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7" r:id="rId1"/>
  </p:sldMasterIdLst>
  <p:notesMasterIdLst>
    <p:notesMasterId r:id="rId5"/>
  </p:notesMasterIdLst>
  <p:handoutMasterIdLst>
    <p:handoutMasterId r:id="rId6"/>
  </p:handoutMasterIdLst>
  <p:sldIdLst>
    <p:sldId id="257" r:id="rId2"/>
    <p:sldId id="305" r:id="rId3"/>
    <p:sldId id="274" r:id="rId4"/>
  </p:sldIdLst>
  <p:sldSz cx="9144000" cy="6858000" type="screen4x3"/>
  <p:notesSz cx="7099300" cy="10234613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333399"/>
    <a:srgbClr val="CC0000"/>
    <a:srgbClr val="506050"/>
    <a:srgbClr val="FFFFFF"/>
    <a:srgbClr val="B2F5F8"/>
    <a:srgbClr val="00206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514" autoAdjust="0"/>
    <p:restoredTop sz="87294" autoAdjust="0"/>
  </p:normalViewPr>
  <p:slideViewPr>
    <p:cSldViewPr>
      <p:cViewPr varScale="1">
        <p:scale>
          <a:sx n="100" d="100"/>
          <a:sy n="100" d="100"/>
        </p:scale>
        <p:origin x="150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2150"/>
    </p:cViewPr>
  </p:sorterViewPr>
  <p:notesViewPr>
    <p:cSldViewPr>
      <p:cViewPr varScale="1">
        <p:scale>
          <a:sx n="44" d="100"/>
          <a:sy n="44" d="100"/>
        </p:scale>
        <p:origin x="-2309" y="-62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918774B1-5C25-406E-A2C2-B263851B30F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CF2EBB5-81C9-491B-9EAF-224494703AA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CDBF4EBA-1131-4A76-9818-6D20C566D1D2}" type="datetimeFigureOut">
              <a:rPr lang="zh-CN" altLang="en-US"/>
              <a:pPr>
                <a:defRPr/>
              </a:pPr>
              <a:t>2018/6/24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94DFFF5-D3EE-474C-AC53-7F3760A026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45A1530-4669-458A-AC89-4A44D0C0F0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6EB2334B-4F7B-45C5-B6EC-5869FB349B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1251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E5DE7F96-FE82-48D2-91AA-CB96CAA88FB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1BDBC9B8-C926-4AA8-B429-C6250B30EC3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71DCE1EC-492C-4C6E-84D2-9D5A0E40B5F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7" name="Rectangle 5">
            <a:extLst>
              <a:ext uri="{FF2B5EF4-FFF2-40B4-BE49-F238E27FC236}">
                <a16:creationId xmlns:a16="http://schemas.microsoft.com/office/drawing/2014/main" id="{F28569B4-754C-436E-AFF3-74893FD074E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28678" name="Rectangle 6">
            <a:extLst>
              <a:ext uri="{FF2B5EF4-FFF2-40B4-BE49-F238E27FC236}">
                <a16:creationId xmlns:a16="http://schemas.microsoft.com/office/drawing/2014/main" id="{B3511FBF-7652-4114-8B53-1EFE124EBDC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8679" name="Rectangle 7">
            <a:extLst>
              <a:ext uri="{FF2B5EF4-FFF2-40B4-BE49-F238E27FC236}">
                <a16:creationId xmlns:a16="http://schemas.microsoft.com/office/drawing/2014/main" id="{9EEDDC23-2F30-4275-B4BE-4351A897E7B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F0A3CA0F-D14E-4D0A-8F1B-1BCC19CB912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437590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>
            <a:extLst>
              <a:ext uri="{FF2B5EF4-FFF2-40B4-BE49-F238E27FC236}">
                <a16:creationId xmlns:a16="http://schemas.microsoft.com/office/drawing/2014/main" id="{C33510B6-0DBB-4103-A375-C3BB08611A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备注占位符 2">
            <a:extLst>
              <a:ext uri="{FF2B5EF4-FFF2-40B4-BE49-F238E27FC236}">
                <a16:creationId xmlns:a16="http://schemas.microsoft.com/office/drawing/2014/main" id="{6DD43484-0B42-43AC-8C3A-74E9F533DD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7172" name="灯片编号占位符 3">
            <a:extLst>
              <a:ext uri="{FF2B5EF4-FFF2-40B4-BE49-F238E27FC236}">
                <a16:creationId xmlns:a16="http://schemas.microsoft.com/office/drawing/2014/main" id="{E13F803B-9DA3-45BC-B843-0E8E599FFD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803275" indent="-307975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236663" indent="-246063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731963" indent="-246063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227263" indent="-246063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684463" indent="-2460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141663" indent="-2460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598863" indent="-2460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056063" indent="-2460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fld id="{DAC6ADD7-8A8D-4C2F-B211-E4CD815F066B}" type="slidenum">
              <a:rPr lang="en-US" altLang="zh-CN" sz="1300" smtClean="0"/>
              <a:pPr/>
              <a:t>1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3752659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>
            <a:extLst>
              <a:ext uri="{FF2B5EF4-FFF2-40B4-BE49-F238E27FC236}">
                <a16:creationId xmlns:a16="http://schemas.microsoft.com/office/drawing/2014/main" id="{A862FA2C-0259-4D8F-9989-4386C37599AF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04800" y="2996952"/>
            <a:ext cx="8587680" cy="72009"/>
          </a:xfrm>
          <a:prstGeom prst="rect">
            <a:avLst/>
          </a:prstGeom>
          <a:solidFill>
            <a:schemeClr val="tx2"/>
          </a:solidFill>
          <a:ln w="9525" cmpd="dbl">
            <a:solidFill>
              <a:srgbClr val="0070C0"/>
            </a:solidFill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zh-CN" alt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400"/>
            </a:lvl1pPr>
          </a:lstStyle>
          <a:p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zh-CN" altLang="en-US"/>
              <a:t>单击此处编辑母版副标题样式</a:t>
            </a:r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FBAE7D-6A4B-415F-92C1-00D9086B0B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5B26670-E0BF-47B1-B88B-03BF9B9D3EC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025D4A-DE3F-4F39-B191-0A3C0F704FA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1FA8F-14E4-47FD-8DF7-628179A7C4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05499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4625"/>
            <a:ext cx="8229600" cy="100811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83DE3E9-FBC1-493D-8196-2A288E3A3EE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3FECA77-8250-48F0-BC00-F11AC18E85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3332530-A9FB-4E3C-9749-14C2A0764D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-</a:t>
            </a:r>
            <a:fld id="{11DA6E4D-5E2D-4052-B3A8-63E745A7CEC5}" type="slidenum">
              <a:rPr lang="en-US" altLang="zh-CN" smtClean="0"/>
              <a:pPr>
                <a:defRPr/>
              </a:pPr>
              <a:t>‹#›</a:t>
            </a:fld>
            <a:r>
              <a:rPr lang="en-US" altLang="zh-CN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795687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ED3B83F8-D0FE-443F-8537-4C8CCBA0AA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44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9ED2A12B-2107-429F-981C-9882FFE5C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486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56DCB9FB-6E40-4D28-BE87-1C473433A64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54AD0654-78B5-48C2-95CD-51CD6BF68D5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1D3BED95-9599-4200-9844-5731F4CFA30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r>
              <a:rPr lang="en-US" altLang="zh-CN"/>
              <a:t>-</a:t>
            </a:r>
            <a:fld id="{C9E625F0-E307-4987-B583-E5BB182B57D8}" type="slidenum">
              <a:rPr lang="en-US" altLang="zh-CN" smtClean="0"/>
              <a:pPr>
                <a:defRPr/>
              </a:pPr>
              <a:t>‹#›</a:t>
            </a:fld>
            <a:r>
              <a:rPr lang="en-US" altLang="zh-CN"/>
              <a:t>-</a:t>
            </a:r>
          </a:p>
        </p:txBody>
      </p:sp>
      <p:sp>
        <p:nvSpPr>
          <p:cNvPr id="1031" name="Line 8">
            <a:extLst>
              <a:ext uri="{FF2B5EF4-FFF2-40B4-BE49-F238E27FC236}">
                <a16:creationId xmlns:a16="http://schemas.microsoft.com/office/drawing/2014/main" id="{C3B9660D-3586-4C16-849F-512E63F328B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188" y="1125538"/>
            <a:ext cx="8077200" cy="0"/>
          </a:xfrm>
          <a:prstGeom prst="line">
            <a:avLst/>
          </a:prstGeom>
          <a:noFill/>
          <a:ln w="38100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78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SzPct val="85000"/>
        <a:buFont typeface="Wingdings" panose="05000000000000000000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SzPct val="85000"/>
        <a:buFont typeface="Wingdings" panose="05000000000000000000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E43B8BCB-BA4E-451C-9A87-36DCB02283B7}"/>
              </a:ext>
            </a:extLst>
          </p:cNvPr>
          <p:cNvSpPr txBox="1">
            <a:spLocks/>
          </p:cNvSpPr>
          <p:nvPr/>
        </p:nvSpPr>
        <p:spPr bwMode="auto">
          <a:xfrm>
            <a:off x="-68263" y="1341438"/>
            <a:ext cx="9320213" cy="1184275"/>
          </a:xfrm>
          <a:prstGeom prst="rect">
            <a:avLst/>
          </a:prstGeom>
          <a:noFill/>
          <a:ln>
            <a:noFill/>
          </a:ln>
          <a:extLst/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000" b="1" dirty="0">
                <a:solidFill>
                  <a:srgbClr val="B40000"/>
                </a:solidFill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en-US" sz="4000" b="1" dirty="0">
                <a:solidFill>
                  <a:srgbClr val="B40000"/>
                </a:solidFill>
                <a:latin typeface="微软雅黑" pitchFamily="34" charset="-122"/>
                <a:ea typeface="微软雅黑" pitchFamily="34" charset="-122"/>
              </a:rPr>
              <a:t>控制学院高岗述职竞聘报告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2F203D-5773-46BF-B8B5-CFCE7C5DD1CC}"/>
              </a:ext>
            </a:extLst>
          </p:cNvPr>
          <p:cNvSpPr txBox="1"/>
          <p:nvPr/>
        </p:nvSpPr>
        <p:spPr>
          <a:xfrm>
            <a:off x="2195513" y="5589240"/>
            <a:ext cx="475138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800" b="1" kern="0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汇报人：杨秦敏</a:t>
            </a:r>
            <a:endParaRPr lang="en-US" altLang="zh-CN" sz="2800" b="1" kern="0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6148" name="TextBox 4">
            <a:extLst>
              <a:ext uri="{FF2B5EF4-FFF2-40B4-BE49-F238E27FC236}">
                <a16:creationId xmlns:a16="http://schemas.microsoft.com/office/drawing/2014/main" id="{2651432F-FBBF-41A5-8E35-B7B2E884C5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00" y="6443663"/>
            <a:ext cx="20875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00000"/>
              </a:buClr>
              <a:buSzPct val="85000"/>
              <a:buFont typeface="Wingdings" panose="05000000000000000000" pitchFamily="2" charset="2"/>
              <a:buChar char="p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00000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2018-06-29</a:t>
            </a:r>
            <a:endParaRPr lang="zh-CN" alt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87F46492-4376-4148-8F12-85D3CECD1A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534188"/>
              </p:ext>
            </p:extLst>
          </p:nvPr>
        </p:nvGraphicFramePr>
        <p:xfrm>
          <a:off x="827584" y="3645024"/>
          <a:ext cx="8066087" cy="11890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6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0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2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46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19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03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2431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9220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189037">
                <a:tc>
                  <a:txBody>
                    <a:bodyPr/>
                    <a:lstStyle/>
                    <a:p>
                      <a:pPr algn="ctr"/>
                      <a:r>
                        <a:rPr kumimoji="1" lang="zh-CN" altLang="en-US" sz="1800" u="sng" kern="0" dirty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姓名</a:t>
                      </a:r>
                    </a:p>
                  </a:txBody>
                  <a:tcPr marL="91435" marR="91435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CN" altLang="en-US" sz="1800" u="sng" kern="0" dirty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杨秦敏</a:t>
                      </a:r>
                    </a:p>
                  </a:txBody>
                  <a:tcPr marL="91435" marR="91435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zh-CN" sz="1800" b="1" u="sng" kern="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CN" altLang="en-US" sz="1800" b="1" u="sng" kern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现岗位级别</a:t>
                      </a:r>
                    </a:p>
                    <a:p>
                      <a:pPr algn="ctr"/>
                      <a:endParaRPr kumimoji="1" lang="zh-CN" altLang="en-US" sz="1800" u="sng" kern="0" dirty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91435" marR="91435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zh-CN" sz="1800" u="sng" kern="0" dirty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B6</a:t>
                      </a:r>
                      <a:endParaRPr kumimoji="1" lang="zh-CN" altLang="en-US" sz="1800" u="sng" kern="0" dirty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91435" marR="91435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CN" altLang="en-US" sz="1800" b="1" u="sng" kern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考核结果</a:t>
                      </a:r>
                      <a:endParaRPr kumimoji="1" lang="zh-CN" altLang="en-US" sz="1800" u="sng" kern="0" dirty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91435" marR="91435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CN" altLang="en-US" sz="1800" u="sng" kern="0" dirty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优秀</a:t>
                      </a:r>
                    </a:p>
                  </a:txBody>
                  <a:tcPr marL="91435" marR="91435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CN" altLang="en-US" sz="1800" u="sng" kern="0" dirty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拟申报岗位级别</a:t>
                      </a:r>
                    </a:p>
                  </a:txBody>
                  <a:tcPr marL="91435" marR="91435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CN" altLang="en-US" sz="1800" u="sng" kern="0" dirty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高岗</a:t>
                      </a:r>
                    </a:p>
                  </a:txBody>
                  <a:tcPr marL="91435" marR="91435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454CD8CA-8598-4E7E-9EDD-4CA9289B35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0813" y="260648"/>
            <a:ext cx="8597900" cy="864096"/>
          </a:xfrm>
        </p:spPr>
        <p:txBody>
          <a:bodyPr/>
          <a:lstStyle/>
          <a:p>
            <a:pPr eaLnBrk="1" hangingPunct="1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上一聘期内标志性成果与亮点工作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E3AD06D-CA80-4300-AA00-D967C05DF0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171" y="1167805"/>
            <a:ext cx="8597900" cy="533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kumimoji="0" lang="zh-CN" altLang="en-US" sz="28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</a:t>
            </a:r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39C7036D-B1BF-4DBD-B235-B7E0522843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48" y="1628800"/>
            <a:ext cx="85686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C00000"/>
              </a:buClr>
              <a:buSzPct val="85000"/>
              <a:buFont typeface="Wingdings" panose="05000000000000000000" pitchFamily="2" charset="2"/>
              <a:buChar char="p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00000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共开设课程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门，年均课堂教学时数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70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学时，课外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173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学时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3FC6EABD-AB0B-4850-8005-C3177291F1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171" y="2060848"/>
            <a:ext cx="8597900" cy="533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kumimoji="0" lang="zh-CN" altLang="en-US" sz="28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id="{0279792E-7CBC-4448-ADD9-EB81216369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49" y="5690631"/>
            <a:ext cx="5760319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C00000"/>
              </a:buClr>
              <a:buSzPct val="85000"/>
              <a:buFont typeface="Wingdings" panose="05000000000000000000" pitchFamily="2" charset="2"/>
              <a:buChar char="p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00000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浙江省科技进步一等奖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项（排名第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自动化学报（英文版）编委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7E3AD06D-CA80-4300-AA00-D967C05DF0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171" y="5258583"/>
            <a:ext cx="7368157" cy="533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kumimoji="0" lang="zh-CN" altLang="en-US" sz="28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其他</a:t>
            </a: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39C7036D-B1BF-4DBD-B235-B7E0522843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49" y="2507412"/>
            <a:ext cx="849662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C00000"/>
              </a:buClr>
              <a:buSzPct val="85000"/>
              <a:buFont typeface="Wingdings" panose="05000000000000000000" pitchFamily="2" charset="2"/>
              <a:buChar char="p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00000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全额提成科研经费之和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233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万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，其中自然科学基金面上项目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项，重点项目课题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项，合同超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100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万的横向项目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项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17666414-E2D8-40AB-BB24-FC6E95BD7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171" y="3212976"/>
            <a:ext cx="8597900" cy="533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kumimoji="0" lang="zh-CN" altLang="en-US" sz="28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</a:p>
        </p:txBody>
      </p:sp>
      <p:sp>
        <p:nvSpPr>
          <p:cNvPr id="14" name="TextBox 5">
            <a:extLst>
              <a:ext uri="{FF2B5EF4-FFF2-40B4-BE49-F238E27FC236}">
                <a16:creationId xmlns:a16="http://schemas.microsoft.com/office/drawing/2014/main" id="{21291DA1-220C-4C83-AA5C-81BD7E807B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48" y="3745979"/>
            <a:ext cx="878465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C00000"/>
              </a:buClr>
              <a:buSzPct val="85000"/>
              <a:buFont typeface="Wingdings" panose="05000000000000000000" pitchFamily="2" charset="2"/>
              <a:buChar char="p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00000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ZJU100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期刊论文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篇，校、学院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TOP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期刊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篇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其他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SCI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期刊论文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8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篇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其中：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ESI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热点论文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篇，高被引论文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篇，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IEEE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汇刊论文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9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篇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Nature – Microsystems &amp; Nanoengineering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篇（第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85124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454CD8CA-8598-4E7E-9EDD-4CA9289B35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0813" y="260648"/>
            <a:ext cx="8597900" cy="864096"/>
          </a:xfrm>
        </p:spPr>
        <p:txBody>
          <a:bodyPr/>
          <a:lstStyle/>
          <a:p>
            <a:pPr eaLnBrk="1" hangingPunct="1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下一聘期的预期成效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5">
            <a:extLst>
              <a:ext uri="{FF2B5EF4-FFF2-40B4-BE49-F238E27FC236}">
                <a16:creationId xmlns:a16="http://schemas.microsoft.com/office/drawing/2014/main" id="{DBD90DCD-919A-4E5D-956C-A9A0716C44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438" y="1484784"/>
            <a:ext cx="8818562" cy="4120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、教学：继续完成好自动控制原理等主干课程的教学工作，开设全英文课程 </a:t>
            </a:r>
            <a:r>
              <a:rPr lang="en-US" altLang="zh-CN" sz="2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门，发表教学类论文 </a:t>
            </a:r>
            <a:r>
              <a:rPr lang="en-US" altLang="zh-CN" sz="2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篇</a:t>
            </a:r>
            <a:endParaRPr lang="en-US" altLang="zh-CN" sz="22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、论文：发表校、学院</a:t>
            </a: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TOP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期刊 </a:t>
            </a:r>
            <a:r>
              <a:rPr lang="en-US" altLang="zh-CN" sz="2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10-15 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篇，英文专著 </a:t>
            </a:r>
            <a:r>
              <a:rPr lang="en-US" altLang="zh-CN" sz="2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部</a:t>
            </a:r>
            <a:endParaRPr lang="en-US" altLang="zh-CN" sz="22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、经费：全额提成</a:t>
            </a:r>
            <a:r>
              <a:rPr lang="en-US" altLang="zh-CN" sz="2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300</a:t>
            </a:r>
            <a:r>
              <a:rPr lang="zh-CN" altLang="en-US" sz="2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万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以上高级别课题 </a:t>
            </a:r>
            <a:r>
              <a:rPr lang="en-US" altLang="zh-CN" sz="2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项（工业大数据方向），</a:t>
            </a: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2018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智能制造综合标准化与新模式应用项目（</a:t>
            </a:r>
            <a:r>
              <a:rPr lang="zh-CN" altLang="en-US" sz="2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已公示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endParaRPr lang="en-US" altLang="zh-CN" sz="22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、标志性成果：发表</a:t>
            </a: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Nature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Science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及子刊论文 </a:t>
            </a:r>
            <a:r>
              <a:rPr lang="en-US" altLang="zh-CN" sz="2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篇 （人工智能方向）</a:t>
            </a:r>
            <a:endParaRPr lang="en-US" altLang="zh-CN" sz="22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、高级别获奖：省部级科技进步一等奖 </a:t>
            </a:r>
            <a:r>
              <a:rPr lang="en-US" altLang="zh-CN" sz="2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项（工业大数据方向）</a:t>
            </a:r>
            <a:endParaRPr lang="en-US" altLang="zh-CN" sz="22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、国际学术影响力：新增重要国际</a:t>
            </a: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SCI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学术期刊编委 </a:t>
            </a:r>
            <a:r>
              <a:rPr lang="en-US" altLang="zh-CN" sz="2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项（</a:t>
            </a: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IEEE TNNLS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TSMC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endParaRPr lang="en-US" altLang="zh-CN" sz="22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主题2">
  <a:themeElements>
    <a:clrScheme name="演示稿（水平） 9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99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8A00"/>
      </a:accent6>
      <a:hlink>
        <a:srgbClr val="666699"/>
      </a:hlink>
      <a:folHlink>
        <a:srgbClr val="999966"/>
      </a:folHlink>
    </a:clrScheme>
    <a:fontScheme name="演示稿（水平）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沉稳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演示稿（水平）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稿（水平）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稿（水平）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稿（水平）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稿（水平）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稿（水平）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演示稿（水平）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演示稿（水平）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演示稿（水平） 9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EC9668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主题2</Template>
  <TotalTime>12897</TotalTime>
  <Words>311</Words>
  <Application>Microsoft Office PowerPoint</Application>
  <PresentationFormat>全屏显示(4:3)</PresentationFormat>
  <Paragraphs>33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0" baseType="lpstr">
      <vt:lpstr>宋体</vt:lpstr>
      <vt:lpstr>微软雅黑</vt:lpstr>
      <vt:lpstr>Arial</vt:lpstr>
      <vt:lpstr>Tahoma</vt:lpstr>
      <vt:lpstr>Times New Roman</vt:lpstr>
      <vt:lpstr>Wingdings</vt:lpstr>
      <vt:lpstr>主题2</vt:lpstr>
      <vt:lpstr>PowerPoint 演示文稿</vt:lpstr>
      <vt:lpstr>上一聘期内标志性成果与亮点工作</vt:lpstr>
      <vt:lpstr>下一聘期的预期成效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述职报告</dc:title>
  <dc:creator>gxzhang</dc:creator>
  <cp:lastModifiedBy>QYang</cp:lastModifiedBy>
  <cp:revision>730</cp:revision>
  <cp:lastPrinted>2017-12-09T13:41:23Z</cp:lastPrinted>
  <dcterms:created xsi:type="dcterms:W3CDTF">2005-09-24T01:58:13Z</dcterms:created>
  <dcterms:modified xsi:type="dcterms:W3CDTF">2018-06-24T10:06:11Z</dcterms:modified>
</cp:coreProperties>
</file>