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47"/>
  </p:handoutMasterIdLst>
  <p:sldIdLst>
    <p:sldId id="283" r:id="rId3"/>
    <p:sldId id="285" r:id="rId4"/>
    <p:sldId id="284" r:id="rId5"/>
    <p:sldId id="328" r:id="rId6"/>
    <p:sldId id="329" r:id="rId7"/>
    <p:sldId id="298" r:id="rId8"/>
    <p:sldId id="333" r:id="rId9"/>
    <p:sldId id="332" r:id="rId10"/>
    <p:sldId id="403" r:id="rId11"/>
    <p:sldId id="305" r:id="rId12"/>
    <p:sldId id="369" r:id="rId14"/>
    <p:sldId id="370" r:id="rId15"/>
    <p:sldId id="371" r:id="rId16"/>
    <p:sldId id="287" r:id="rId17"/>
    <p:sldId id="334" r:id="rId18"/>
    <p:sldId id="269" r:id="rId19"/>
    <p:sldId id="268" r:id="rId20"/>
    <p:sldId id="337" r:id="rId21"/>
    <p:sldId id="258" r:id="rId22"/>
    <p:sldId id="267" r:id="rId23"/>
    <p:sldId id="257" r:id="rId24"/>
    <p:sldId id="266" r:id="rId25"/>
    <p:sldId id="315" r:id="rId26"/>
    <p:sldId id="335" r:id="rId27"/>
    <p:sldId id="318" r:id="rId28"/>
    <p:sldId id="319" r:id="rId29"/>
    <p:sldId id="322" r:id="rId30"/>
    <p:sldId id="323" r:id="rId31"/>
    <p:sldId id="289" r:id="rId32"/>
    <p:sldId id="308" r:id="rId33"/>
    <p:sldId id="295" r:id="rId34"/>
    <p:sldId id="294" r:id="rId35"/>
    <p:sldId id="293" r:id="rId36"/>
    <p:sldId id="311" r:id="rId37"/>
    <p:sldId id="314" r:id="rId38"/>
    <p:sldId id="312" r:id="rId39"/>
    <p:sldId id="309" r:id="rId40"/>
    <p:sldId id="290" r:id="rId41"/>
    <p:sldId id="261" r:id="rId42"/>
    <p:sldId id="296" r:id="rId43"/>
    <p:sldId id="271" r:id="rId44"/>
    <p:sldId id="320" r:id="rId45"/>
    <p:sldId id="439"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77203" autoAdjust="0"/>
  </p:normalViewPr>
  <p:slideViewPr>
    <p:cSldViewPr>
      <p:cViewPr varScale="1">
        <p:scale>
          <a:sx n="87" d="100"/>
          <a:sy n="87" d="100"/>
        </p:scale>
        <p:origin x="-1434" y="-78"/>
      </p:cViewPr>
      <p:guideLst>
        <p:guide orient="horz" pos="2070"/>
        <p:guide pos="373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0" Type="http://schemas.openxmlformats.org/officeDocument/2006/relationships/tableStyles" Target="tableStyles.xml"/><Relationship Id="rId5" Type="http://schemas.openxmlformats.org/officeDocument/2006/relationships/slide" Target="slides/slide3.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handoutMaster" Target="handoutMasters/handoutMaster1.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ea typeface="微软雅黑" panose="020B0503020204020204" charset="-122"/>
                <a:cs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ea typeface="微软雅黑" panose="020B0503020204020204" charset="-122"/>
                <a:cs typeface="微软雅黑" panose="020B0503020204020204"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530" y="1143000"/>
            <a:ext cx="54869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ea typeface="微软雅黑" panose="020B0503020204020204" charset="-122"/>
                <a:cs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ea typeface="微软雅黑" panose="020B0503020204020204" charset="-122"/>
                <a:cs typeface="微软雅黑" panose="020B0503020204020204"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anose="020B0503020204020204" charset="-122"/>
        <a:cs typeface="微软雅黑" panose="020B0503020204020204" charset="-122"/>
      </a:defRPr>
    </a:lvl1pPr>
    <a:lvl2pPr marL="457200" algn="l" defTabSz="914400" rtl="0" eaLnBrk="1" latinLnBrk="0" hangingPunct="1">
      <a:defRPr sz="1200" kern="1200">
        <a:solidFill>
          <a:schemeClr val="tx1"/>
        </a:solidFill>
        <a:latin typeface="+mn-lt"/>
        <a:ea typeface="微软雅黑" panose="020B0503020204020204" charset="-122"/>
        <a:cs typeface="微软雅黑" panose="020B0503020204020204" charset="-122"/>
      </a:defRPr>
    </a:lvl2pPr>
    <a:lvl3pPr marL="914400" algn="l" defTabSz="914400" rtl="0" eaLnBrk="1" latinLnBrk="0" hangingPunct="1">
      <a:defRPr sz="1200" kern="1200">
        <a:solidFill>
          <a:schemeClr val="tx1"/>
        </a:solidFill>
        <a:latin typeface="+mn-lt"/>
        <a:ea typeface="微软雅黑" panose="020B0503020204020204" charset="-122"/>
        <a:cs typeface="微软雅黑" panose="020B0503020204020204" charset="-122"/>
      </a:defRPr>
    </a:lvl3pPr>
    <a:lvl4pPr marL="1371600" algn="l" defTabSz="914400" rtl="0" eaLnBrk="1" latinLnBrk="0" hangingPunct="1">
      <a:defRPr sz="1200" kern="1200">
        <a:solidFill>
          <a:schemeClr val="tx1"/>
        </a:solidFill>
        <a:latin typeface="+mn-lt"/>
        <a:ea typeface="微软雅黑" panose="020B0503020204020204" charset="-122"/>
        <a:cs typeface="微软雅黑" panose="020B0503020204020204" charset="-122"/>
      </a:defRPr>
    </a:lvl4pPr>
    <a:lvl5pPr marL="1828800" algn="l" defTabSz="914400" rtl="0" eaLnBrk="1" latinLnBrk="0" hangingPunct="1">
      <a:defRPr sz="1200" kern="1200">
        <a:solidFill>
          <a:schemeClr val="tx1"/>
        </a:solidFill>
        <a:latin typeface="+mn-lt"/>
        <a:ea typeface="微软雅黑" panose="020B0503020204020204" charset="-122"/>
        <a:cs typeface="微软雅黑" panose="020B050302020402020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normAutofit fontScale="92500" lnSpcReduction="20000"/>
          </a:bodyPr>
          <a:lstStyle/>
          <a:p>
            <a:r>
              <a:rPr lang="zh-CN" altLang="en-US" sz="1200" dirty="0" smtClean="0">
                <a:solidFill>
                  <a:srgbClr val="007AAA"/>
                </a:solidFill>
                <a:latin typeface="微软雅黑" panose="020B0503020204020204" charset="-122"/>
                <a:ea typeface="微软雅黑" panose="020B0503020204020204" charset="-122"/>
              </a:rPr>
              <a:t>关于</a:t>
            </a:r>
            <a:r>
              <a:rPr lang="zh-CN" altLang="zh-CN" sz="1200" dirty="0" smtClean="0">
                <a:solidFill>
                  <a:srgbClr val="007AAA"/>
                </a:solidFill>
                <a:latin typeface="微软雅黑" panose="020B0503020204020204" charset="-122"/>
                <a:ea typeface="微软雅黑" panose="020B0503020204020204" charset="-122"/>
              </a:rPr>
              <a:t>【</a:t>
            </a:r>
            <a:r>
              <a:rPr lang="zh-CN" altLang="en-US" sz="1200" dirty="0" smtClean="0">
                <a:solidFill>
                  <a:srgbClr val="007AAA"/>
                </a:solidFill>
                <a:latin typeface="微软雅黑" panose="020B0503020204020204" charset="-122"/>
                <a:ea typeface="微软雅黑" panose="020B0503020204020204" charset="-122"/>
              </a:rPr>
              <a:t>国际组织实习任职</a:t>
            </a:r>
            <a:r>
              <a:rPr lang="zh-CN" altLang="zh-CN" sz="1200" dirty="0" smtClean="0">
                <a:solidFill>
                  <a:srgbClr val="007AAA"/>
                </a:solidFill>
                <a:latin typeface="微软雅黑" panose="020B0503020204020204" charset="-122"/>
                <a:ea typeface="微软雅黑" panose="020B0503020204020204" charset="-122"/>
              </a:rPr>
              <a:t>】</a:t>
            </a:r>
            <a:r>
              <a:rPr lang="zh-CN" altLang="en-US" sz="1200" dirty="0" smtClean="0">
                <a:solidFill>
                  <a:srgbClr val="007AAA"/>
                </a:solidFill>
                <a:latin typeface="微软雅黑" panose="020B0503020204020204" charset="-122"/>
                <a:ea typeface="微软雅黑" panose="020B0503020204020204" charset="-122"/>
              </a:rPr>
              <a:t>，我国目前在联合国参与国际事务的人数严重不足，而</a:t>
            </a:r>
            <a:r>
              <a:rPr lang="zh-CN" altLang="en-US" sz="1200" dirty="0" smtClean="0">
                <a:solidFill>
                  <a:srgbClr val="3E3E3E"/>
                </a:solidFill>
                <a:latin typeface="微软雅黑" panose="020B0503020204020204" charset="-122"/>
                <a:ea typeface="微软雅黑" panose="020B0503020204020204" charset="-122"/>
              </a:rPr>
              <a:t>积极推送更多的优秀毕业生到国际组织实习任职是为世界贡献中国智慧的重要举措，期待更多的毕业生把国际组织任职作为自己的职业发展目标。</a:t>
            </a:r>
            <a:endParaRPr lang="en-US" altLang="zh-CN" sz="1200" dirty="0" smtClean="0">
              <a:solidFill>
                <a:srgbClr val="3E3E3E"/>
              </a:solidFill>
              <a:latin typeface="微软雅黑" panose="020B0503020204020204" charset="-122"/>
              <a:ea typeface="微软雅黑" panose="020B0503020204020204" charset="-122"/>
            </a:endParaRPr>
          </a:p>
          <a:p>
            <a:pPr marL="285750" indent="-285750">
              <a:buFont typeface="Wingdings" panose="05000000000000000000" pitchFamily="2" charset="2"/>
              <a:buNone/>
            </a:pPr>
            <a:r>
              <a:rPr lang="en-US" altLang="zh-CN" sz="1200" dirty="0" smtClean="0">
                <a:latin typeface="微软雅黑" panose="020B0503020204020204" charset="-122"/>
                <a:ea typeface="微软雅黑" panose="020B0503020204020204" charset="-122"/>
              </a:rPr>
              <a:t>【</a:t>
            </a:r>
            <a:r>
              <a:rPr lang="zh-CN" altLang="en-US" sz="1200" dirty="0" smtClean="0">
                <a:latin typeface="微软雅黑" panose="020B0503020204020204" charset="-122"/>
                <a:ea typeface="微软雅黑" panose="020B0503020204020204" charset="-122"/>
              </a:rPr>
              <a:t>详情了解</a:t>
            </a:r>
            <a:r>
              <a:rPr lang="en-US" altLang="zh-CN" sz="1200" dirty="0" smtClean="0">
                <a:latin typeface="微软雅黑" panose="020B0503020204020204" charset="-122"/>
                <a:ea typeface="微软雅黑" panose="020B0503020204020204" charset="-122"/>
              </a:rPr>
              <a:t>】</a:t>
            </a:r>
            <a:r>
              <a:rPr lang="en-US" altLang="zh-CN" sz="1200" b="1" dirty="0" smtClean="0">
                <a:solidFill>
                  <a:srgbClr val="3E3E3E"/>
                </a:solidFill>
                <a:latin typeface="微软雅黑" panose="020B0503020204020204" charset="-122"/>
                <a:ea typeface="微软雅黑" panose="020B0503020204020204" charset="-122"/>
              </a:rPr>
              <a:t>http://gj.ncss.org.cn/</a:t>
            </a:r>
            <a:endParaRPr lang="en-US" altLang="zh-CN" sz="1200" b="1" dirty="0" smtClean="0">
              <a:latin typeface="微软雅黑" panose="020B0503020204020204" charset="-122"/>
              <a:ea typeface="微软雅黑" panose="020B0503020204020204" charset="-122"/>
            </a:endParaRPr>
          </a:p>
          <a:p>
            <a:pPr marL="285750" indent="-285750">
              <a:buFont typeface="Arial" panose="020B0604020202020204" pitchFamily="34" charset="0"/>
              <a:buChar char="•"/>
            </a:pPr>
            <a:r>
              <a:rPr lang="zh-CN" altLang="en-US" sz="1200" dirty="0" smtClean="0">
                <a:latin typeface="微软雅黑" panose="020B0503020204020204" charset="-122"/>
                <a:ea typeface="微软雅黑" panose="020B0503020204020204" charset="-122"/>
              </a:rPr>
              <a:t>什么是国际组织？</a:t>
            </a:r>
            <a:endParaRPr lang="en-US" altLang="zh-CN" sz="1200" dirty="0" smtClean="0">
              <a:latin typeface="微软雅黑" panose="020B0503020204020204" charset="-122"/>
              <a:ea typeface="微软雅黑" panose="020B0503020204020204" charset="-122"/>
            </a:endParaRPr>
          </a:p>
          <a:p>
            <a:pPr marL="285750" indent="-285750">
              <a:buFont typeface="Arial" panose="020B0604020202020204" pitchFamily="34" charset="0"/>
              <a:buChar char="•"/>
            </a:pPr>
            <a:r>
              <a:rPr lang="zh-CN" altLang="en-US" sz="1200" dirty="0" smtClean="0">
                <a:latin typeface="微软雅黑" panose="020B0503020204020204" charset="-122"/>
                <a:ea typeface="微软雅黑" panose="020B0503020204020204" charset="-122"/>
              </a:rPr>
              <a:t>联合国的国际公务员有哪几种？哪些职位是面向高校毕业生的？</a:t>
            </a:r>
            <a:endParaRPr lang="zh-CN" altLang="en-US" sz="1200" dirty="0" smtClean="0">
              <a:latin typeface="微软雅黑" panose="020B0503020204020204" charset="-122"/>
              <a:ea typeface="微软雅黑" panose="020B0503020204020204" charset="-122"/>
            </a:endParaRPr>
          </a:p>
          <a:p>
            <a:pPr marL="285750" indent="-285750">
              <a:buFont typeface="Arial" panose="020B0604020202020204" pitchFamily="34" charset="0"/>
              <a:buChar char="•"/>
            </a:pPr>
            <a:r>
              <a:rPr lang="zh-CN" altLang="en-US" sz="1200" dirty="0" smtClean="0">
                <a:latin typeface="微软雅黑" panose="020B0503020204020204" charset="-122"/>
                <a:ea typeface="微软雅黑" panose="020B0503020204020204" charset="-122"/>
              </a:rPr>
              <a:t>什么是联合国青年专业人员</a:t>
            </a:r>
            <a:r>
              <a:rPr lang="en-US" altLang="zh-CN" sz="1200" dirty="0" smtClean="0">
                <a:latin typeface="微软雅黑" panose="020B0503020204020204" charset="-122"/>
                <a:ea typeface="微软雅黑" panose="020B0503020204020204" charset="-122"/>
              </a:rPr>
              <a:t>(YPP)</a:t>
            </a:r>
            <a:r>
              <a:rPr lang="zh-CN" altLang="en-US" sz="1200" dirty="0" smtClean="0">
                <a:latin typeface="微软雅黑" panose="020B0503020204020204" charset="-122"/>
                <a:ea typeface="微软雅黑" panose="020B0503020204020204" charset="-122"/>
              </a:rPr>
              <a:t>考试？</a:t>
            </a:r>
            <a:endParaRPr lang="zh-CN" altLang="en-US" sz="1200" dirty="0" smtClean="0">
              <a:latin typeface="微软雅黑" panose="020B0503020204020204" charset="-122"/>
              <a:ea typeface="微软雅黑" panose="020B0503020204020204" charset="-122"/>
            </a:endParaRPr>
          </a:p>
          <a:p>
            <a:pPr marL="285750" indent="-285750">
              <a:buFont typeface="Arial" panose="020B0604020202020204" pitchFamily="34" charset="0"/>
              <a:buChar char="•"/>
            </a:pPr>
            <a:r>
              <a:rPr lang="zh-CN" altLang="en-US" sz="1200" dirty="0" smtClean="0">
                <a:latin typeface="微软雅黑" panose="020B0503020204020204" charset="-122"/>
                <a:ea typeface="微软雅黑" panose="020B0503020204020204" charset="-122"/>
              </a:rPr>
              <a:t>国家对高校毕业生到国际组织实习任职提供哪些指导服务？</a:t>
            </a:r>
            <a:endParaRPr lang="zh-CN" altLang="en-US" sz="1200" dirty="0" smtClean="0">
              <a:latin typeface="微软雅黑" panose="020B0503020204020204" charset="-122"/>
              <a:ea typeface="微软雅黑" panose="020B0503020204020204" charset="-122"/>
            </a:endParaRPr>
          </a:p>
          <a:p>
            <a:pPr marL="285750" indent="-285750">
              <a:buFont typeface="Arial" panose="020B0604020202020204" pitchFamily="34" charset="0"/>
              <a:buChar char="•"/>
            </a:pPr>
            <a:r>
              <a:rPr lang="zh-CN" altLang="en-US" sz="1200" dirty="0" smtClean="0">
                <a:latin typeface="微软雅黑" panose="020B0503020204020204" charset="-122"/>
                <a:ea typeface="微软雅黑" panose="020B0503020204020204" charset="-122"/>
              </a:rPr>
              <a:t>高校毕业生到国际组织实习任职，需要哪些能力？如何在校做好准备？</a:t>
            </a:r>
            <a:endParaRPr lang="en-US" altLang="zh-CN" sz="1200" dirty="0" smtClean="0">
              <a:latin typeface="微软雅黑" panose="020B0503020204020204" charset="-122"/>
              <a:ea typeface="微软雅黑" panose="020B0503020204020204" charset="-122"/>
            </a:endParaRPr>
          </a:p>
          <a:p>
            <a:pPr marL="285750" indent="-285750">
              <a:buFont typeface="Wingdings" panose="05000000000000000000" pitchFamily="2" charset="2"/>
              <a:buNone/>
            </a:pPr>
            <a:r>
              <a:rPr lang="en-US" altLang="zh-CN" sz="1200" dirty="0" smtClean="0">
                <a:latin typeface="微软雅黑" panose="020B0503020204020204" charset="-122"/>
                <a:ea typeface="微软雅黑" panose="020B0503020204020204" charset="-122"/>
              </a:rPr>
              <a:t>【</a:t>
            </a:r>
            <a:r>
              <a:rPr lang="zh-CN" altLang="en-US" sz="1200" dirty="0" smtClean="0">
                <a:latin typeface="微软雅黑" panose="020B0503020204020204" charset="-122"/>
                <a:ea typeface="微软雅黑" panose="020B0503020204020204" charset="-122"/>
              </a:rPr>
              <a:t>最新动态</a:t>
            </a:r>
            <a:r>
              <a:rPr lang="en-US" altLang="zh-CN" sz="1200" dirty="0" smtClean="0">
                <a:latin typeface="微软雅黑" panose="020B0503020204020204" charset="-122"/>
                <a:ea typeface="微软雅黑" panose="020B0503020204020204" charset="-122"/>
              </a:rPr>
              <a:t>】</a:t>
            </a:r>
            <a:r>
              <a:rPr lang="zh-CN" altLang="en-US" sz="1200" dirty="0" smtClean="0">
                <a:latin typeface="微软雅黑" panose="020B0503020204020204" charset="-122"/>
                <a:ea typeface="微软雅黑" panose="020B0503020204020204" charset="-122"/>
              </a:rPr>
              <a:t>微信公众号：高校毕业生到国际组织实习任职</a:t>
            </a:r>
            <a:endParaRPr lang="zh-CN" altLang="en-US" sz="1200" dirty="0" smtClean="0">
              <a:latin typeface="微软雅黑" panose="020B0503020204020204" charset="-122"/>
              <a:ea typeface="微软雅黑" panose="020B0503020204020204" charset="-122"/>
            </a:endParaRPr>
          </a:p>
          <a:p>
            <a:pPr marL="285750" indent="-285750">
              <a:buFont typeface="Wingdings" panose="05000000000000000000" pitchFamily="2" charset="2"/>
              <a:buNone/>
            </a:pPr>
            <a:r>
              <a:rPr lang="en-US" altLang="zh-CN" sz="1200" dirty="0" smtClean="0">
                <a:latin typeface="微软雅黑" panose="020B0503020204020204" charset="-122"/>
                <a:ea typeface="微软雅黑" panose="020B0503020204020204" charset="-122"/>
              </a:rPr>
              <a:t>【</a:t>
            </a:r>
            <a:r>
              <a:rPr lang="zh-CN" altLang="en-US" sz="1200" dirty="0" smtClean="0">
                <a:latin typeface="微软雅黑" panose="020B0503020204020204" charset="-122"/>
                <a:ea typeface="微软雅黑" panose="020B0503020204020204" charset="-122"/>
              </a:rPr>
              <a:t>浙大平台</a:t>
            </a:r>
            <a:r>
              <a:rPr lang="en-US" altLang="zh-CN" sz="1200" dirty="0" smtClean="0">
                <a:latin typeface="微软雅黑" panose="020B0503020204020204" charset="-122"/>
                <a:ea typeface="微软雅黑" panose="020B0503020204020204" charset="-122"/>
              </a:rPr>
              <a:t>】</a:t>
            </a:r>
            <a:r>
              <a:rPr lang="zh-CN" altLang="en-US" sz="1200" dirty="0" smtClean="0">
                <a:latin typeface="微软雅黑" panose="020B0503020204020204" charset="-122"/>
                <a:ea typeface="微软雅黑" panose="020B0503020204020204" charset="-122"/>
              </a:rPr>
              <a:t>浙江大学外语学院国际组织精英人才班</a:t>
            </a:r>
            <a:endParaRPr lang="zh-CN" altLang="en-US" sz="1200" dirty="0" smtClean="0">
              <a:latin typeface="微软雅黑" panose="020B0503020204020204" charset="-122"/>
              <a:ea typeface="微软雅黑" panose="020B0503020204020204" charset="-122"/>
            </a:endParaRPr>
          </a:p>
          <a:p>
            <a:pPr>
              <a:buFont typeface="Arial" panose="020B0604020202020204" pitchFamily="34" charset="0"/>
              <a:buChar char="•"/>
            </a:pPr>
            <a:r>
              <a:rPr lang="zh-CN" altLang="en-US" sz="1200" dirty="0" smtClean="0">
                <a:latin typeface="微软雅黑" panose="020B0503020204020204" charset="-122"/>
                <a:ea typeface="微软雅黑" panose="020B0503020204020204" charset="-122"/>
              </a:rPr>
              <a:t>  微信公众号：浙大外院国际组织精英班</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dirty="0" smtClean="0">
                <a:solidFill>
                  <a:srgbClr val="007AAA"/>
                </a:solidFill>
                <a:latin typeface="微软雅黑" panose="020B0503020204020204" charset="-122"/>
                <a:ea typeface="微软雅黑" panose="020B0503020204020204" charset="-122"/>
              </a:rPr>
              <a:t>注意</a:t>
            </a:r>
            <a:r>
              <a:rPr lang="zh-CN" altLang="zh-CN" sz="1200" dirty="0" smtClean="0">
                <a:solidFill>
                  <a:srgbClr val="007AAA"/>
                </a:solidFill>
                <a:latin typeface="微软雅黑" panose="020B0503020204020204" charset="-122"/>
                <a:ea typeface="微软雅黑" panose="020B0503020204020204" charset="-122"/>
              </a:rPr>
              <a:t>【</a:t>
            </a:r>
            <a:r>
              <a:rPr lang="zh-CN" altLang="en-US" dirty="0" smtClean="0"/>
              <a:t>违约条款</a:t>
            </a:r>
            <a:r>
              <a:rPr lang="zh-CN" altLang="zh-CN" sz="1200" dirty="0" smtClean="0">
                <a:solidFill>
                  <a:srgbClr val="007AAA"/>
                </a:solidFill>
                <a:latin typeface="微软雅黑" panose="020B0503020204020204" charset="-122"/>
                <a:ea typeface="微软雅黑" panose="020B0503020204020204" charset="-122"/>
              </a:rPr>
              <a:t>】</a:t>
            </a:r>
            <a:r>
              <a:rPr lang="zh-CN" altLang="en-US" sz="1200" dirty="0" smtClean="0">
                <a:solidFill>
                  <a:srgbClr val="007AAA"/>
                </a:solidFill>
                <a:latin typeface="微软雅黑" panose="020B0503020204020204" charset="-122"/>
                <a:ea typeface="微软雅黑" panose="020B0503020204020204" charset="-122"/>
              </a:rPr>
              <a:t>，</a:t>
            </a:r>
            <a:r>
              <a:rPr lang="zh-CN" altLang="en-US" sz="1200" b="0" i="0" kern="1200" dirty="0" smtClean="0">
                <a:solidFill>
                  <a:schemeClr val="tx1"/>
                </a:solidFill>
                <a:latin typeface="+mn-lt"/>
                <a:ea typeface="微软雅黑" panose="020B0503020204020204" charset="-122"/>
                <a:cs typeface="微软雅黑" panose="020B0503020204020204" charset="-122"/>
              </a:rPr>
              <a:t>签约后，如果找到了更好的工作想毁约，首先要同用人单位协商，根据就业协议书的内容</a:t>
            </a:r>
            <a:r>
              <a:rPr lang="zh-CN" altLang="en-US" sz="1200" b="1" i="0" kern="1200" dirty="0" smtClean="0">
                <a:solidFill>
                  <a:schemeClr val="tx1"/>
                </a:solidFill>
                <a:latin typeface="+mn-lt"/>
                <a:ea typeface="微软雅黑" panose="020B0503020204020204" charset="-122"/>
                <a:cs typeface="微软雅黑" panose="020B0503020204020204" charset="-122"/>
              </a:rPr>
              <a:t>支付违约金</a:t>
            </a:r>
            <a:r>
              <a:rPr lang="zh-CN" altLang="en-US" sz="1200" b="0" i="0" kern="1200" dirty="0" smtClean="0">
                <a:solidFill>
                  <a:schemeClr val="tx1"/>
                </a:solidFill>
                <a:latin typeface="+mn-lt"/>
                <a:ea typeface="微软雅黑" panose="020B0503020204020204" charset="-122"/>
                <a:cs typeface="微软雅黑" panose="020B0503020204020204" charset="-122"/>
              </a:rPr>
              <a:t>，用人单位同意解除后再到学校就业办办理毁约手续，领取新的就业协议书。所以签约一定要三思。毕业生在签约前应做好自己的职业规划，与就业单位充分沟通了解，走好职业人生的第一步。 </a:t>
            </a:r>
            <a:endParaRPr lang="en-US" altLang="zh-CN" sz="1200" b="0" i="0" kern="1200" dirty="0" smtClean="0">
              <a:solidFill>
                <a:schemeClr val="tx1"/>
              </a:solidFill>
              <a:latin typeface="+mn-lt"/>
              <a:ea typeface="微软雅黑" panose="020B0503020204020204" charset="-122"/>
              <a:cs typeface="微软雅黑" panose="020B0503020204020204" charset="-122"/>
            </a:endParaRPr>
          </a:p>
          <a:p>
            <a:r>
              <a:rPr lang="zh-CN" altLang="en-US" sz="1200" dirty="0" smtClean="0">
                <a:solidFill>
                  <a:srgbClr val="007AAA"/>
                </a:solidFill>
                <a:latin typeface="微软雅黑" panose="020B0503020204020204" charset="-122"/>
                <a:ea typeface="微软雅黑" panose="020B0503020204020204" charset="-122"/>
              </a:rPr>
              <a:t>    有些用人单位会在电子三方之前签定</a:t>
            </a:r>
            <a:r>
              <a:rPr lang="zh-CN" altLang="en-US" sz="1200" b="1" dirty="0" smtClean="0">
                <a:solidFill>
                  <a:srgbClr val="007AAA"/>
                </a:solidFill>
                <a:latin typeface="微软雅黑" panose="020B0503020204020204" charset="-122"/>
                <a:ea typeface="微软雅黑" panose="020B0503020204020204" charset="-122"/>
              </a:rPr>
              <a:t>两方协议</a:t>
            </a:r>
            <a:r>
              <a:rPr lang="zh-CN" altLang="en-US" sz="1200" dirty="0" smtClean="0">
                <a:solidFill>
                  <a:srgbClr val="007AAA"/>
                </a:solidFill>
                <a:latin typeface="微软雅黑" panose="020B0503020204020204" charset="-122"/>
                <a:ea typeface="微软雅黑" panose="020B0503020204020204" charset="-122"/>
              </a:rPr>
              <a:t>，</a:t>
            </a:r>
            <a:r>
              <a:rPr lang="zh-CN" altLang="en-US" dirty="0" smtClean="0"/>
              <a:t>一般认为这个也是有效力的。性质属于预约合同性质，不是劳动合同本身，签订就业协议是为了将来签订劳动合同。</a:t>
            </a:r>
            <a:br>
              <a:rPr lang="en-US" altLang="zh-CN" dirty="0" smtClean="0"/>
            </a:br>
            <a:r>
              <a:rPr lang="zh-CN" altLang="en-US" dirty="0" smtClean="0"/>
              <a:t>　　毕业生违反就业协议会对用人单位产生损害：用人单位往往为录用一毕业生做了大量的工作，同一旦毕业生因某种原因违约，势必使用人单位的录用工作付之东流，并可能错过招聘最佳时间段。因此违约金的约定主要是为了赔偿用人单位招录的费用。</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90" y="2130425"/>
            <a:ext cx="1036422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980" y="3886200"/>
            <a:ext cx="853524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070" y="274638"/>
            <a:ext cx="274347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60" y="274638"/>
            <a:ext cx="802719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en-US" altLang="zh-CN" dirty="0">
                <a:latin typeface="Times New Roman" panose="02020603050405020304" pitchFamily="18" charset="0"/>
              </a:rPr>
            </a:fld>
            <a:endParaRPr lang="en-US" altLang="zh-CN" dirty="0">
              <a:latin typeface="Times New Roman" panose="02020603050405020304" pitchFamily="18"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en-US" altLang="zh-CN" dirty="0">
                <a:latin typeface="Times New Roman" panose="02020603050405020304" pitchFamily="18" charset="0"/>
              </a:rPr>
            </a:fld>
            <a:endParaRPr lang="en-US" altLang="zh-CN" dirty="0">
              <a:latin typeface="Times New Roman" panose="02020603050405020304" pitchFamily="18"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标题和图表">
    <p:bg>
      <p:bgPr>
        <a:solidFill>
          <a:schemeClr val="bg1"/>
        </a:solidFill>
        <a:effectLst/>
      </p:bgPr>
    </p:bg>
    <p:spTree>
      <p:nvGrpSpPr>
        <p:cNvPr id="1" name=""/>
        <p:cNvGrpSpPr/>
        <p:nvPr/>
      </p:nvGrpSpPr>
      <p:grpSpPr>
        <a:xfrm>
          <a:off x="0" y="0"/>
          <a:ext cx="0" cy="0"/>
          <a:chOff x="0" y="0"/>
          <a:chExt cx="0" cy="0"/>
        </a:xfrm>
      </p:grpSpPr>
      <p:pic>
        <p:nvPicPr>
          <p:cNvPr id="10" name="Picture 239" descr="사람1"/>
          <p:cNvPicPr>
            <a:picLocks noChangeAspect="1"/>
          </p:cNvPicPr>
          <p:nvPr userDrawn="1"/>
        </p:nvPicPr>
        <p:blipFill>
          <a:blip r:embed="rId2"/>
          <a:stretch>
            <a:fillRect/>
          </a:stretch>
        </p:blipFill>
        <p:spPr>
          <a:xfrm>
            <a:off x="9912867" y="5411788"/>
            <a:ext cx="842477" cy="1327150"/>
          </a:xfrm>
          <a:prstGeom prst="rect">
            <a:avLst/>
          </a:prstGeom>
          <a:noFill/>
          <a:ln w="9525">
            <a:noFill/>
          </a:ln>
        </p:spPr>
      </p:pic>
      <p:sp>
        <p:nvSpPr>
          <p:cNvPr id="2" name="标题 1"/>
          <p:cNvSpPr>
            <a:spLocks noGrp="1"/>
          </p:cNvSpPr>
          <p:nvPr>
            <p:ph type="title"/>
          </p:nvPr>
        </p:nvSpPr>
        <p:spPr>
          <a:xfrm>
            <a:off x="609632" y="160338"/>
            <a:ext cx="10465345" cy="1066800"/>
          </a:xfrm>
        </p:spPr>
        <p:txBody>
          <a:bodyPr/>
          <a:lstStyle/>
          <a:p>
            <a:pPr fontAlgn="base"/>
            <a:r>
              <a:rPr lang="zh-CN" altLang="en-US" strike="noStrike" noProof="1" smtClean="0"/>
              <a:t>单击此处编辑母版标题样式</a:t>
            </a:r>
            <a:endParaRPr lang="zh-CN" altLang="en-US" strike="noStrike" noProof="1"/>
          </a:p>
        </p:txBody>
      </p:sp>
      <p:sp>
        <p:nvSpPr>
          <p:cNvPr id="3" name="图表占位符 2"/>
          <p:cNvSpPr>
            <a:spLocks noGrp="1"/>
          </p:cNvSpPr>
          <p:nvPr>
            <p:ph type="chart" idx="1"/>
          </p:nvPr>
        </p:nvSpPr>
        <p:spPr>
          <a:xfrm>
            <a:off x="609632" y="1447800"/>
            <a:ext cx="10973372" cy="4876800"/>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Tx/>
              <a:buSzTx/>
              <a:buFontTx/>
              <a:buChar char="•"/>
              <a:defRPr/>
            </a:pPr>
            <a:endParaRPr kumimoji="1" lang="zh-CN" altLang="en-US" sz="3200" b="0" i="0" u="none" strike="noStrike" kern="0" cap="none" spc="0" normalizeH="0" baseline="0" noProof="0" smtClean="0">
              <a:ln>
                <a:noFill/>
              </a:ln>
              <a:solidFill>
                <a:srgbClr val="FFFFFF"/>
              </a:solidFill>
              <a:effectLst/>
              <a:uLnTx/>
              <a:uFillTx/>
              <a:latin typeface="+mn-lt"/>
              <a:ea typeface="+mn-ea"/>
              <a:cs typeface="宋体" panose="02010600030101010101" pitchFamily="2" charset="-122"/>
            </a:endParaRPr>
          </a:p>
        </p:txBody>
      </p:sp>
      <p:sp>
        <p:nvSpPr>
          <p:cNvPr id="11" name="日期占位符 3"/>
          <p:cNvSpPr>
            <a:spLocks noGrp="1"/>
          </p:cNvSpPr>
          <p:nvPr>
            <p:ph type="dt" sz="half" idx="2"/>
          </p:nvPr>
        </p:nvSpPr>
        <p:spPr bwMode="black">
          <a:xfrm>
            <a:off x="609632" y="6477000"/>
            <a:ext cx="2844948" cy="244475"/>
          </a:xfrm>
          <a:prstGeom prst="rect">
            <a:avLst/>
          </a:prstGeom>
          <a:noFill/>
          <a:ln>
            <a:noFill/>
          </a:ln>
          <a:effectLst/>
        </p:spPr>
        <p:txBody>
          <a:bodyPr vert="horz" wrap="square" lIns="91440" tIns="45720" rIns="91440" bIns="45720" numCol="1" anchor="t" anchorCtr="0" compatLnSpc="1"/>
          <a:lstStyle>
            <a:lvl1pPr>
              <a:defRPr smtClean="0">
                <a:latin typeface="微软雅黑" panose="020B0503020204020204" charset="-122"/>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p>
        </p:txBody>
      </p:sp>
      <p:sp>
        <p:nvSpPr>
          <p:cNvPr id="12" name="页脚占位符 4"/>
          <p:cNvSpPr>
            <a:spLocks noGrp="1"/>
          </p:cNvSpPr>
          <p:nvPr>
            <p:ph type="ftr" sz="quarter" idx="3"/>
          </p:nvPr>
        </p:nvSpPr>
        <p:spPr bwMode="black">
          <a:xfrm>
            <a:off x="4165817" y="6477000"/>
            <a:ext cx="3861001" cy="244475"/>
          </a:xfrm>
          <a:prstGeom prst="rect">
            <a:avLst/>
          </a:prstGeom>
          <a:noFill/>
          <a:ln>
            <a:noFill/>
          </a:ln>
          <a:effectLst/>
        </p:spPr>
        <p:txBody>
          <a:bodyPr vert="horz" wrap="square" lIns="91440" tIns="45720" rIns="91440" bIns="45720" numCol="1" anchor="t" anchorCtr="0" compatLnSpc="1"/>
          <a:lstStyle>
            <a:lvl1pPr>
              <a:defRPr smtClean="0">
                <a:latin typeface="微软雅黑" panose="020B0503020204020204" charset="-122"/>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p>
        </p:txBody>
      </p:sp>
      <p:sp>
        <p:nvSpPr>
          <p:cNvPr id="13" name="幻灯片编号占位符 5"/>
          <p:cNvSpPr>
            <a:spLocks noGrp="1"/>
          </p:cNvSpPr>
          <p:nvPr>
            <p:ph type="sldNum" sz="quarter" idx="4"/>
          </p:nvPr>
        </p:nvSpPr>
        <p:spPr bwMode="black">
          <a:xfrm>
            <a:off x="8738055" y="6477000"/>
            <a:ext cx="2844948" cy="244475"/>
          </a:xfrm>
          <a:prstGeom prst="rect">
            <a:avLst/>
          </a:prstGeom>
          <a:noFill/>
          <a:ln>
            <a:noFill/>
          </a:ln>
          <a:effectLst/>
        </p:spPr>
        <p:txBody>
          <a:bodyPr vert="horz" wrap="square" lIns="91440" tIns="45720" rIns="91440" bIns="45720" numCol="1" anchor="t" anchorCtr="0" compatLnSpc="1"/>
          <a:lstStyle/>
          <a:p>
            <a:pPr fontAlgn="base"/>
            <a:fld id="{9A0DB2DC-4C9A-4742-B13C-FB6460FD3503}" type="slidenum">
              <a:rPr lang="zh-CN" altLang="en-US" sz="1400" b="0" strike="noStrike" noProof="1" dirty="0">
                <a:solidFill>
                  <a:srgbClr val="FFFFFF"/>
                </a:solidFill>
                <a:latin typeface="微软雅黑" panose="020B0503020204020204" charset="-122"/>
              </a:rPr>
            </a:fld>
            <a:endParaRPr lang="zh-CN" altLang="en-US" sz="1400" b="0" strike="noStrike" noProof="1">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2_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sz="quarter" idx="10"/>
          </p:nvPr>
        </p:nvSpPr>
        <p:spPr>
          <a:xfrm>
            <a:off x="-5048514" y="357188"/>
            <a:ext cx="1219264" cy="91440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2" name="日期占位符 1"/>
          <p:cNvSpPr>
            <a:spLocks noGrp="1"/>
          </p:cNvSpPr>
          <p:nvPr>
            <p:ph type="dt" sz="half" idx="11"/>
          </p:nvPr>
        </p:nvSpPr>
        <p:spPr>
          <a:xfrm>
            <a:off x="609632" y="6477000"/>
            <a:ext cx="2844948" cy="244475"/>
          </a:xfrm>
          <a:prstGeom prst="rect">
            <a:avLst/>
          </a:prstGeom>
          <a:noFill/>
          <a:ln>
            <a:noFill/>
          </a:ln>
          <a:effectLst/>
        </p:spPr>
        <p:txBody>
          <a:bodyPr vert="horz" wrap="square" lIns="91440" tIns="45720" rIns="91440" bIns="45720" numCol="1" anchor="t" anchorCtr="0" compatLnSpc="1"/>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4" name="页脚占位符 3"/>
          <p:cNvSpPr>
            <a:spLocks noGrp="1"/>
          </p:cNvSpPr>
          <p:nvPr>
            <p:ph type="ftr" sz="quarter" idx="12"/>
          </p:nvPr>
        </p:nvSpPr>
        <p:spPr>
          <a:xfrm>
            <a:off x="4165817" y="6477000"/>
            <a:ext cx="3861001" cy="244475"/>
          </a:xfrm>
          <a:prstGeom prst="rect">
            <a:avLst/>
          </a:prstGeom>
          <a:noFill/>
          <a:ln>
            <a:noFill/>
          </a:ln>
          <a:effectLst/>
        </p:spPr>
        <p:txBody>
          <a:bodyPr vert="horz" wrap="square" lIns="91440" tIns="45720" rIns="91440" bIns="45720" numCol="1" anchor="t" anchorCtr="0" compatLnSpc="1"/>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5" name="灯片编号占位符 4"/>
          <p:cNvSpPr>
            <a:spLocks noGrp="1"/>
          </p:cNvSpPr>
          <p:nvPr>
            <p:ph type="sldNum" sz="quarter" idx="13"/>
          </p:nvPr>
        </p:nvSpPr>
        <p:spPr>
          <a:xfrm>
            <a:off x="8738055" y="6477000"/>
            <a:ext cx="2844948" cy="244475"/>
          </a:xfrm>
          <a:prstGeom prst="rect">
            <a:avLst/>
          </a:prstGeom>
          <a:noFill/>
          <a:ln>
            <a:noFill/>
          </a:ln>
          <a:effectLst/>
        </p:spPr>
        <p:txBody>
          <a:bodyPr vert="horz" wrap="square" lIns="91440" tIns="45720" rIns="91440" bIns="45720" numCol="1" anchor="t" anchorCtr="0" compatLnSpc="1"/>
          <a:lstStyle/>
          <a:p>
            <a:pPr fontAlgn="base"/>
            <a:fld id="{9A0DB2DC-4C9A-4742-B13C-FB6460FD3503}" type="slidenum">
              <a:rPr lang="zh-CN" altLang="en-US" sz="1400" b="0" strike="noStrike" noProof="1" dirty="0">
                <a:solidFill>
                  <a:srgbClr val="FFFFFF"/>
                </a:solidFill>
                <a:latin typeface="Arial" panose="020B0604020202020204" pitchFamily="34" charset="0"/>
              </a:rPr>
            </a:fld>
            <a:endParaRPr lang="zh-CN" altLang="en-US" sz="1400" b="0" strike="noStrike" noProof="1">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3_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sz="quarter" idx="10"/>
          </p:nvPr>
        </p:nvSpPr>
        <p:spPr>
          <a:xfrm>
            <a:off x="-5048514" y="357188"/>
            <a:ext cx="1219264" cy="91440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2" name="日期占位符 1"/>
          <p:cNvSpPr>
            <a:spLocks noGrp="1"/>
          </p:cNvSpPr>
          <p:nvPr>
            <p:ph type="dt" sz="half" idx="11"/>
          </p:nvPr>
        </p:nvSpPr>
        <p:spPr>
          <a:xfrm>
            <a:off x="609632" y="6477000"/>
            <a:ext cx="2844948" cy="244475"/>
          </a:xfrm>
          <a:prstGeom prst="rect">
            <a:avLst/>
          </a:prstGeom>
          <a:noFill/>
          <a:ln>
            <a:noFill/>
          </a:ln>
          <a:effectLst/>
        </p:spPr>
        <p:txBody>
          <a:bodyPr vert="horz" wrap="square" lIns="91440" tIns="45720" rIns="91440" bIns="45720" numCol="1" anchor="t" anchorCtr="0" compatLnSpc="1"/>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4" name="页脚占位符 3"/>
          <p:cNvSpPr>
            <a:spLocks noGrp="1"/>
          </p:cNvSpPr>
          <p:nvPr>
            <p:ph type="ftr" sz="quarter" idx="12"/>
          </p:nvPr>
        </p:nvSpPr>
        <p:spPr>
          <a:xfrm>
            <a:off x="4165817" y="6477000"/>
            <a:ext cx="3861001" cy="244475"/>
          </a:xfrm>
          <a:prstGeom prst="rect">
            <a:avLst/>
          </a:prstGeom>
          <a:noFill/>
          <a:ln>
            <a:noFill/>
          </a:ln>
          <a:effectLst/>
        </p:spPr>
        <p:txBody>
          <a:bodyPr vert="horz" wrap="square" lIns="91440" tIns="45720" rIns="91440" bIns="45720" numCol="1" anchor="t" anchorCtr="0" compatLnSpc="1"/>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5" name="灯片编号占位符 4"/>
          <p:cNvSpPr>
            <a:spLocks noGrp="1"/>
          </p:cNvSpPr>
          <p:nvPr>
            <p:ph type="sldNum" sz="quarter" idx="13"/>
          </p:nvPr>
        </p:nvSpPr>
        <p:spPr>
          <a:xfrm>
            <a:off x="8738055" y="6477000"/>
            <a:ext cx="2844948" cy="244475"/>
          </a:xfrm>
          <a:prstGeom prst="rect">
            <a:avLst/>
          </a:prstGeom>
          <a:noFill/>
          <a:ln>
            <a:noFill/>
          </a:ln>
          <a:effectLst/>
        </p:spPr>
        <p:txBody>
          <a:bodyPr vert="horz" wrap="square" lIns="91440" tIns="45720" rIns="91440" bIns="45720" numCol="1" anchor="t" anchorCtr="0" compatLnSpc="1"/>
          <a:lstStyle/>
          <a:p>
            <a:pPr fontAlgn="base"/>
            <a:fld id="{9A0DB2DC-4C9A-4742-B13C-FB6460FD3503}" type="slidenum">
              <a:rPr lang="zh-CN" altLang="en-US" sz="1400" b="0" strike="noStrike" noProof="1" dirty="0">
                <a:solidFill>
                  <a:srgbClr val="FFFFFF"/>
                </a:solidFill>
                <a:latin typeface="Arial" panose="020B0604020202020204" pitchFamily="34" charset="0"/>
              </a:rPr>
            </a:fld>
            <a:endParaRPr lang="zh-CN" altLang="en-US" sz="1400" b="0" strike="noStrike" noProof="1">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sz="quarter" idx="10"/>
          </p:nvPr>
        </p:nvSpPr>
        <p:spPr>
          <a:xfrm>
            <a:off x="-5048514" y="357188"/>
            <a:ext cx="1219264" cy="91440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2" name="日期占位符 1"/>
          <p:cNvSpPr>
            <a:spLocks noGrp="1"/>
          </p:cNvSpPr>
          <p:nvPr>
            <p:ph type="dt" sz="half" idx="11"/>
          </p:nvPr>
        </p:nvSpPr>
        <p:spPr>
          <a:xfrm>
            <a:off x="609632" y="6477000"/>
            <a:ext cx="2844948"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4" name="页脚占位符 3"/>
          <p:cNvSpPr>
            <a:spLocks noGrp="1"/>
          </p:cNvSpPr>
          <p:nvPr>
            <p:ph type="ftr" sz="quarter" idx="12"/>
          </p:nvPr>
        </p:nvSpPr>
        <p:spPr>
          <a:xfrm>
            <a:off x="4165817" y="6477000"/>
            <a:ext cx="3861001"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5" name="灯片编号占位符 4"/>
          <p:cNvSpPr>
            <a:spLocks noGrp="1"/>
          </p:cNvSpPr>
          <p:nvPr>
            <p:ph type="sldNum" sz="quarter" idx="13"/>
          </p:nvPr>
        </p:nvSpPr>
        <p:spPr>
          <a:xfrm>
            <a:off x="8738055" y="6477000"/>
            <a:ext cx="2844948"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fontAlgn="base"/>
            <a:fld id="{9A0DB2DC-4C9A-4742-B13C-FB6460FD3503}" type="slidenum">
              <a:rPr lang="zh-CN" altLang="en-US" sz="1400" b="0" strike="noStrike" noProof="1" dirty="0">
                <a:solidFill>
                  <a:srgbClr val="FFFFFF"/>
                </a:solidFill>
                <a:latin typeface="Arial" panose="020B0604020202020204" pitchFamily="34" charset="0"/>
              </a:rPr>
            </a:fld>
            <a:endParaRPr lang="zh-CN" altLang="en-US" sz="1400" b="0" strike="noStrike" noProof="1">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0_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sz="quarter" idx="10"/>
          </p:nvPr>
        </p:nvSpPr>
        <p:spPr>
          <a:xfrm>
            <a:off x="-5048514" y="357188"/>
            <a:ext cx="1219264" cy="91440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2" name="日期占位符 1"/>
          <p:cNvSpPr>
            <a:spLocks noGrp="1"/>
          </p:cNvSpPr>
          <p:nvPr>
            <p:ph type="dt" sz="half" idx="11"/>
          </p:nvPr>
        </p:nvSpPr>
        <p:spPr>
          <a:xfrm>
            <a:off x="609632" y="6477000"/>
            <a:ext cx="2844948"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4" name="页脚占位符 3"/>
          <p:cNvSpPr>
            <a:spLocks noGrp="1"/>
          </p:cNvSpPr>
          <p:nvPr>
            <p:ph type="ftr" sz="quarter" idx="12"/>
          </p:nvPr>
        </p:nvSpPr>
        <p:spPr>
          <a:xfrm>
            <a:off x="4165817" y="6477000"/>
            <a:ext cx="3861001"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5" name="灯片编号占位符 4"/>
          <p:cNvSpPr>
            <a:spLocks noGrp="1"/>
          </p:cNvSpPr>
          <p:nvPr>
            <p:ph type="sldNum" sz="quarter" idx="13"/>
          </p:nvPr>
        </p:nvSpPr>
        <p:spPr>
          <a:xfrm>
            <a:off x="8738055" y="6477000"/>
            <a:ext cx="2844948"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fontAlgn="base"/>
            <a:fld id="{9A0DB2DC-4C9A-4742-B13C-FB6460FD3503}" type="slidenum">
              <a:rPr lang="zh-CN" altLang="en-US" sz="1400" b="0" strike="noStrike" noProof="1" dirty="0">
                <a:solidFill>
                  <a:srgbClr val="FFFFFF"/>
                </a:solidFill>
                <a:latin typeface="Arial" panose="020B0604020202020204" pitchFamily="34" charset="0"/>
              </a:rPr>
            </a:fld>
            <a:endParaRPr lang="zh-CN" altLang="en-US" sz="1400" b="0" strike="noStrike" noProof="1">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1_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sz="quarter" idx="10"/>
          </p:nvPr>
        </p:nvSpPr>
        <p:spPr>
          <a:xfrm>
            <a:off x="-5048514" y="357188"/>
            <a:ext cx="1219264" cy="91440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2" name="日期占位符 1"/>
          <p:cNvSpPr>
            <a:spLocks noGrp="1"/>
          </p:cNvSpPr>
          <p:nvPr>
            <p:ph type="dt" sz="half" idx="11"/>
          </p:nvPr>
        </p:nvSpPr>
        <p:spPr>
          <a:xfrm>
            <a:off x="609632" y="6477000"/>
            <a:ext cx="2844948"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4" name="页脚占位符 3"/>
          <p:cNvSpPr>
            <a:spLocks noGrp="1"/>
          </p:cNvSpPr>
          <p:nvPr>
            <p:ph type="ftr" sz="quarter" idx="12"/>
          </p:nvPr>
        </p:nvSpPr>
        <p:spPr>
          <a:xfrm>
            <a:off x="4165817" y="6477000"/>
            <a:ext cx="3861001"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marL="0" marR="0" indent="0" defTabSz="914400" rtl="0" eaLnBrk="1" fontAlgn="base" latinLnBrk="0" hangingPunct="1">
              <a:lnSpc>
                <a:spcPct val="100000"/>
              </a:lnSpc>
              <a:spcBef>
                <a:spcPct val="0"/>
              </a:spcBef>
              <a:spcAft>
                <a:spcPct val="0"/>
              </a:spcAft>
              <a:buClrTx/>
              <a:buSzTx/>
              <a:buFontTx/>
              <a:buNone/>
              <a:defRPr/>
            </a:pPr>
            <a:endParaRPr kumimoji="0" lang="en-US" altLang="zh-CN" i="0" strike="noStrike" kern="1200" cap="none" spc="0" normalizeH="0" baseline="0" noProof="0">
              <a:latin typeface="Arial" panose="020B0604020202020204" pitchFamily="34" charset="0"/>
            </a:endParaRPr>
          </a:p>
        </p:txBody>
      </p:sp>
      <p:sp>
        <p:nvSpPr>
          <p:cNvPr id="5" name="灯片编号占位符 4"/>
          <p:cNvSpPr>
            <a:spLocks noGrp="1"/>
          </p:cNvSpPr>
          <p:nvPr>
            <p:ph type="sldNum" sz="quarter" idx="13"/>
          </p:nvPr>
        </p:nvSpPr>
        <p:spPr>
          <a:xfrm>
            <a:off x="8738055" y="6477000"/>
            <a:ext cx="2844948" cy="244475"/>
          </a:xfrm>
          <a:prstGeom prst="rect">
            <a:avLst/>
          </a:prstGeom>
          <a:noFill/>
          <a:ln>
            <a:noFill/>
          </a:ln>
          <a:effectLst/>
        </p:spPr>
        <p:txBody>
          <a:bodyPr vert="horz" wrap="square" lIns="91440" tIns="45720" rIns="91440" bIns="45720" numCol="1" anchor="t" anchorCtr="0" compatLnSpc="1"/>
          <a:lstStyle>
            <a:lvl1pPr>
              <a:defRPr>
                <a:ea typeface="微软雅黑" panose="020B0503020204020204" charset="-122"/>
                <a:cs typeface="微软雅黑" panose="020B0503020204020204" charset="-122"/>
              </a:defRPr>
            </a:lvl1pPr>
          </a:lstStyle>
          <a:p>
            <a:pPr fontAlgn="base"/>
            <a:fld id="{9A0DB2DC-4C9A-4742-B13C-FB6460FD3503}" type="slidenum">
              <a:rPr lang="zh-CN" altLang="en-US" sz="1400" b="0" strike="noStrike" noProof="1" dirty="0">
                <a:solidFill>
                  <a:srgbClr val="FFFFFF"/>
                </a:solidFill>
                <a:latin typeface="Arial" panose="020B0604020202020204" pitchFamily="34" charset="0"/>
              </a:rPr>
            </a:fld>
            <a:endParaRPr lang="zh-CN" altLang="en-US" sz="1400" b="0" strike="noStrike" noProof="1">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179" y="4406900"/>
            <a:ext cx="1036422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179" y="2906713"/>
            <a:ext cx="1036422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60" y="1600200"/>
            <a:ext cx="53853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98210" y="1600200"/>
            <a:ext cx="53853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60" y="1535113"/>
            <a:ext cx="53874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09660" y="2174875"/>
            <a:ext cx="53874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93977" y="1535113"/>
            <a:ext cx="538956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93977" y="2174875"/>
            <a:ext cx="538956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60" y="273050"/>
            <a:ext cx="401147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203" y="273050"/>
            <a:ext cx="6816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09660" y="1435100"/>
            <a:ext cx="401147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953" y="4800600"/>
            <a:ext cx="731592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953" y="612775"/>
            <a:ext cx="731592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953" y="5367338"/>
            <a:ext cx="73159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83A1CD4-0281-4DF5-8C36-AC7F39B724D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3B399E-71D4-4C28-97E3-0D1BE25080E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60" y="274638"/>
            <a:ext cx="1097388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60" y="1600200"/>
            <a:ext cx="1097388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609660" y="6356350"/>
            <a:ext cx="2845080" cy="365125"/>
          </a:xfrm>
          <a:prstGeom prst="rect">
            <a:avLst/>
          </a:prstGeom>
        </p:spPr>
        <p:txBody>
          <a:bodyPr vert="horz" lIns="91440" tIns="45720" rIns="91440" bIns="45720" rtlCol="0" anchor="ctr"/>
          <a:lstStyle>
            <a:lvl1pPr algn="l">
              <a:defRPr sz="1200">
                <a:solidFill>
                  <a:schemeClr val="tx1">
                    <a:tint val="75000"/>
                  </a:schemeClr>
                </a:solidFill>
                <a:ea typeface="微软雅黑" panose="020B0503020204020204" charset="-122"/>
                <a:cs typeface="微软雅黑" panose="020B0503020204020204" charset="-122"/>
              </a:defRPr>
            </a:lvl1pPr>
          </a:lstStyle>
          <a:p>
            <a:fld id="{583A1CD4-0281-4DF5-8C36-AC7F39B724DD}" type="datetimeFigureOut">
              <a:rPr lang="zh-CN" altLang="en-US" smtClean="0"/>
            </a:fld>
            <a:endParaRPr lang="zh-CN" altLang="en-US"/>
          </a:p>
        </p:txBody>
      </p:sp>
      <p:sp>
        <p:nvSpPr>
          <p:cNvPr id="5" name="页脚占位符 4"/>
          <p:cNvSpPr>
            <a:spLocks noGrp="1"/>
          </p:cNvSpPr>
          <p:nvPr>
            <p:ph type="ftr" sz="quarter" idx="3"/>
          </p:nvPr>
        </p:nvSpPr>
        <p:spPr>
          <a:xfrm>
            <a:off x="4166010" y="6356350"/>
            <a:ext cx="3861180" cy="365125"/>
          </a:xfrm>
          <a:prstGeom prst="rect">
            <a:avLst/>
          </a:prstGeom>
        </p:spPr>
        <p:txBody>
          <a:bodyPr vert="horz" lIns="91440" tIns="45720" rIns="91440" bIns="45720" rtlCol="0" anchor="ctr"/>
          <a:lstStyle>
            <a:lvl1pPr algn="ctr">
              <a:defRPr sz="1200">
                <a:solidFill>
                  <a:schemeClr val="tx1">
                    <a:tint val="75000"/>
                  </a:schemeClr>
                </a:solidFill>
                <a:ea typeface="微软雅黑" panose="020B0503020204020204" charset="-122"/>
                <a:cs typeface="微软雅黑" panose="020B0503020204020204" charset="-122"/>
              </a:defRPr>
            </a:lvl1pPr>
          </a:lstStyle>
          <a:p>
            <a:endParaRPr lang="zh-CN" altLang="en-US"/>
          </a:p>
        </p:txBody>
      </p:sp>
      <p:sp>
        <p:nvSpPr>
          <p:cNvPr id="6" name="灯片编号占位符 5"/>
          <p:cNvSpPr>
            <a:spLocks noGrp="1"/>
          </p:cNvSpPr>
          <p:nvPr>
            <p:ph type="sldNum" sz="quarter" idx="4"/>
          </p:nvPr>
        </p:nvSpPr>
        <p:spPr>
          <a:xfrm>
            <a:off x="8738460" y="6356350"/>
            <a:ext cx="2845080" cy="365125"/>
          </a:xfrm>
          <a:prstGeom prst="rect">
            <a:avLst/>
          </a:prstGeom>
        </p:spPr>
        <p:txBody>
          <a:bodyPr vert="horz" lIns="91440" tIns="45720" rIns="91440" bIns="45720" rtlCol="0" anchor="ctr"/>
          <a:lstStyle>
            <a:lvl1pPr algn="r">
              <a:defRPr sz="1200">
                <a:solidFill>
                  <a:schemeClr val="tx1">
                    <a:tint val="75000"/>
                  </a:schemeClr>
                </a:solidFill>
                <a:ea typeface="微软雅黑" panose="020B0503020204020204" charset="-122"/>
                <a:cs typeface="微软雅黑" panose="020B0503020204020204" charset="-122"/>
              </a:defRPr>
            </a:lvl1pPr>
          </a:lstStyle>
          <a:p>
            <a:fld id="{C23B399E-71D4-4C28-97E3-0D1BE25080E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ctr" defTabSz="914400" rtl="0" eaLnBrk="1" latinLnBrk="0" hangingPunct="1">
        <a:spcBef>
          <a:spcPct val="0"/>
        </a:spcBef>
        <a:buNone/>
        <a:defRPr sz="4400" kern="1200">
          <a:solidFill>
            <a:schemeClr val="tx1"/>
          </a:solidFill>
          <a:latin typeface="+mj-lt"/>
          <a:ea typeface="微软雅黑" panose="020B0503020204020204" charset="-122"/>
          <a:cs typeface="微软雅黑" panose="020B0503020204020204" charset="-122"/>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微软雅黑" panose="020B0503020204020204" charset="-122"/>
          <a:cs typeface="微软雅黑" panose="020B0503020204020204" charset="-122"/>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微软雅黑" panose="020B0503020204020204" charset="-122"/>
          <a:cs typeface="微软雅黑" panose="020B0503020204020204" charset="-122"/>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微软雅黑" panose="020B0503020204020204" charset="-122"/>
          <a:cs typeface="微软雅黑" panose="020B0503020204020204" charset="-122"/>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微软雅黑" panose="020B0503020204020204" charset="-122"/>
          <a:cs typeface="微软雅黑" panose="020B0503020204020204" charset="-122"/>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微软雅黑" panose="020B0503020204020204" charset="-122"/>
          <a:cs typeface="微软雅黑" panose="020B0503020204020204" charset="-122"/>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5.jpe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25.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mailto:jy@zju.edu.cn" TargetMode="Externa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jpe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43815" y="1002665"/>
            <a:ext cx="12150090" cy="4384040"/>
          </a:xfrm>
          <a:prstGeom prst="rect">
            <a:avLst/>
          </a:prstGeom>
          <a:solidFill>
            <a:srgbClr val="6C76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lt1"/>
              </a:solidFill>
              <a:effectLst/>
              <a:uLnTx/>
              <a:uFillTx/>
              <a:latin typeface="+mn-lt"/>
              <a:ea typeface="微软雅黑" panose="020B0503020204020204" charset="-122"/>
              <a:cs typeface="微软雅黑" panose="020B0503020204020204" charset="-122"/>
            </a:endParaRPr>
          </a:p>
        </p:txBody>
      </p:sp>
      <p:grpSp>
        <p:nvGrpSpPr>
          <p:cNvPr id="2" name="Group 248"/>
          <p:cNvGrpSpPr/>
          <p:nvPr>
            <p:custDataLst>
              <p:tags r:id="rId1"/>
            </p:custDataLst>
          </p:nvPr>
        </p:nvGrpSpPr>
        <p:grpSpPr bwMode="auto">
          <a:xfrm>
            <a:off x="2827619" y="2537137"/>
            <a:ext cx="5307940" cy="2717443"/>
            <a:chOff x="1556" y="1661"/>
            <a:chExt cx="4066" cy="2204"/>
          </a:xfrm>
          <a:solidFill>
            <a:schemeClr val="bg1">
              <a:alpha val="7000"/>
            </a:schemeClr>
          </a:solidFill>
        </p:grpSpPr>
        <p:grpSp>
          <p:nvGrpSpPr>
            <p:cNvPr id="3" name="Group 249"/>
            <p:cNvGrpSpPr/>
            <p:nvPr/>
          </p:nvGrpSpPr>
          <p:grpSpPr bwMode="auto">
            <a:xfrm>
              <a:off x="3926" y="1661"/>
              <a:ext cx="1696" cy="2204"/>
              <a:chOff x="1136" y="1661"/>
              <a:chExt cx="1696" cy="2204"/>
            </a:xfrm>
            <a:grpFill/>
          </p:grpSpPr>
          <p:sp>
            <p:nvSpPr>
              <p:cNvPr id="213" name="Freeform 250"/>
              <p:cNvSpPr/>
              <p:nvPr/>
            </p:nvSpPr>
            <p:spPr bwMode="auto">
              <a:xfrm>
                <a:off x="2233" y="2849"/>
                <a:ext cx="16" cy="5"/>
              </a:xfrm>
              <a:custGeom>
                <a:avLst/>
                <a:gdLst>
                  <a:gd name="T0" fmla="*/ 0 w 54"/>
                  <a:gd name="T1" fmla="*/ 0 h 19"/>
                  <a:gd name="T2" fmla="*/ 0 w 54"/>
                  <a:gd name="T3" fmla="*/ 0 h 19"/>
                  <a:gd name="T4" fmla="*/ 1 w 54"/>
                  <a:gd name="T5" fmla="*/ 0 h 19"/>
                  <a:gd name="T6" fmla="*/ 0 w 54"/>
                  <a:gd name="T7" fmla="*/ 0 h 19"/>
                  <a:gd name="T8" fmla="*/ 0 60000 65536"/>
                  <a:gd name="T9" fmla="*/ 0 60000 65536"/>
                  <a:gd name="T10" fmla="*/ 0 60000 65536"/>
                  <a:gd name="T11" fmla="*/ 0 60000 65536"/>
                  <a:gd name="T12" fmla="*/ 0 w 54"/>
                  <a:gd name="T13" fmla="*/ 0 h 19"/>
                  <a:gd name="T14" fmla="*/ 54 w 54"/>
                  <a:gd name="T15" fmla="*/ 19 h 19"/>
                </a:gdLst>
                <a:ahLst/>
                <a:cxnLst>
                  <a:cxn ang="T8">
                    <a:pos x="T0" y="T1"/>
                  </a:cxn>
                  <a:cxn ang="T9">
                    <a:pos x="T2" y="T3"/>
                  </a:cxn>
                  <a:cxn ang="T10">
                    <a:pos x="T4" y="T5"/>
                  </a:cxn>
                  <a:cxn ang="T11">
                    <a:pos x="T6" y="T7"/>
                  </a:cxn>
                </a:cxnLst>
                <a:rect l="T12" t="T13" r="T14" b="T15"/>
                <a:pathLst>
                  <a:path w="54" h="19">
                    <a:moveTo>
                      <a:pt x="0" y="0"/>
                    </a:moveTo>
                    <a:lnTo>
                      <a:pt x="3" y="19"/>
                    </a:lnTo>
                    <a:lnTo>
                      <a:pt x="54" y="10"/>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4" name="Freeform 251"/>
              <p:cNvSpPr/>
              <p:nvPr/>
            </p:nvSpPr>
            <p:spPr bwMode="auto">
              <a:xfrm>
                <a:off x="2166" y="3361"/>
                <a:ext cx="214" cy="446"/>
              </a:xfrm>
              <a:custGeom>
                <a:avLst/>
                <a:gdLst>
                  <a:gd name="T0" fmla="*/ 0 w 750"/>
                  <a:gd name="T1" fmla="*/ 33 h 1564"/>
                  <a:gd name="T2" fmla="*/ 0 w 750"/>
                  <a:gd name="T3" fmla="*/ 34 h 1564"/>
                  <a:gd name="T4" fmla="*/ 1 w 750"/>
                  <a:gd name="T5" fmla="*/ 34 h 1564"/>
                  <a:gd name="T6" fmla="*/ 1 w 750"/>
                  <a:gd name="T7" fmla="*/ 36 h 1564"/>
                  <a:gd name="T8" fmla="*/ 4 w 750"/>
                  <a:gd name="T9" fmla="*/ 36 h 1564"/>
                  <a:gd name="T10" fmla="*/ 3 w 750"/>
                  <a:gd name="T11" fmla="*/ 35 h 1564"/>
                  <a:gd name="T12" fmla="*/ 4 w 750"/>
                  <a:gd name="T13" fmla="*/ 33 h 1564"/>
                  <a:gd name="T14" fmla="*/ 5 w 750"/>
                  <a:gd name="T15" fmla="*/ 33 h 1564"/>
                  <a:gd name="T16" fmla="*/ 7 w 750"/>
                  <a:gd name="T17" fmla="*/ 30 h 1564"/>
                  <a:gd name="T18" fmla="*/ 5 w 750"/>
                  <a:gd name="T19" fmla="*/ 28 h 1564"/>
                  <a:gd name="T20" fmla="*/ 7 w 750"/>
                  <a:gd name="T21" fmla="*/ 27 h 1564"/>
                  <a:gd name="T22" fmla="*/ 7 w 750"/>
                  <a:gd name="T23" fmla="*/ 25 h 1564"/>
                  <a:gd name="T24" fmla="*/ 8 w 750"/>
                  <a:gd name="T25" fmla="*/ 24 h 1564"/>
                  <a:gd name="T26" fmla="*/ 7 w 750"/>
                  <a:gd name="T27" fmla="*/ 24 h 1564"/>
                  <a:gd name="T28" fmla="*/ 9 w 750"/>
                  <a:gd name="T29" fmla="*/ 24 h 1564"/>
                  <a:gd name="T30" fmla="*/ 9 w 750"/>
                  <a:gd name="T31" fmla="*/ 23 h 1564"/>
                  <a:gd name="T32" fmla="*/ 8 w 750"/>
                  <a:gd name="T33" fmla="*/ 24 h 1564"/>
                  <a:gd name="T34" fmla="*/ 7 w 750"/>
                  <a:gd name="T35" fmla="*/ 23 h 1564"/>
                  <a:gd name="T36" fmla="*/ 7 w 750"/>
                  <a:gd name="T37" fmla="*/ 22 h 1564"/>
                  <a:gd name="T38" fmla="*/ 10 w 750"/>
                  <a:gd name="T39" fmla="*/ 22 h 1564"/>
                  <a:gd name="T40" fmla="*/ 10 w 750"/>
                  <a:gd name="T41" fmla="*/ 19 h 1564"/>
                  <a:gd name="T42" fmla="*/ 14 w 750"/>
                  <a:gd name="T43" fmla="*/ 19 h 1564"/>
                  <a:gd name="T44" fmla="*/ 15 w 750"/>
                  <a:gd name="T45" fmla="*/ 17 h 1564"/>
                  <a:gd name="T46" fmla="*/ 13 w 750"/>
                  <a:gd name="T47" fmla="*/ 13 h 1564"/>
                  <a:gd name="T48" fmla="*/ 14 w 750"/>
                  <a:gd name="T49" fmla="*/ 9 h 1564"/>
                  <a:gd name="T50" fmla="*/ 17 w 750"/>
                  <a:gd name="T51" fmla="*/ 6 h 1564"/>
                  <a:gd name="T52" fmla="*/ 17 w 750"/>
                  <a:gd name="T53" fmla="*/ 4 h 1564"/>
                  <a:gd name="T54" fmla="*/ 17 w 750"/>
                  <a:gd name="T55" fmla="*/ 4 h 1564"/>
                  <a:gd name="T56" fmla="*/ 16 w 750"/>
                  <a:gd name="T57" fmla="*/ 6 h 1564"/>
                  <a:gd name="T58" fmla="*/ 13 w 750"/>
                  <a:gd name="T59" fmla="*/ 6 h 1564"/>
                  <a:gd name="T60" fmla="*/ 14 w 750"/>
                  <a:gd name="T61" fmla="*/ 4 h 1564"/>
                  <a:gd name="T62" fmla="*/ 10 w 750"/>
                  <a:gd name="T63" fmla="*/ 1 h 1564"/>
                  <a:gd name="T64" fmla="*/ 8 w 750"/>
                  <a:gd name="T65" fmla="*/ 0 h 1564"/>
                  <a:gd name="T66" fmla="*/ 8 w 750"/>
                  <a:gd name="T67" fmla="*/ 1 h 1564"/>
                  <a:gd name="T68" fmla="*/ 7 w 750"/>
                  <a:gd name="T69" fmla="*/ 0 h 1564"/>
                  <a:gd name="T70" fmla="*/ 5 w 750"/>
                  <a:gd name="T71" fmla="*/ 1 h 1564"/>
                  <a:gd name="T72" fmla="*/ 5 w 750"/>
                  <a:gd name="T73" fmla="*/ 3 h 1564"/>
                  <a:gd name="T74" fmla="*/ 4 w 750"/>
                  <a:gd name="T75" fmla="*/ 3 h 1564"/>
                  <a:gd name="T76" fmla="*/ 4 w 750"/>
                  <a:gd name="T77" fmla="*/ 5 h 1564"/>
                  <a:gd name="T78" fmla="*/ 3 w 750"/>
                  <a:gd name="T79" fmla="*/ 7 h 1564"/>
                  <a:gd name="T80" fmla="*/ 3 w 750"/>
                  <a:gd name="T81" fmla="*/ 11 h 1564"/>
                  <a:gd name="T82" fmla="*/ 3 w 750"/>
                  <a:gd name="T83" fmla="*/ 14 h 1564"/>
                  <a:gd name="T84" fmla="*/ 2 w 750"/>
                  <a:gd name="T85" fmla="*/ 17 h 1564"/>
                  <a:gd name="T86" fmla="*/ 1 w 750"/>
                  <a:gd name="T87" fmla="*/ 24 h 1564"/>
                  <a:gd name="T88" fmla="*/ 2 w 750"/>
                  <a:gd name="T89" fmla="*/ 26 h 1564"/>
                  <a:gd name="T90" fmla="*/ 1 w 750"/>
                  <a:gd name="T91" fmla="*/ 27 h 1564"/>
                  <a:gd name="T92" fmla="*/ 1 w 750"/>
                  <a:gd name="T93" fmla="*/ 29 h 1564"/>
                  <a:gd name="T94" fmla="*/ 0 w 750"/>
                  <a:gd name="T95" fmla="*/ 33 h 15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50"/>
                  <a:gd name="T145" fmla="*/ 0 h 1564"/>
                  <a:gd name="T146" fmla="*/ 750 w 750"/>
                  <a:gd name="T147" fmla="*/ 1564 h 15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50" h="1564">
                    <a:moveTo>
                      <a:pt x="0" y="1446"/>
                    </a:moveTo>
                    <a:lnTo>
                      <a:pt x="7" y="1480"/>
                    </a:lnTo>
                    <a:lnTo>
                      <a:pt x="38" y="1467"/>
                    </a:lnTo>
                    <a:lnTo>
                      <a:pt x="52" y="1546"/>
                    </a:lnTo>
                    <a:lnTo>
                      <a:pt x="188" y="1564"/>
                    </a:lnTo>
                    <a:lnTo>
                      <a:pt x="152" y="1523"/>
                    </a:lnTo>
                    <a:lnTo>
                      <a:pt x="181" y="1418"/>
                    </a:lnTo>
                    <a:lnTo>
                      <a:pt x="206" y="1438"/>
                    </a:lnTo>
                    <a:lnTo>
                      <a:pt x="290" y="1288"/>
                    </a:lnTo>
                    <a:lnTo>
                      <a:pt x="226" y="1205"/>
                    </a:lnTo>
                    <a:lnTo>
                      <a:pt x="299" y="1154"/>
                    </a:lnTo>
                    <a:lnTo>
                      <a:pt x="311" y="1077"/>
                    </a:lnTo>
                    <a:lnTo>
                      <a:pt x="345" y="1044"/>
                    </a:lnTo>
                    <a:lnTo>
                      <a:pt x="317" y="1030"/>
                    </a:lnTo>
                    <a:lnTo>
                      <a:pt x="374" y="1030"/>
                    </a:lnTo>
                    <a:lnTo>
                      <a:pt x="368" y="992"/>
                    </a:lnTo>
                    <a:lnTo>
                      <a:pt x="341" y="1019"/>
                    </a:lnTo>
                    <a:lnTo>
                      <a:pt x="317" y="990"/>
                    </a:lnTo>
                    <a:lnTo>
                      <a:pt x="313" y="932"/>
                    </a:lnTo>
                    <a:lnTo>
                      <a:pt x="415" y="939"/>
                    </a:lnTo>
                    <a:lnTo>
                      <a:pt x="425" y="824"/>
                    </a:lnTo>
                    <a:lnTo>
                      <a:pt x="587" y="806"/>
                    </a:lnTo>
                    <a:lnTo>
                      <a:pt x="634" y="725"/>
                    </a:lnTo>
                    <a:lnTo>
                      <a:pt x="570" y="582"/>
                    </a:lnTo>
                    <a:lnTo>
                      <a:pt x="601" y="398"/>
                    </a:lnTo>
                    <a:lnTo>
                      <a:pt x="750" y="249"/>
                    </a:lnTo>
                    <a:lnTo>
                      <a:pt x="744" y="181"/>
                    </a:lnTo>
                    <a:lnTo>
                      <a:pt x="718" y="179"/>
                    </a:lnTo>
                    <a:lnTo>
                      <a:pt x="676" y="261"/>
                    </a:lnTo>
                    <a:lnTo>
                      <a:pt x="572" y="255"/>
                    </a:lnTo>
                    <a:lnTo>
                      <a:pt x="593" y="165"/>
                    </a:lnTo>
                    <a:lnTo>
                      <a:pt x="413" y="25"/>
                    </a:lnTo>
                    <a:lnTo>
                      <a:pt x="350" y="14"/>
                    </a:lnTo>
                    <a:lnTo>
                      <a:pt x="344" y="42"/>
                    </a:lnTo>
                    <a:lnTo>
                      <a:pt x="276" y="0"/>
                    </a:lnTo>
                    <a:lnTo>
                      <a:pt x="234" y="52"/>
                    </a:lnTo>
                    <a:lnTo>
                      <a:pt x="229" y="107"/>
                    </a:lnTo>
                    <a:lnTo>
                      <a:pt x="187" y="130"/>
                    </a:lnTo>
                    <a:lnTo>
                      <a:pt x="188" y="238"/>
                    </a:lnTo>
                    <a:lnTo>
                      <a:pt x="143" y="299"/>
                    </a:lnTo>
                    <a:lnTo>
                      <a:pt x="109" y="451"/>
                    </a:lnTo>
                    <a:lnTo>
                      <a:pt x="135" y="594"/>
                    </a:lnTo>
                    <a:lnTo>
                      <a:pt x="85" y="716"/>
                    </a:lnTo>
                    <a:lnTo>
                      <a:pt x="52" y="1021"/>
                    </a:lnTo>
                    <a:lnTo>
                      <a:pt x="79" y="1132"/>
                    </a:lnTo>
                    <a:lnTo>
                      <a:pt x="54" y="1142"/>
                    </a:lnTo>
                    <a:lnTo>
                      <a:pt x="65" y="1241"/>
                    </a:lnTo>
                    <a:lnTo>
                      <a:pt x="0" y="144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5" name="Freeform 252"/>
              <p:cNvSpPr/>
              <p:nvPr/>
            </p:nvSpPr>
            <p:spPr bwMode="auto">
              <a:xfrm>
                <a:off x="2218" y="3814"/>
                <a:ext cx="37" cy="37"/>
              </a:xfrm>
              <a:custGeom>
                <a:avLst/>
                <a:gdLst>
                  <a:gd name="T0" fmla="*/ 0 w 132"/>
                  <a:gd name="T1" fmla="*/ 0 h 134"/>
                  <a:gd name="T2" fmla="*/ 0 w 132"/>
                  <a:gd name="T3" fmla="*/ 3 h 134"/>
                  <a:gd name="T4" fmla="*/ 3 w 132"/>
                  <a:gd name="T5" fmla="*/ 2 h 134"/>
                  <a:gd name="T6" fmla="*/ 1 w 132"/>
                  <a:gd name="T7" fmla="*/ 1 h 134"/>
                  <a:gd name="T8" fmla="*/ 0 w 132"/>
                  <a:gd name="T9" fmla="*/ 0 h 134"/>
                  <a:gd name="T10" fmla="*/ 0 60000 65536"/>
                  <a:gd name="T11" fmla="*/ 0 60000 65536"/>
                  <a:gd name="T12" fmla="*/ 0 60000 65536"/>
                  <a:gd name="T13" fmla="*/ 0 60000 65536"/>
                  <a:gd name="T14" fmla="*/ 0 60000 65536"/>
                  <a:gd name="T15" fmla="*/ 0 w 132"/>
                  <a:gd name="T16" fmla="*/ 0 h 134"/>
                  <a:gd name="T17" fmla="*/ 132 w 132"/>
                  <a:gd name="T18" fmla="*/ 134 h 134"/>
                </a:gdLst>
                <a:ahLst/>
                <a:cxnLst>
                  <a:cxn ang="T10">
                    <a:pos x="T0" y="T1"/>
                  </a:cxn>
                  <a:cxn ang="T11">
                    <a:pos x="T2" y="T3"/>
                  </a:cxn>
                  <a:cxn ang="T12">
                    <a:pos x="T4" y="T5"/>
                  </a:cxn>
                  <a:cxn ang="T13">
                    <a:pos x="T6" y="T7"/>
                  </a:cxn>
                  <a:cxn ang="T14">
                    <a:pos x="T8" y="T9"/>
                  </a:cxn>
                </a:cxnLst>
                <a:rect l="T15" t="T16" r="T17" b="T18"/>
                <a:pathLst>
                  <a:path w="132" h="134">
                    <a:moveTo>
                      <a:pt x="0" y="0"/>
                    </a:moveTo>
                    <a:lnTo>
                      <a:pt x="2" y="134"/>
                    </a:lnTo>
                    <a:lnTo>
                      <a:pt x="132" y="119"/>
                    </a:lnTo>
                    <a:lnTo>
                      <a:pt x="29" y="64"/>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6" name="Freeform 253"/>
              <p:cNvSpPr/>
              <p:nvPr/>
            </p:nvSpPr>
            <p:spPr bwMode="auto">
              <a:xfrm>
                <a:off x="2207" y="3204"/>
                <a:ext cx="129" cy="172"/>
              </a:xfrm>
              <a:custGeom>
                <a:avLst/>
                <a:gdLst>
                  <a:gd name="T0" fmla="*/ 0 w 454"/>
                  <a:gd name="T1" fmla="*/ 1 h 601"/>
                  <a:gd name="T2" fmla="*/ 1 w 454"/>
                  <a:gd name="T3" fmla="*/ 3 h 601"/>
                  <a:gd name="T4" fmla="*/ 0 w 454"/>
                  <a:gd name="T5" fmla="*/ 6 h 601"/>
                  <a:gd name="T6" fmla="*/ 1 w 454"/>
                  <a:gd name="T7" fmla="*/ 7 h 601"/>
                  <a:gd name="T8" fmla="*/ 1 w 454"/>
                  <a:gd name="T9" fmla="*/ 7 h 601"/>
                  <a:gd name="T10" fmla="*/ 0 w 454"/>
                  <a:gd name="T11" fmla="*/ 8 h 601"/>
                  <a:gd name="T12" fmla="*/ 1 w 454"/>
                  <a:gd name="T13" fmla="*/ 10 h 601"/>
                  <a:gd name="T14" fmla="*/ 1 w 454"/>
                  <a:gd name="T15" fmla="*/ 14 h 601"/>
                  <a:gd name="T16" fmla="*/ 2 w 454"/>
                  <a:gd name="T17" fmla="*/ 14 h 601"/>
                  <a:gd name="T18" fmla="*/ 3 w 454"/>
                  <a:gd name="T19" fmla="*/ 13 h 601"/>
                  <a:gd name="T20" fmla="*/ 5 w 454"/>
                  <a:gd name="T21" fmla="*/ 14 h 601"/>
                  <a:gd name="T22" fmla="*/ 5 w 454"/>
                  <a:gd name="T23" fmla="*/ 13 h 601"/>
                  <a:gd name="T24" fmla="*/ 6 w 454"/>
                  <a:gd name="T25" fmla="*/ 13 h 601"/>
                  <a:gd name="T26" fmla="*/ 7 w 454"/>
                  <a:gd name="T27" fmla="*/ 11 h 601"/>
                  <a:gd name="T28" fmla="*/ 9 w 454"/>
                  <a:gd name="T29" fmla="*/ 10 h 601"/>
                  <a:gd name="T30" fmla="*/ 10 w 454"/>
                  <a:gd name="T31" fmla="*/ 11 h 601"/>
                  <a:gd name="T32" fmla="*/ 11 w 454"/>
                  <a:gd name="T33" fmla="*/ 9 h 601"/>
                  <a:gd name="T34" fmla="*/ 10 w 454"/>
                  <a:gd name="T35" fmla="*/ 7 h 601"/>
                  <a:gd name="T36" fmla="*/ 9 w 454"/>
                  <a:gd name="T37" fmla="*/ 7 h 601"/>
                  <a:gd name="T38" fmla="*/ 8 w 454"/>
                  <a:gd name="T39" fmla="*/ 4 h 601"/>
                  <a:gd name="T40" fmla="*/ 4 w 454"/>
                  <a:gd name="T41" fmla="*/ 2 h 601"/>
                  <a:gd name="T42" fmla="*/ 4 w 454"/>
                  <a:gd name="T43" fmla="*/ 0 h 601"/>
                  <a:gd name="T44" fmla="*/ 1 w 454"/>
                  <a:gd name="T45" fmla="*/ 1 h 601"/>
                  <a:gd name="T46" fmla="*/ 0 w 454"/>
                  <a:gd name="T47" fmla="*/ 1 h 60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4"/>
                  <a:gd name="T73" fmla="*/ 0 h 601"/>
                  <a:gd name="T74" fmla="*/ 454 w 454"/>
                  <a:gd name="T75" fmla="*/ 601 h 60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4" h="601">
                    <a:moveTo>
                      <a:pt x="0" y="61"/>
                    </a:moveTo>
                    <a:lnTo>
                      <a:pt x="32" y="123"/>
                    </a:lnTo>
                    <a:lnTo>
                      <a:pt x="11" y="262"/>
                    </a:lnTo>
                    <a:lnTo>
                      <a:pt x="32" y="277"/>
                    </a:lnTo>
                    <a:lnTo>
                      <a:pt x="24" y="295"/>
                    </a:lnTo>
                    <a:lnTo>
                      <a:pt x="2" y="352"/>
                    </a:lnTo>
                    <a:lnTo>
                      <a:pt x="42" y="433"/>
                    </a:lnTo>
                    <a:lnTo>
                      <a:pt x="65" y="598"/>
                    </a:lnTo>
                    <a:lnTo>
                      <a:pt x="93" y="601"/>
                    </a:lnTo>
                    <a:lnTo>
                      <a:pt x="135" y="549"/>
                    </a:lnTo>
                    <a:lnTo>
                      <a:pt x="203" y="591"/>
                    </a:lnTo>
                    <a:lnTo>
                      <a:pt x="209" y="563"/>
                    </a:lnTo>
                    <a:lnTo>
                      <a:pt x="272" y="574"/>
                    </a:lnTo>
                    <a:lnTo>
                      <a:pt x="293" y="456"/>
                    </a:lnTo>
                    <a:lnTo>
                      <a:pt x="406" y="433"/>
                    </a:lnTo>
                    <a:lnTo>
                      <a:pt x="441" y="472"/>
                    </a:lnTo>
                    <a:lnTo>
                      <a:pt x="454" y="381"/>
                    </a:lnTo>
                    <a:lnTo>
                      <a:pt x="431" y="302"/>
                    </a:lnTo>
                    <a:lnTo>
                      <a:pt x="366" y="298"/>
                    </a:lnTo>
                    <a:lnTo>
                      <a:pt x="342" y="180"/>
                    </a:lnTo>
                    <a:lnTo>
                      <a:pt x="170" y="100"/>
                    </a:lnTo>
                    <a:lnTo>
                      <a:pt x="159" y="0"/>
                    </a:lnTo>
                    <a:lnTo>
                      <a:pt x="46" y="65"/>
                    </a:lnTo>
                    <a:lnTo>
                      <a:pt x="0" y="6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7" name="Freeform 254"/>
              <p:cNvSpPr/>
              <p:nvPr/>
            </p:nvSpPr>
            <p:spPr bwMode="auto">
              <a:xfrm>
                <a:off x="2161" y="3019"/>
                <a:ext cx="424" cy="504"/>
              </a:xfrm>
              <a:custGeom>
                <a:avLst/>
                <a:gdLst>
                  <a:gd name="T0" fmla="*/ 1 w 1487"/>
                  <a:gd name="T1" fmla="*/ 15 h 1768"/>
                  <a:gd name="T2" fmla="*/ 3 w 1487"/>
                  <a:gd name="T3" fmla="*/ 15 h 1768"/>
                  <a:gd name="T4" fmla="*/ 4 w 1487"/>
                  <a:gd name="T5" fmla="*/ 17 h 1768"/>
                  <a:gd name="T6" fmla="*/ 7 w 1487"/>
                  <a:gd name="T7" fmla="*/ 15 h 1768"/>
                  <a:gd name="T8" fmla="*/ 11 w 1487"/>
                  <a:gd name="T9" fmla="*/ 19 h 1768"/>
                  <a:gd name="T10" fmla="*/ 14 w 1487"/>
                  <a:gd name="T11" fmla="*/ 22 h 1768"/>
                  <a:gd name="T12" fmla="*/ 14 w 1487"/>
                  <a:gd name="T13" fmla="*/ 26 h 1768"/>
                  <a:gd name="T14" fmla="*/ 16 w 1487"/>
                  <a:gd name="T15" fmla="*/ 29 h 1768"/>
                  <a:gd name="T16" fmla="*/ 17 w 1487"/>
                  <a:gd name="T17" fmla="*/ 30 h 1768"/>
                  <a:gd name="T18" fmla="*/ 18 w 1487"/>
                  <a:gd name="T19" fmla="*/ 32 h 1768"/>
                  <a:gd name="T20" fmla="*/ 14 w 1487"/>
                  <a:gd name="T21" fmla="*/ 37 h 1768"/>
                  <a:gd name="T22" fmla="*/ 18 w 1487"/>
                  <a:gd name="T23" fmla="*/ 39 h 1768"/>
                  <a:gd name="T24" fmla="*/ 18 w 1487"/>
                  <a:gd name="T25" fmla="*/ 41 h 1768"/>
                  <a:gd name="T26" fmla="*/ 23 w 1487"/>
                  <a:gd name="T27" fmla="*/ 32 h 1768"/>
                  <a:gd name="T28" fmla="*/ 28 w 1487"/>
                  <a:gd name="T29" fmla="*/ 29 h 1768"/>
                  <a:gd name="T30" fmla="*/ 31 w 1487"/>
                  <a:gd name="T31" fmla="*/ 23 h 1768"/>
                  <a:gd name="T32" fmla="*/ 34 w 1487"/>
                  <a:gd name="T33" fmla="*/ 15 h 1768"/>
                  <a:gd name="T34" fmla="*/ 34 w 1487"/>
                  <a:gd name="T35" fmla="*/ 11 h 1768"/>
                  <a:gd name="T36" fmla="*/ 30 w 1487"/>
                  <a:gd name="T37" fmla="*/ 8 h 1768"/>
                  <a:gd name="T38" fmla="*/ 26 w 1487"/>
                  <a:gd name="T39" fmla="*/ 7 h 1768"/>
                  <a:gd name="T40" fmla="*/ 23 w 1487"/>
                  <a:gd name="T41" fmla="*/ 6 h 1768"/>
                  <a:gd name="T42" fmla="*/ 22 w 1487"/>
                  <a:gd name="T43" fmla="*/ 7 h 1768"/>
                  <a:gd name="T44" fmla="*/ 21 w 1487"/>
                  <a:gd name="T45" fmla="*/ 7 h 1768"/>
                  <a:gd name="T46" fmla="*/ 21 w 1487"/>
                  <a:gd name="T47" fmla="*/ 4 h 1768"/>
                  <a:gd name="T48" fmla="*/ 19 w 1487"/>
                  <a:gd name="T49" fmla="*/ 3 h 1768"/>
                  <a:gd name="T50" fmla="*/ 15 w 1487"/>
                  <a:gd name="T51" fmla="*/ 3 h 1768"/>
                  <a:gd name="T52" fmla="*/ 12 w 1487"/>
                  <a:gd name="T53" fmla="*/ 3 h 1768"/>
                  <a:gd name="T54" fmla="*/ 12 w 1487"/>
                  <a:gd name="T55" fmla="*/ 0 h 1768"/>
                  <a:gd name="T56" fmla="*/ 8 w 1487"/>
                  <a:gd name="T57" fmla="*/ 1 h 1768"/>
                  <a:gd name="T58" fmla="*/ 9 w 1487"/>
                  <a:gd name="T59" fmla="*/ 3 h 1768"/>
                  <a:gd name="T60" fmla="*/ 6 w 1487"/>
                  <a:gd name="T61" fmla="*/ 4 h 1768"/>
                  <a:gd name="T62" fmla="*/ 4 w 1487"/>
                  <a:gd name="T63" fmla="*/ 4 h 1768"/>
                  <a:gd name="T64" fmla="*/ 3 w 1487"/>
                  <a:gd name="T65" fmla="*/ 5 h 1768"/>
                  <a:gd name="T66" fmla="*/ 3 w 1487"/>
                  <a:gd name="T67" fmla="*/ 9 h 1768"/>
                  <a:gd name="T68" fmla="*/ 0 w 1487"/>
                  <a:gd name="T69" fmla="*/ 13 h 17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87"/>
                  <a:gd name="T106" fmla="*/ 0 h 1768"/>
                  <a:gd name="T107" fmla="*/ 1487 w 1487"/>
                  <a:gd name="T108" fmla="*/ 1768 h 17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87" h="1768">
                    <a:moveTo>
                      <a:pt x="0" y="559"/>
                    </a:moveTo>
                    <a:lnTo>
                      <a:pt x="31" y="642"/>
                    </a:lnTo>
                    <a:lnTo>
                      <a:pt x="82" y="670"/>
                    </a:lnTo>
                    <a:lnTo>
                      <a:pt x="125" y="637"/>
                    </a:lnTo>
                    <a:lnTo>
                      <a:pt x="125" y="712"/>
                    </a:lnTo>
                    <a:lnTo>
                      <a:pt x="157" y="712"/>
                    </a:lnTo>
                    <a:lnTo>
                      <a:pt x="203" y="716"/>
                    </a:lnTo>
                    <a:lnTo>
                      <a:pt x="316" y="651"/>
                    </a:lnTo>
                    <a:lnTo>
                      <a:pt x="327" y="751"/>
                    </a:lnTo>
                    <a:lnTo>
                      <a:pt x="499" y="831"/>
                    </a:lnTo>
                    <a:lnTo>
                      <a:pt x="523" y="949"/>
                    </a:lnTo>
                    <a:lnTo>
                      <a:pt x="588" y="953"/>
                    </a:lnTo>
                    <a:lnTo>
                      <a:pt x="611" y="1032"/>
                    </a:lnTo>
                    <a:lnTo>
                      <a:pt x="598" y="1123"/>
                    </a:lnTo>
                    <a:lnTo>
                      <a:pt x="606" y="1214"/>
                    </a:lnTo>
                    <a:lnTo>
                      <a:pt x="689" y="1227"/>
                    </a:lnTo>
                    <a:lnTo>
                      <a:pt x="699" y="1289"/>
                    </a:lnTo>
                    <a:lnTo>
                      <a:pt x="740" y="1302"/>
                    </a:lnTo>
                    <a:lnTo>
                      <a:pt x="734" y="1379"/>
                    </a:lnTo>
                    <a:lnTo>
                      <a:pt x="760" y="1381"/>
                    </a:lnTo>
                    <a:lnTo>
                      <a:pt x="766" y="1449"/>
                    </a:lnTo>
                    <a:lnTo>
                      <a:pt x="617" y="1598"/>
                    </a:lnTo>
                    <a:lnTo>
                      <a:pt x="648" y="1590"/>
                    </a:lnTo>
                    <a:lnTo>
                      <a:pt x="760" y="1684"/>
                    </a:lnTo>
                    <a:lnTo>
                      <a:pt x="785" y="1721"/>
                    </a:lnTo>
                    <a:lnTo>
                      <a:pt x="775" y="1768"/>
                    </a:lnTo>
                    <a:lnTo>
                      <a:pt x="959" y="1503"/>
                    </a:lnTo>
                    <a:lnTo>
                      <a:pt x="969" y="1372"/>
                    </a:lnTo>
                    <a:lnTo>
                      <a:pt x="1112" y="1252"/>
                    </a:lnTo>
                    <a:lnTo>
                      <a:pt x="1205" y="1252"/>
                    </a:lnTo>
                    <a:lnTo>
                      <a:pt x="1245" y="1210"/>
                    </a:lnTo>
                    <a:lnTo>
                      <a:pt x="1320" y="1009"/>
                    </a:lnTo>
                    <a:lnTo>
                      <a:pt x="1330" y="811"/>
                    </a:lnTo>
                    <a:lnTo>
                      <a:pt x="1473" y="623"/>
                    </a:lnTo>
                    <a:lnTo>
                      <a:pt x="1487" y="541"/>
                    </a:lnTo>
                    <a:lnTo>
                      <a:pt x="1465" y="459"/>
                    </a:lnTo>
                    <a:lnTo>
                      <a:pt x="1406" y="449"/>
                    </a:lnTo>
                    <a:lnTo>
                      <a:pt x="1309" y="363"/>
                    </a:lnTo>
                    <a:lnTo>
                      <a:pt x="1120" y="347"/>
                    </a:lnTo>
                    <a:lnTo>
                      <a:pt x="1105" y="295"/>
                    </a:lnTo>
                    <a:lnTo>
                      <a:pt x="1019" y="256"/>
                    </a:lnTo>
                    <a:lnTo>
                      <a:pt x="983" y="257"/>
                    </a:lnTo>
                    <a:lnTo>
                      <a:pt x="932" y="336"/>
                    </a:lnTo>
                    <a:lnTo>
                      <a:pt x="931" y="309"/>
                    </a:lnTo>
                    <a:lnTo>
                      <a:pt x="852" y="321"/>
                    </a:lnTo>
                    <a:lnTo>
                      <a:pt x="886" y="307"/>
                    </a:lnTo>
                    <a:lnTo>
                      <a:pt x="854" y="245"/>
                    </a:lnTo>
                    <a:lnTo>
                      <a:pt x="914" y="160"/>
                    </a:lnTo>
                    <a:lnTo>
                      <a:pt x="851" y="50"/>
                    </a:lnTo>
                    <a:lnTo>
                      <a:pt x="796" y="137"/>
                    </a:lnTo>
                    <a:lnTo>
                      <a:pt x="744" y="132"/>
                    </a:lnTo>
                    <a:lnTo>
                      <a:pt x="660" y="144"/>
                    </a:lnTo>
                    <a:lnTo>
                      <a:pt x="554" y="161"/>
                    </a:lnTo>
                    <a:lnTo>
                      <a:pt x="531" y="115"/>
                    </a:lnTo>
                    <a:lnTo>
                      <a:pt x="538" y="31"/>
                    </a:lnTo>
                    <a:lnTo>
                      <a:pt x="509" y="0"/>
                    </a:lnTo>
                    <a:lnTo>
                      <a:pt x="409" y="53"/>
                    </a:lnTo>
                    <a:lnTo>
                      <a:pt x="347" y="37"/>
                    </a:lnTo>
                    <a:lnTo>
                      <a:pt x="363" y="122"/>
                    </a:lnTo>
                    <a:lnTo>
                      <a:pt x="401" y="133"/>
                    </a:lnTo>
                    <a:lnTo>
                      <a:pt x="306" y="192"/>
                    </a:lnTo>
                    <a:lnTo>
                      <a:pt x="265" y="171"/>
                    </a:lnTo>
                    <a:lnTo>
                      <a:pt x="243" y="141"/>
                    </a:lnTo>
                    <a:lnTo>
                      <a:pt x="155" y="157"/>
                    </a:lnTo>
                    <a:lnTo>
                      <a:pt x="181" y="202"/>
                    </a:lnTo>
                    <a:lnTo>
                      <a:pt x="144" y="205"/>
                    </a:lnTo>
                    <a:lnTo>
                      <a:pt x="165" y="284"/>
                    </a:lnTo>
                    <a:lnTo>
                      <a:pt x="148" y="410"/>
                    </a:lnTo>
                    <a:lnTo>
                      <a:pt x="51" y="458"/>
                    </a:lnTo>
                    <a:lnTo>
                      <a:pt x="0" y="55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8" name="Freeform 255"/>
              <p:cNvSpPr/>
              <p:nvPr/>
            </p:nvSpPr>
            <p:spPr bwMode="auto">
              <a:xfrm>
                <a:off x="1995" y="2849"/>
                <a:ext cx="8" cy="33"/>
              </a:xfrm>
              <a:custGeom>
                <a:avLst/>
                <a:gdLst>
                  <a:gd name="T0" fmla="*/ 0 w 31"/>
                  <a:gd name="T1" fmla="*/ 1 h 115"/>
                  <a:gd name="T2" fmla="*/ 0 w 31"/>
                  <a:gd name="T3" fmla="*/ 3 h 115"/>
                  <a:gd name="T4" fmla="*/ 1 w 31"/>
                  <a:gd name="T5" fmla="*/ 0 h 115"/>
                  <a:gd name="T6" fmla="*/ 0 w 31"/>
                  <a:gd name="T7" fmla="*/ 1 h 115"/>
                  <a:gd name="T8" fmla="*/ 0 60000 65536"/>
                  <a:gd name="T9" fmla="*/ 0 60000 65536"/>
                  <a:gd name="T10" fmla="*/ 0 60000 65536"/>
                  <a:gd name="T11" fmla="*/ 0 60000 65536"/>
                  <a:gd name="T12" fmla="*/ 0 w 31"/>
                  <a:gd name="T13" fmla="*/ 0 h 115"/>
                  <a:gd name="T14" fmla="*/ 31 w 31"/>
                  <a:gd name="T15" fmla="*/ 115 h 115"/>
                </a:gdLst>
                <a:ahLst/>
                <a:cxnLst>
                  <a:cxn ang="T8">
                    <a:pos x="T0" y="T1"/>
                  </a:cxn>
                  <a:cxn ang="T9">
                    <a:pos x="T2" y="T3"/>
                  </a:cxn>
                  <a:cxn ang="T10">
                    <a:pos x="T4" y="T5"/>
                  </a:cxn>
                  <a:cxn ang="T11">
                    <a:pos x="T6" y="T7"/>
                  </a:cxn>
                </a:cxnLst>
                <a:rect l="T12" t="T13" r="T14" b="T15"/>
                <a:pathLst>
                  <a:path w="31" h="115">
                    <a:moveTo>
                      <a:pt x="0" y="25"/>
                    </a:moveTo>
                    <a:lnTo>
                      <a:pt x="11" y="115"/>
                    </a:lnTo>
                    <a:lnTo>
                      <a:pt x="31" y="0"/>
                    </a:lnTo>
                    <a:lnTo>
                      <a:pt x="0" y="2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9" name="Freeform 256"/>
              <p:cNvSpPr/>
              <p:nvPr/>
            </p:nvSpPr>
            <p:spPr bwMode="auto">
              <a:xfrm>
                <a:off x="1430" y="1975"/>
                <a:ext cx="929" cy="549"/>
              </a:xfrm>
              <a:custGeom>
                <a:avLst/>
                <a:gdLst>
                  <a:gd name="T0" fmla="*/ 6 w 3259"/>
                  <a:gd name="T1" fmla="*/ 5 h 1930"/>
                  <a:gd name="T2" fmla="*/ 9 w 3259"/>
                  <a:gd name="T3" fmla="*/ 5 h 1930"/>
                  <a:gd name="T4" fmla="*/ 13 w 3259"/>
                  <a:gd name="T5" fmla="*/ 5 h 1930"/>
                  <a:gd name="T6" fmla="*/ 21 w 3259"/>
                  <a:gd name="T7" fmla="*/ 5 h 1930"/>
                  <a:gd name="T8" fmla="*/ 23 w 3259"/>
                  <a:gd name="T9" fmla="*/ 7 h 1930"/>
                  <a:gd name="T10" fmla="*/ 30 w 3259"/>
                  <a:gd name="T11" fmla="*/ 9 h 1930"/>
                  <a:gd name="T12" fmla="*/ 29 w 3259"/>
                  <a:gd name="T13" fmla="*/ 7 h 1930"/>
                  <a:gd name="T14" fmla="*/ 34 w 3259"/>
                  <a:gd name="T15" fmla="*/ 8 h 1930"/>
                  <a:gd name="T16" fmla="*/ 39 w 3259"/>
                  <a:gd name="T17" fmla="*/ 7 h 1930"/>
                  <a:gd name="T18" fmla="*/ 39 w 3259"/>
                  <a:gd name="T19" fmla="*/ 7 h 1930"/>
                  <a:gd name="T20" fmla="*/ 40 w 3259"/>
                  <a:gd name="T21" fmla="*/ 7 h 1930"/>
                  <a:gd name="T22" fmla="*/ 42 w 3259"/>
                  <a:gd name="T23" fmla="*/ 5 h 1930"/>
                  <a:gd name="T24" fmla="*/ 40 w 3259"/>
                  <a:gd name="T25" fmla="*/ 0 h 1930"/>
                  <a:gd name="T26" fmla="*/ 43 w 3259"/>
                  <a:gd name="T27" fmla="*/ 3 h 1930"/>
                  <a:gd name="T28" fmla="*/ 44 w 3259"/>
                  <a:gd name="T29" fmla="*/ 5 h 1930"/>
                  <a:gd name="T30" fmla="*/ 47 w 3259"/>
                  <a:gd name="T31" fmla="*/ 7 h 1930"/>
                  <a:gd name="T32" fmla="*/ 49 w 3259"/>
                  <a:gd name="T33" fmla="*/ 6 h 1930"/>
                  <a:gd name="T34" fmla="*/ 53 w 3259"/>
                  <a:gd name="T35" fmla="*/ 5 h 1930"/>
                  <a:gd name="T36" fmla="*/ 53 w 3259"/>
                  <a:gd name="T37" fmla="*/ 9 h 1930"/>
                  <a:gd name="T38" fmla="*/ 48 w 3259"/>
                  <a:gd name="T39" fmla="*/ 10 h 1930"/>
                  <a:gd name="T40" fmla="*/ 46 w 3259"/>
                  <a:gd name="T41" fmla="*/ 12 h 1930"/>
                  <a:gd name="T42" fmla="*/ 44 w 3259"/>
                  <a:gd name="T43" fmla="*/ 15 h 1930"/>
                  <a:gd name="T44" fmla="*/ 43 w 3259"/>
                  <a:gd name="T45" fmla="*/ 16 h 1930"/>
                  <a:gd name="T46" fmla="*/ 41 w 3259"/>
                  <a:gd name="T47" fmla="*/ 18 h 1930"/>
                  <a:gd name="T48" fmla="*/ 43 w 3259"/>
                  <a:gd name="T49" fmla="*/ 24 h 1930"/>
                  <a:gd name="T50" fmla="*/ 49 w 3259"/>
                  <a:gd name="T51" fmla="*/ 28 h 1930"/>
                  <a:gd name="T52" fmla="*/ 52 w 3259"/>
                  <a:gd name="T53" fmla="*/ 31 h 1930"/>
                  <a:gd name="T54" fmla="*/ 54 w 3259"/>
                  <a:gd name="T55" fmla="*/ 33 h 1930"/>
                  <a:gd name="T56" fmla="*/ 57 w 3259"/>
                  <a:gd name="T57" fmla="*/ 26 h 1930"/>
                  <a:gd name="T58" fmla="*/ 56 w 3259"/>
                  <a:gd name="T59" fmla="*/ 21 h 1930"/>
                  <a:gd name="T60" fmla="*/ 56 w 3259"/>
                  <a:gd name="T61" fmla="*/ 18 h 1930"/>
                  <a:gd name="T62" fmla="*/ 59 w 3259"/>
                  <a:gd name="T63" fmla="*/ 16 h 1930"/>
                  <a:gd name="T64" fmla="*/ 63 w 3259"/>
                  <a:gd name="T65" fmla="*/ 20 h 1930"/>
                  <a:gd name="T66" fmla="*/ 62 w 3259"/>
                  <a:gd name="T67" fmla="*/ 22 h 1930"/>
                  <a:gd name="T68" fmla="*/ 65 w 3259"/>
                  <a:gd name="T69" fmla="*/ 22 h 1930"/>
                  <a:gd name="T70" fmla="*/ 67 w 3259"/>
                  <a:gd name="T71" fmla="*/ 21 h 1930"/>
                  <a:gd name="T72" fmla="*/ 68 w 3259"/>
                  <a:gd name="T73" fmla="*/ 22 h 1930"/>
                  <a:gd name="T74" fmla="*/ 69 w 3259"/>
                  <a:gd name="T75" fmla="*/ 22 h 1930"/>
                  <a:gd name="T76" fmla="*/ 70 w 3259"/>
                  <a:gd name="T77" fmla="*/ 24 h 1930"/>
                  <a:gd name="T78" fmla="*/ 70 w 3259"/>
                  <a:gd name="T79" fmla="*/ 26 h 1930"/>
                  <a:gd name="T80" fmla="*/ 74 w 3259"/>
                  <a:gd name="T81" fmla="*/ 28 h 1930"/>
                  <a:gd name="T82" fmla="*/ 74 w 3259"/>
                  <a:gd name="T83" fmla="*/ 30 h 1930"/>
                  <a:gd name="T84" fmla="*/ 76 w 3259"/>
                  <a:gd name="T85" fmla="*/ 31 h 1930"/>
                  <a:gd name="T86" fmla="*/ 62 w 3259"/>
                  <a:gd name="T87" fmla="*/ 38 h 1930"/>
                  <a:gd name="T88" fmla="*/ 66 w 3259"/>
                  <a:gd name="T89" fmla="*/ 37 h 1930"/>
                  <a:gd name="T90" fmla="*/ 70 w 3259"/>
                  <a:gd name="T91" fmla="*/ 40 h 1930"/>
                  <a:gd name="T92" fmla="*/ 71 w 3259"/>
                  <a:gd name="T93" fmla="*/ 40 h 1930"/>
                  <a:gd name="T94" fmla="*/ 69 w 3259"/>
                  <a:gd name="T95" fmla="*/ 40 h 1930"/>
                  <a:gd name="T96" fmla="*/ 65 w 3259"/>
                  <a:gd name="T97" fmla="*/ 40 h 1930"/>
                  <a:gd name="T98" fmla="*/ 58 w 3259"/>
                  <a:gd name="T99" fmla="*/ 41 h 1930"/>
                  <a:gd name="T100" fmla="*/ 55 w 3259"/>
                  <a:gd name="T101" fmla="*/ 43 h 1930"/>
                  <a:gd name="T102" fmla="*/ 52 w 3259"/>
                  <a:gd name="T103" fmla="*/ 43 h 1930"/>
                  <a:gd name="T104" fmla="*/ 54 w 3259"/>
                  <a:gd name="T105" fmla="*/ 41 h 1930"/>
                  <a:gd name="T106" fmla="*/ 50 w 3259"/>
                  <a:gd name="T107" fmla="*/ 37 h 1930"/>
                  <a:gd name="T108" fmla="*/ 48 w 3259"/>
                  <a:gd name="T109" fmla="*/ 36 h 1930"/>
                  <a:gd name="T110" fmla="*/ 41 w 3259"/>
                  <a:gd name="T111" fmla="*/ 35 h 1930"/>
                  <a:gd name="T112" fmla="*/ 15 w 3259"/>
                  <a:gd name="T113" fmla="*/ 34 h 1930"/>
                  <a:gd name="T114" fmla="*/ 11 w 3259"/>
                  <a:gd name="T115" fmla="*/ 31 h 1930"/>
                  <a:gd name="T116" fmla="*/ 10 w 3259"/>
                  <a:gd name="T117" fmla="*/ 26 h 1930"/>
                  <a:gd name="T118" fmla="*/ 3 w 3259"/>
                  <a:gd name="T119" fmla="*/ 21 h 193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59"/>
                  <a:gd name="T181" fmla="*/ 0 h 1930"/>
                  <a:gd name="T182" fmla="*/ 3259 w 3259"/>
                  <a:gd name="T183" fmla="*/ 1930 h 193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59" h="1930">
                    <a:moveTo>
                      <a:pt x="0" y="855"/>
                    </a:moveTo>
                    <a:lnTo>
                      <a:pt x="0" y="178"/>
                    </a:lnTo>
                    <a:lnTo>
                      <a:pt x="260" y="266"/>
                    </a:lnTo>
                    <a:lnTo>
                      <a:pt x="243" y="231"/>
                    </a:lnTo>
                    <a:lnTo>
                      <a:pt x="271" y="210"/>
                    </a:lnTo>
                    <a:lnTo>
                      <a:pt x="432" y="135"/>
                    </a:lnTo>
                    <a:lnTo>
                      <a:pt x="308" y="226"/>
                    </a:lnTo>
                    <a:lnTo>
                      <a:pt x="377" y="200"/>
                    </a:lnTo>
                    <a:lnTo>
                      <a:pt x="377" y="218"/>
                    </a:lnTo>
                    <a:lnTo>
                      <a:pt x="511" y="137"/>
                    </a:lnTo>
                    <a:lnTo>
                      <a:pt x="493" y="111"/>
                    </a:lnTo>
                    <a:lnTo>
                      <a:pt x="580" y="207"/>
                    </a:lnTo>
                    <a:lnTo>
                      <a:pt x="636" y="151"/>
                    </a:lnTo>
                    <a:lnTo>
                      <a:pt x="630" y="207"/>
                    </a:lnTo>
                    <a:lnTo>
                      <a:pt x="699" y="168"/>
                    </a:lnTo>
                    <a:lnTo>
                      <a:pt x="891" y="235"/>
                    </a:lnTo>
                    <a:lnTo>
                      <a:pt x="981" y="234"/>
                    </a:lnTo>
                    <a:lnTo>
                      <a:pt x="1029" y="275"/>
                    </a:lnTo>
                    <a:lnTo>
                      <a:pt x="972" y="310"/>
                    </a:lnTo>
                    <a:lnTo>
                      <a:pt x="1006" y="323"/>
                    </a:lnTo>
                    <a:lnTo>
                      <a:pt x="1181" y="306"/>
                    </a:lnTo>
                    <a:lnTo>
                      <a:pt x="1255" y="364"/>
                    </a:lnTo>
                    <a:lnTo>
                      <a:pt x="1268" y="402"/>
                    </a:lnTo>
                    <a:lnTo>
                      <a:pt x="1286" y="376"/>
                    </a:lnTo>
                    <a:lnTo>
                      <a:pt x="1255" y="323"/>
                    </a:lnTo>
                    <a:lnTo>
                      <a:pt x="1339" y="260"/>
                    </a:lnTo>
                    <a:lnTo>
                      <a:pt x="1256" y="300"/>
                    </a:lnTo>
                    <a:lnTo>
                      <a:pt x="1231" y="281"/>
                    </a:lnTo>
                    <a:lnTo>
                      <a:pt x="1330" y="234"/>
                    </a:lnTo>
                    <a:lnTo>
                      <a:pt x="1383" y="302"/>
                    </a:lnTo>
                    <a:lnTo>
                      <a:pt x="1441" y="300"/>
                    </a:lnTo>
                    <a:lnTo>
                      <a:pt x="1474" y="331"/>
                    </a:lnTo>
                    <a:lnTo>
                      <a:pt x="1628" y="323"/>
                    </a:lnTo>
                    <a:lnTo>
                      <a:pt x="1622" y="302"/>
                    </a:lnTo>
                    <a:lnTo>
                      <a:pt x="1668" y="342"/>
                    </a:lnTo>
                    <a:lnTo>
                      <a:pt x="1674" y="310"/>
                    </a:lnTo>
                    <a:lnTo>
                      <a:pt x="1639" y="321"/>
                    </a:lnTo>
                    <a:lnTo>
                      <a:pt x="1614" y="279"/>
                    </a:lnTo>
                    <a:lnTo>
                      <a:pt x="1672" y="275"/>
                    </a:lnTo>
                    <a:lnTo>
                      <a:pt x="1691" y="306"/>
                    </a:lnTo>
                    <a:lnTo>
                      <a:pt x="1714" y="296"/>
                    </a:lnTo>
                    <a:lnTo>
                      <a:pt x="1706" y="345"/>
                    </a:lnTo>
                    <a:lnTo>
                      <a:pt x="1746" y="369"/>
                    </a:lnTo>
                    <a:lnTo>
                      <a:pt x="1734" y="302"/>
                    </a:lnTo>
                    <a:lnTo>
                      <a:pt x="1810" y="262"/>
                    </a:lnTo>
                    <a:lnTo>
                      <a:pt x="1790" y="231"/>
                    </a:lnTo>
                    <a:lnTo>
                      <a:pt x="1768" y="253"/>
                    </a:lnTo>
                    <a:lnTo>
                      <a:pt x="1808" y="196"/>
                    </a:lnTo>
                    <a:lnTo>
                      <a:pt x="1696" y="154"/>
                    </a:lnTo>
                    <a:lnTo>
                      <a:pt x="1707" y="55"/>
                    </a:lnTo>
                    <a:lnTo>
                      <a:pt x="1734" y="57"/>
                    </a:lnTo>
                    <a:lnTo>
                      <a:pt x="1752" y="0"/>
                    </a:lnTo>
                    <a:lnTo>
                      <a:pt x="1832" y="55"/>
                    </a:lnTo>
                    <a:lnTo>
                      <a:pt x="1834" y="92"/>
                    </a:lnTo>
                    <a:lnTo>
                      <a:pt x="1891" y="143"/>
                    </a:lnTo>
                    <a:lnTo>
                      <a:pt x="1853" y="142"/>
                    </a:lnTo>
                    <a:lnTo>
                      <a:pt x="1869" y="160"/>
                    </a:lnTo>
                    <a:lnTo>
                      <a:pt x="1847" y="181"/>
                    </a:lnTo>
                    <a:lnTo>
                      <a:pt x="1913" y="196"/>
                    </a:lnTo>
                    <a:lnTo>
                      <a:pt x="1896" y="207"/>
                    </a:lnTo>
                    <a:lnTo>
                      <a:pt x="1935" y="291"/>
                    </a:lnTo>
                    <a:lnTo>
                      <a:pt x="1971" y="216"/>
                    </a:lnTo>
                    <a:lnTo>
                      <a:pt x="2017" y="243"/>
                    </a:lnTo>
                    <a:lnTo>
                      <a:pt x="2029" y="295"/>
                    </a:lnTo>
                    <a:lnTo>
                      <a:pt x="2007" y="310"/>
                    </a:lnTo>
                    <a:lnTo>
                      <a:pt x="2051" y="369"/>
                    </a:lnTo>
                    <a:lnTo>
                      <a:pt x="2077" y="356"/>
                    </a:lnTo>
                    <a:lnTo>
                      <a:pt x="2112" y="261"/>
                    </a:lnTo>
                    <a:lnTo>
                      <a:pt x="2152" y="252"/>
                    </a:lnTo>
                    <a:lnTo>
                      <a:pt x="2122" y="172"/>
                    </a:lnTo>
                    <a:lnTo>
                      <a:pt x="2229" y="180"/>
                    </a:lnTo>
                    <a:lnTo>
                      <a:pt x="2276" y="226"/>
                    </a:lnTo>
                    <a:lnTo>
                      <a:pt x="2258" y="249"/>
                    </a:lnTo>
                    <a:lnTo>
                      <a:pt x="2280" y="261"/>
                    </a:lnTo>
                    <a:lnTo>
                      <a:pt x="2230" y="276"/>
                    </a:lnTo>
                    <a:lnTo>
                      <a:pt x="2274" y="379"/>
                    </a:lnTo>
                    <a:lnTo>
                      <a:pt x="2203" y="431"/>
                    </a:lnTo>
                    <a:lnTo>
                      <a:pt x="2176" y="408"/>
                    </a:lnTo>
                    <a:lnTo>
                      <a:pt x="2186" y="444"/>
                    </a:lnTo>
                    <a:lnTo>
                      <a:pt x="2078" y="419"/>
                    </a:lnTo>
                    <a:lnTo>
                      <a:pt x="2101" y="453"/>
                    </a:lnTo>
                    <a:lnTo>
                      <a:pt x="2060" y="504"/>
                    </a:lnTo>
                    <a:lnTo>
                      <a:pt x="1945" y="464"/>
                    </a:lnTo>
                    <a:lnTo>
                      <a:pt x="1987" y="507"/>
                    </a:lnTo>
                    <a:lnTo>
                      <a:pt x="2067" y="515"/>
                    </a:lnTo>
                    <a:lnTo>
                      <a:pt x="2012" y="599"/>
                    </a:lnTo>
                    <a:lnTo>
                      <a:pt x="1953" y="595"/>
                    </a:lnTo>
                    <a:lnTo>
                      <a:pt x="1924" y="640"/>
                    </a:lnTo>
                    <a:lnTo>
                      <a:pt x="1818" y="603"/>
                    </a:lnTo>
                    <a:lnTo>
                      <a:pt x="1913" y="640"/>
                    </a:lnTo>
                    <a:lnTo>
                      <a:pt x="1928" y="675"/>
                    </a:lnTo>
                    <a:lnTo>
                      <a:pt x="1853" y="688"/>
                    </a:lnTo>
                    <a:lnTo>
                      <a:pt x="1869" y="698"/>
                    </a:lnTo>
                    <a:lnTo>
                      <a:pt x="1848" y="701"/>
                    </a:lnTo>
                    <a:lnTo>
                      <a:pt x="1848" y="736"/>
                    </a:lnTo>
                    <a:lnTo>
                      <a:pt x="1769" y="783"/>
                    </a:lnTo>
                    <a:lnTo>
                      <a:pt x="1757" y="937"/>
                    </a:lnTo>
                    <a:lnTo>
                      <a:pt x="1785" y="973"/>
                    </a:lnTo>
                    <a:lnTo>
                      <a:pt x="1826" y="952"/>
                    </a:lnTo>
                    <a:lnTo>
                      <a:pt x="1846" y="1070"/>
                    </a:lnTo>
                    <a:lnTo>
                      <a:pt x="1905" y="1047"/>
                    </a:lnTo>
                    <a:lnTo>
                      <a:pt x="1978" y="1079"/>
                    </a:lnTo>
                    <a:lnTo>
                      <a:pt x="2123" y="1166"/>
                    </a:lnTo>
                    <a:lnTo>
                      <a:pt x="2112" y="1200"/>
                    </a:lnTo>
                    <a:lnTo>
                      <a:pt x="2128" y="1175"/>
                    </a:lnTo>
                    <a:lnTo>
                      <a:pt x="2238" y="1184"/>
                    </a:lnTo>
                    <a:lnTo>
                      <a:pt x="2238" y="1311"/>
                    </a:lnTo>
                    <a:lnTo>
                      <a:pt x="2271" y="1355"/>
                    </a:lnTo>
                    <a:lnTo>
                      <a:pt x="2248" y="1365"/>
                    </a:lnTo>
                    <a:lnTo>
                      <a:pt x="2302" y="1388"/>
                    </a:lnTo>
                    <a:lnTo>
                      <a:pt x="2287" y="1428"/>
                    </a:lnTo>
                    <a:lnTo>
                      <a:pt x="2341" y="1426"/>
                    </a:lnTo>
                    <a:lnTo>
                      <a:pt x="2412" y="1358"/>
                    </a:lnTo>
                    <a:lnTo>
                      <a:pt x="2379" y="1342"/>
                    </a:lnTo>
                    <a:lnTo>
                      <a:pt x="2341" y="1219"/>
                    </a:lnTo>
                    <a:lnTo>
                      <a:pt x="2474" y="1112"/>
                    </a:lnTo>
                    <a:lnTo>
                      <a:pt x="2456" y="1112"/>
                    </a:lnTo>
                    <a:lnTo>
                      <a:pt x="2424" y="985"/>
                    </a:lnTo>
                    <a:lnTo>
                      <a:pt x="2375" y="952"/>
                    </a:lnTo>
                    <a:lnTo>
                      <a:pt x="2440" y="899"/>
                    </a:lnTo>
                    <a:lnTo>
                      <a:pt x="2418" y="871"/>
                    </a:lnTo>
                    <a:lnTo>
                      <a:pt x="2426" y="825"/>
                    </a:lnTo>
                    <a:lnTo>
                      <a:pt x="2401" y="818"/>
                    </a:lnTo>
                    <a:lnTo>
                      <a:pt x="2426" y="772"/>
                    </a:lnTo>
                    <a:lnTo>
                      <a:pt x="2397" y="741"/>
                    </a:lnTo>
                    <a:lnTo>
                      <a:pt x="2416" y="702"/>
                    </a:lnTo>
                    <a:lnTo>
                      <a:pt x="2516" y="729"/>
                    </a:lnTo>
                    <a:lnTo>
                      <a:pt x="2563" y="706"/>
                    </a:lnTo>
                    <a:lnTo>
                      <a:pt x="2652" y="772"/>
                    </a:lnTo>
                    <a:lnTo>
                      <a:pt x="2652" y="799"/>
                    </a:lnTo>
                    <a:lnTo>
                      <a:pt x="2726" y="803"/>
                    </a:lnTo>
                    <a:lnTo>
                      <a:pt x="2733" y="867"/>
                    </a:lnTo>
                    <a:lnTo>
                      <a:pt x="2666" y="870"/>
                    </a:lnTo>
                    <a:lnTo>
                      <a:pt x="2724" y="881"/>
                    </a:lnTo>
                    <a:lnTo>
                      <a:pt x="2743" y="918"/>
                    </a:lnTo>
                    <a:lnTo>
                      <a:pt x="2681" y="974"/>
                    </a:lnTo>
                    <a:lnTo>
                      <a:pt x="2770" y="947"/>
                    </a:lnTo>
                    <a:lnTo>
                      <a:pt x="2775" y="994"/>
                    </a:lnTo>
                    <a:lnTo>
                      <a:pt x="2736" y="1013"/>
                    </a:lnTo>
                    <a:lnTo>
                      <a:pt x="2792" y="964"/>
                    </a:lnTo>
                    <a:lnTo>
                      <a:pt x="2797" y="996"/>
                    </a:lnTo>
                    <a:lnTo>
                      <a:pt x="2849" y="950"/>
                    </a:lnTo>
                    <a:lnTo>
                      <a:pt x="2860" y="974"/>
                    </a:lnTo>
                    <a:lnTo>
                      <a:pt x="2894" y="906"/>
                    </a:lnTo>
                    <a:lnTo>
                      <a:pt x="2880" y="893"/>
                    </a:lnTo>
                    <a:lnTo>
                      <a:pt x="2922" y="855"/>
                    </a:lnTo>
                    <a:lnTo>
                      <a:pt x="2969" y="927"/>
                    </a:lnTo>
                    <a:lnTo>
                      <a:pt x="2928" y="943"/>
                    </a:lnTo>
                    <a:lnTo>
                      <a:pt x="2974" y="935"/>
                    </a:lnTo>
                    <a:lnTo>
                      <a:pt x="2989" y="963"/>
                    </a:lnTo>
                    <a:lnTo>
                      <a:pt x="2959" y="973"/>
                    </a:lnTo>
                    <a:lnTo>
                      <a:pt x="2997" y="978"/>
                    </a:lnTo>
                    <a:lnTo>
                      <a:pt x="2974" y="998"/>
                    </a:lnTo>
                    <a:lnTo>
                      <a:pt x="2998" y="994"/>
                    </a:lnTo>
                    <a:lnTo>
                      <a:pt x="3019" y="1024"/>
                    </a:lnTo>
                    <a:lnTo>
                      <a:pt x="3006" y="1040"/>
                    </a:lnTo>
                    <a:lnTo>
                      <a:pt x="3042" y="1066"/>
                    </a:lnTo>
                    <a:lnTo>
                      <a:pt x="2983" y="1092"/>
                    </a:lnTo>
                    <a:lnTo>
                      <a:pt x="3025" y="1092"/>
                    </a:lnTo>
                    <a:lnTo>
                      <a:pt x="3017" y="1116"/>
                    </a:lnTo>
                    <a:lnTo>
                      <a:pt x="3082" y="1140"/>
                    </a:lnTo>
                    <a:lnTo>
                      <a:pt x="3104" y="1198"/>
                    </a:lnTo>
                    <a:lnTo>
                      <a:pt x="3130" y="1177"/>
                    </a:lnTo>
                    <a:lnTo>
                      <a:pt x="3193" y="1216"/>
                    </a:lnTo>
                    <a:lnTo>
                      <a:pt x="3053" y="1267"/>
                    </a:lnTo>
                    <a:lnTo>
                      <a:pt x="3082" y="1296"/>
                    </a:lnTo>
                    <a:lnTo>
                      <a:pt x="3199" y="1238"/>
                    </a:lnTo>
                    <a:lnTo>
                      <a:pt x="3199" y="1286"/>
                    </a:lnTo>
                    <a:lnTo>
                      <a:pt x="3255" y="1278"/>
                    </a:lnTo>
                    <a:lnTo>
                      <a:pt x="3259" y="1301"/>
                    </a:lnTo>
                    <a:lnTo>
                      <a:pt x="3235" y="1301"/>
                    </a:lnTo>
                    <a:lnTo>
                      <a:pt x="3259" y="1361"/>
                    </a:lnTo>
                    <a:lnTo>
                      <a:pt x="3092" y="1473"/>
                    </a:lnTo>
                    <a:lnTo>
                      <a:pt x="2857" y="1473"/>
                    </a:lnTo>
                    <a:lnTo>
                      <a:pt x="2754" y="1551"/>
                    </a:lnTo>
                    <a:lnTo>
                      <a:pt x="2671" y="1665"/>
                    </a:lnTo>
                    <a:lnTo>
                      <a:pt x="2754" y="1577"/>
                    </a:lnTo>
                    <a:lnTo>
                      <a:pt x="2882" y="1528"/>
                    </a:lnTo>
                    <a:lnTo>
                      <a:pt x="2928" y="1566"/>
                    </a:lnTo>
                    <a:lnTo>
                      <a:pt x="2844" y="1599"/>
                    </a:lnTo>
                    <a:lnTo>
                      <a:pt x="2914" y="1614"/>
                    </a:lnTo>
                    <a:lnTo>
                      <a:pt x="2894" y="1649"/>
                    </a:lnTo>
                    <a:lnTo>
                      <a:pt x="2945" y="1714"/>
                    </a:lnTo>
                    <a:lnTo>
                      <a:pt x="3046" y="1737"/>
                    </a:lnTo>
                    <a:lnTo>
                      <a:pt x="3076" y="1656"/>
                    </a:lnTo>
                    <a:lnTo>
                      <a:pt x="3076" y="1707"/>
                    </a:lnTo>
                    <a:lnTo>
                      <a:pt x="3098" y="1700"/>
                    </a:lnTo>
                    <a:lnTo>
                      <a:pt x="3052" y="1750"/>
                    </a:lnTo>
                    <a:lnTo>
                      <a:pt x="2934" y="1785"/>
                    </a:lnTo>
                    <a:lnTo>
                      <a:pt x="2890" y="1848"/>
                    </a:lnTo>
                    <a:lnTo>
                      <a:pt x="2860" y="1794"/>
                    </a:lnTo>
                    <a:lnTo>
                      <a:pt x="2973" y="1746"/>
                    </a:lnTo>
                    <a:lnTo>
                      <a:pt x="2914" y="1749"/>
                    </a:lnTo>
                    <a:lnTo>
                      <a:pt x="2922" y="1714"/>
                    </a:lnTo>
                    <a:lnTo>
                      <a:pt x="2826" y="1753"/>
                    </a:lnTo>
                    <a:lnTo>
                      <a:pt x="2797" y="1729"/>
                    </a:lnTo>
                    <a:lnTo>
                      <a:pt x="2797" y="1656"/>
                    </a:lnTo>
                    <a:lnTo>
                      <a:pt x="2735" y="1634"/>
                    </a:lnTo>
                    <a:lnTo>
                      <a:pt x="2687" y="1750"/>
                    </a:lnTo>
                    <a:lnTo>
                      <a:pt x="2493" y="1794"/>
                    </a:lnTo>
                    <a:lnTo>
                      <a:pt x="2358" y="1838"/>
                    </a:lnTo>
                    <a:lnTo>
                      <a:pt x="2339" y="1860"/>
                    </a:lnTo>
                    <a:lnTo>
                      <a:pt x="2366" y="1865"/>
                    </a:lnTo>
                    <a:lnTo>
                      <a:pt x="2373" y="1883"/>
                    </a:lnTo>
                    <a:lnTo>
                      <a:pt x="2210" y="1930"/>
                    </a:lnTo>
                    <a:lnTo>
                      <a:pt x="2218" y="1907"/>
                    </a:lnTo>
                    <a:lnTo>
                      <a:pt x="2230" y="1892"/>
                    </a:lnTo>
                    <a:lnTo>
                      <a:pt x="2237" y="1871"/>
                    </a:lnTo>
                    <a:lnTo>
                      <a:pt x="2263" y="1853"/>
                    </a:lnTo>
                    <a:lnTo>
                      <a:pt x="2265" y="1750"/>
                    </a:lnTo>
                    <a:lnTo>
                      <a:pt x="2296" y="1785"/>
                    </a:lnTo>
                    <a:lnTo>
                      <a:pt x="2342" y="1772"/>
                    </a:lnTo>
                    <a:lnTo>
                      <a:pt x="2300" y="1714"/>
                    </a:lnTo>
                    <a:lnTo>
                      <a:pt x="2162" y="1684"/>
                    </a:lnTo>
                    <a:lnTo>
                      <a:pt x="2155" y="1684"/>
                    </a:lnTo>
                    <a:lnTo>
                      <a:pt x="2139" y="1602"/>
                    </a:lnTo>
                    <a:lnTo>
                      <a:pt x="2112" y="1607"/>
                    </a:lnTo>
                    <a:lnTo>
                      <a:pt x="2088" y="1560"/>
                    </a:lnTo>
                    <a:lnTo>
                      <a:pt x="2060" y="1557"/>
                    </a:lnTo>
                    <a:lnTo>
                      <a:pt x="2060" y="1584"/>
                    </a:lnTo>
                    <a:lnTo>
                      <a:pt x="2020" y="1545"/>
                    </a:lnTo>
                    <a:lnTo>
                      <a:pt x="1956" y="1602"/>
                    </a:lnTo>
                    <a:lnTo>
                      <a:pt x="1773" y="1560"/>
                    </a:lnTo>
                    <a:lnTo>
                      <a:pt x="1753" y="1520"/>
                    </a:lnTo>
                    <a:lnTo>
                      <a:pt x="1752" y="1546"/>
                    </a:lnTo>
                    <a:lnTo>
                      <a:pt x="698" y="1546"/>
                    </a:lnTo>
                    <a:lnTo>
                      <a:pt x="682" y="1501"/>
                    </a:lnTo>
                    <a:lnTo>
                      <a:pt x="626" y="1488"/>
                    </a:lnTo>
                    <a:lnTo>
                      <a:pt x="629" y="1459"/>
                    </a:lnTo>
                    <a:lnTo>
                      <a:pt x="511" y="1422"/>
                    </a:lnTo>
                    <a:lnTo>
                      <a:pt x="525" y="1400"/>
                    </a:lnTo>
                    <a:lnTo>
                      <a:pt x="496" y="1346"/>
                    </a:lnTo>
                    <a:lnTo>
                      <a:pt x="466" y="1342"/>
                    </a:lnTo>
                    <a:lnTo>
                      <a:pt x="403" y="1225"/>
                    </a:lnTo>
                    <a:lnTo>
                      <a:pt x="415" y="1189"/>
                    </a:lnTo>
                    <a:lnTo>
                      <a:pt x="418" y="1127"/>
                    </a:lnTo>
                    <a:lnTo>
                      <a:pt x="347" y="1092"/>
                    </a:lnTo>
                    <a:lnTo>
                      <a:pt x="210" y="887"/>
                    </a:lnTo>
                    <a:lnTo>
                      <a:pt x="135" y="945"/>
                    </a:lnTo>
                    <a:lnTo>
                      <a:pt x="112" y="917"/>
                    </a:lnTo>
                    <a:lnTo>
                      <a:pt x="107" y="912"/>
                    </a:lnTo>
                    <a:lnTo>
                      <a:pt x="72" y="855"/>
                    </a:lnTo>
                    <a:lnTo>
                      <a:pt x="0" y="85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0" name="Freeform 257"/>
              <p:cNvSpPr/>
              <p:nvPr/>
            </p:nvSpPr>
            <p:spPr bwMode="auto">
              <a:xfrm>
                <a:off x="1569" y="2386"/>
                <a:ext cx="54" cy="36"/>
              </a:xfrm>
              <a:custGeom>
                <a:avLst/>
                <a:gdLst>
                  <a:gd name="T0" fmla="*/ 0 w 191"/>
                  <a:gd name="T1" fmla="*/ 0 h 128"/>
                  <a:gd name="T2" fmla="*/ 2 w 191"/>
                  <a:gd name="T3" fmla="*/ 1 h 128"/>
                  <a:gd name="T4" fmla="*/ 4 w 191"/>
                  <a:gd name="T5" fmla="*/ 3 h 128"/>
                  <a:gd name="T6" fmla="*/ 3 w 191"/>
                  <a:gd name="T7" fmla="*/ 3 h 128"/>
                  <a:gd name="T8" fmla="*/ 0 w 191"/>
                  <a:gd name="T9" fmla="*/ 0 h 128"/>
                  <a:gd name="T10" fmla="*/ 0 60000 65536"/>
                  <a:gd name="T11" fmla="*/ 0 60000 65536"/>
                  <a:gd name="T12" fmla="*/ 0 60000 65536"/>
                  <a:gd name="T13" fmla="*/ 0 60000 65536"/>
                  <a:gd name="T14" fmla="*/ 0 60000 65536"/>
                  <a:gd name="T15" fmla="*/ 0 w 191"/>
                  <a:gd name="T16" fmla="*/ 0 h 128"/>
                  <a:gd name="T17" fmla="*/ 191 w 191"/>
                  <a:gd name="T18" fmla="*/ 128 h 128"/>
                </a:gdLst>
                <a:ahLst/>
                <a:cxnLst>
                  <a:cxn ang="T10">
                    <a:pos x="T0" y="T1"/>
                  </a:cxn>
                  <a:cxn ang="T11">
                    <a:pos x="T2" y="T3"/>
                  </a:cxn>
                  <a:cxn ang="T12">
                    <a:pos x="T4" y="T5"/>
                  </a:cxn>
                  <a:cxn ang="T13">
                    <a:pos x="T6" y="T7"/>
                  </a:cxn>
                  <a:cxn ang="T14">
                    <a:pos x="T8" y="T9"/>
                  </a:cxn>
                </a:cxnLst>
                <a:rect l="T15" t="T16" r="T17" b="T18"/>
                <a:pathLst>
                  <a:path w="191" h="128">
                    <a:moveTo>
                      <a:pt x="0" y="0"/>
                    </a:moveTo>
                    <a:lnTo>
                      <a:pt x="103" y="27"/>
                    </a:lnTo>
                    <a:lnTo>
                      <a:pt x="191" y="128"/>
                    </a:lnTo>
                    <a:lnTo>
                      <a:pt x="140" y="109"/>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1" name="Freeform 258"/>
              <p:cNvSpPr/>
              <p:nvPr/>
            </p:nvSpPr>
            <p:spPr bwMode="auto">
              <a:xfrm>
                <a:off x="1594" y="1911"/>
                <a:ext cx="114" cy="83"/>
              </a:xfrm>
              <a:custGeom>
                <a:avLst/>
                <a:gdLst>
                  <a:gd name="T0" fmla="*/ 0 w 399"/>
                  <a:gd name="T1" fmla="*/ 5 h 289"/>
                  <a:gd name="T2" fmla="*/ 0 w 399"/>
                  <a:gd name="T3" fmla="*/ 4 h 289"/>
                  <a:gd name="T4" fmla="*/ 2 w 399"/>
                  <a:gd name="T5" fmla="*/ 1 h 289"/>
                  <a:gd name="T6" fmla="*/ 1 w 399"/>
                  <a:gd name="T7" fmla="*/ 0 h 289"/>
                  <a:gd name="T8" fmla="*/ 4 w 399"/>
                  <a:gd name="T9" fmla="*/ 0 h 289"/>
                  <a:gd name="T10" fmla="*/ 6 w 399"/>
                  <a:gd name="T11" fmla="*/ 1 h 289"/>
                  <a:gd name="T12" fmla="*/ 7 w 399"/>
                  <a:gd name="T13" fmla="*/ 1 h 289"/>
                  <a:gd name="T14" fmla="*/ 9 w 399"/>
                  <a:gd name="T15" fmla="*/ 2 h 289"/>
                  <a:gd name="T16" fmla="*/ 5 w 399"/>
                  <a:gd name="T17" fmla="*/ 5 h 289"/>
                  <a:gd name="T18" fmla="*/ 5 w 399"/>
                  <a:gd name="T19" fmla="*/ 6 h 289"/>
                  <a:gd name="T20" fmla="*/ 3 w 399"/>
                  <a:gd name="T21" fmla="*/ 7 h 289"/>
                  <a:gd name="T22" fmla="*/ 2 w 399"/>
                  <a:gd name="T23" fmla="*/ 6 h 289"/>
                  <a:gd name="T24" fmla="*/ 0 w 399"/>
                  <a:gd name="T25" fmla="*/ 5 h 2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9"/>
                  <a:gd name="T40" fmla="*/ 0 h 289"/>
                  <a:gd name="T41" fmla="*/ 399 w 399"/>
                  <a:gd name="T42" fmla="*/ 289 h 2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9" h="289">
                    <a:moveTo>
                      <a:pt x="0" y="220"/>
                    </a:moveTo>
                    <a:lnTo>
                      <a:pt x="15" y="182"/>
                    </a:lnTo>
                    <a:lnTo>
                      <a:pt x="76" y="63"/>
                    </a:lnTo>
                    <a:lnTo>
                      <a:pt x="47" y="11"/>
                    </a:lnTo>
                    <a:lnTo>
                      <a:pt x="171" y="0"/>
                    </a:lnTo>
                    <a:lnTo>
                      <a:pt x="257" y="48"/>
                    </a:lnTo>
                    <a:lnTo>
                      <a:pt x="312" y="21"/>
                    </a:lnTo>
                    <a:lnTo>
                      <a:pt x="399" y="88"/>
                    </a:lnTo>
                    <a:lnTo>
                      <a:pt x="217" y="195"/>
                    </a:lnTo>
                    <a:lnTo>
                      <a:pt x="200" y="259"/>
                    </a:lnTo>
                    <a:lnTo>
                      <a:pt x="112" y="289"/>
                    </a:lnTo>
                    <a:lnTo>
                      <a:pt x="70" y="239"/>
                    </a:lnTo>
                    <a:lnTo>
                      <a:pt x="0" y="22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2" name="Freeform 259"/>
              <p:cNvSpPr/>
              <p:nvPr/>
            </p:nvSpPr>
            <p:spPr bwMode="auto">
              <a:xfrm>
                <a:off x="1628" y="1835"/>
                <a:ext cx="79" cy="46"/>
              </a:xfrm>
              <a:custGeom>
                <a:avLst/>
                <a:gdLst>
                  <a:gd name="T0" fmla="*/ 0 w 279"/>
                  <a:gd name="T1" fmla="*/ 3 h 161"/>
                  <a:gd name="T2" fmla="*/ 1 w 279"/>
                  <a:gd name="T3" fmla="*/ 3 h 161"/>
                  <a:gd name="T4" fmla="*/ 2 w 279"/>
                  <a:gd name="T5" fmla="*/ 3 h 161"/>
                  <a:gd name="T6" fmla="*/ 2 w 279"/>
                  <a:gd name="T7" fmla="*/ 4 h 161"/>
                  <a:gd name="T8" fmla="*/ 3 w 279"/>
                  <a:gd name="T9" fmla="*/ 3 h 161"/>
                  <a:gd name="T10" fmla="*/ 3 w 279"/>
                  <a:gd name="T11" fmla="*/ 3 h 161"/>
                  <a:gd name="T12" fmla="*/ 3 w 279"/>
                  <a:gd name="T13" fmla="*/ 3 h 161"/>
                  <a:gd name="T14" fmla="*/ 4 w 279"/>
                  <a:gd name="T15" fmla="*/ 2 h 161"/>
                  <a:gd name="T16" fmla="*/ 4 w 279"/>
                  <a:gd name="T17" fmla="*/ 1 h 161"/>
                  <a:gd name="T18" fmla="*/ 5 w 279"/>
                  <a:gd name="T19" fmla="*/ 3 h 161"/>
                  <a:gd name="T20" fmla="*/ 6 w 279"/>
                  <a:gd name="T21" fmla="*/ 2 h 161"/>
                  <a:gd name="T22" fmla="*/ 5 w 279"/>
                  <a:gd name="T23" fmla="*/ 1 h 161"/>
                  <a:gd name="T24" fmla="*/ 6 w 279"/>
                  <a:gd name="T25" fmla="*/ 1 h 161"/>
                  <a:gd name="T26" fmla="*/ 5 w 279"/>
                  <a:gd name="T27" fmla="*/ 0 h 161"/>
                  <a:gd name="T28" fmla="*/ 3 w 279"/>
                  <a:gd name="T29" fmla="*/ 1 h 161"/>
                  <a:gd name="T30" fmla="*/ 0 w 279"/>
                  <a:gd name="T31" fmla="*/ 3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9"/>
                  <a:gd name="T49" fmla="*/ 0 h 161"/>
                  <a:gd name="T50" fmla="*/ 279 w 279"/>
                  <a:gd name="T51" fmla="*/ 161 h 1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9" h="161">
                    <a:moveTo>
                      <a:pt x="0" y="125"/>
                    </a:moveTo>
                    <a:lnTo>
                      <a:pt x="62" y="148"/>
                    </a:lnTo>
                    <a:lnTo>
                      <a:pt x="78" y="122"/>
                    </a:lnTo>
                    <a:lnTo>
                      <a:pt x="93" y="161"/>
                    </a:lnTo>
                    <a:lnTo>
                      <a:pt x="122" y="146"/>
                    </a:lnTo>
                    <a:lnTo>
                      <a:pt x="116" y="108"/>
                    </a:lnTo>
                    <a:lnTo>
                      <a:pt x="147" y="130"/>
                    </a:lnTo>
                    <a:lnTo>
                      <a:pt x="164" y="72"/>
                    </a:lnTo>
                    <a:lnTo>
                      <a:pt x="189" y="67"/>
                    </a:lnTo>
                    <a:lnTo>
                      <a:pt x="198" y="121"/>
                    </a:lnTo>
                    <a:lnTo>
                      <a:pt x="258" y="80"/>
                    </a:lnTo>
                    <a:lnTo>
                      <a:pt x="241" y="33"/>
                    </a:lnTo>
                    <a:lnTo>
                      <a:pt x="279" y="23"/>
                    </a:lnTo>
                    <a:lnTo>
                      <a:pt x="240" y="0"/>
                    </a:lnTo>
                    <a:lnTo>
                      <a:pt x="136" y="23"/>
                    </a:lnTo>
                    <a:lnTo>
                      <a:pt x="0" y="12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3" name="Freeform 260"/>
              <p:cNvSpPr/>
              <p:nvPr/>
            </p:nvSpPr>
            <p:spPr bwMode="auto">
              <a:xfrm>
                <a:off x="1670" y="1941"/>
                <a:ext cx="195" cy="112"/>
              </a:xfrm>
              <a:custGeom>
                <a:avLst/>
                <a:gdLst>
                  <a:gd name="T0" fmla="*/ 0 w 688"/>
                  <a:gd name="T1" fmla="*/ 3 h 394"/>
                  <a:gd name="T2" fmla="*/ 1 w 688"/>
                  <a:gd name="T3" fmla="*/ 2 h 394"/>
                  <a:gd name="T4" fmla="*/ 0 w 688"/>
                  <a:gd name="T5" fmla="*/ 2 h 394"/>
                  <a:gd name="T6" fmla="*/ 2 w 688"/>
                  <a:gd name="T7" fmla="*/ 1 h 394"/>
                  <a:gd name="T8" fmla="*/ 4 w 688"/>
                  <a:gd name="T9" fmla="*/ 0 h 394"/>
                  <a:gd name="T10" fmla="*/ 4 w 688"/>
                  <a:gd name="T11" fmla="*/ 1 h 394"/>
                  <a:gd name="T12" fmla="*/ 4 w 688"/>
                  <a:gd name="T13" fmla="*/ 1 h 394"/>
                  <a:gd name="T14" fmla="*/ 5 w 688"/>
                  <a:gd name="T15" fmla="*/ 1 h 394"/>
                  <a:gd name="T16" fmla="*/ 7 w 688"/>
                  <a:gd name="T17" fmla="*/ 1 h 394"/>
                  <a:gd name="T18" fmla="*/ 6 w 688"/>
                  <a:gd name="T19" fmla="*/ 2 h 394"/>
                  <a:gd name="T20" fmla="*/ 8 w 688"/>
                  <a:gd name="T21" fmla="*/ 2 h 394"/>
                  <a:gd name="T22" fmla="*/ 7 w 688"/>
                  <a:gd name="T23" fmla="*/ 1 h 394"/>
                  <a:gd name="T24" fmla="*/ 8 w 688"/>
                  <a:gd name="T25" fmla="*/ 1 h 394"/>
                  <a:gd name="T26" fmla="*/ 9 w 688"/>
                  <a:gd name="T27" fmla="*/ 3 h 394"/>
                  <a:gd name="T28" fmla="*/ 10 w 688"/>
                  <a:gd name="T29" fmla="*/ 3 h 394"/>
                  <a:gd name="T30" fmla="*/ 9 w 688"/>
                  <a:gd name="T31" fmla="*/ 0 h 394"/>
                  <a:gd name="T32" fmla="*/ 10 w 688"/>
                  <a:gd name="T33" fmla="*/ 0 h 394"/>
                  <a:gd name="T34" fmla="*/ 12 w 688"/>
                  <a:gd name="T35" fmla="*/ 1 h 394"/>
                  <a:gd name="T36" fmla="*/ 12 w 688"/>
                  <a:gd name="T37" fmla="*/ 4 h 394"/>
                  <a:gd name="T38" fmla="*/ 16 w 688"/>
                  <a:gd name="T39" fmla="*/ 6 h 394"/>
                  <a:gd name="T40" fmla="*/ 16 w 688"/>
                  <a:gd name="T41" fmla="*/ 7 h 394"/>
                  <a:gd name="T42" fmla="*/ 15 w 688"/>
                  <a:gd name="T43" fmla="*/ 7 h 394"/>
                  <a:gd name="T44" fmla="*/ 14 w 688"/>
                  <a:gd name="T45" fmla="*/ 7 h 394"/>
                  <a:gd name="T46" fmla="*/ 15 w 688"/>
                  <a:gd name="T47" fmla="*/ 8 h 394"/>
                  <a:gd name="T48" fmla="*/ 14 w 688"/>
                  <a:gd name="T49" fmla="*/ 9 h 394"/>
                  <a:gd name="T50" fmla="*/ 12 w 688"/>
                  <a:gd name="T51" fmla="*/ 8 h 394"/>
                  <a:gd name="T52" fmla="*/ 11 w 688"/>
                  <a:gd name="T53" fmla="*/ 7 h 394"/>
                  <a:gd name="T54" fmla="*/ 8 w 688"/>
                  <a:gd name="T55" fmla="*/ 9 h 394"/>
                  <a:gd name="T56" fmla="*/ 5 w 688"/>
                  <a:gd name="T57" fmla="*/ 9 h 394"/>
                  <a:gd name="T58" fmla="*/ 4 w 688"/>
                  <a:gd name="T59" fmla="*/ 8 h 394"/>
                  <a:gd name="T60" fmla="*/ 3 w 688"/>
                  <a:gd name="T61" fmla="*/ 8 h 394"/>
                  <a:gd name="T62" fmla="*/ 1 w 688"/>
                  <a:gd name="T63" fmla="*/ 6 h 394"/>
                  <a:gd name="T64" fmla="*/ 6 w 688"/>
                  <a:gd name="T65" fmla="*/ 6 h 394"/>
                  <a:gd name="T66" fmla="*/ 1 w 688"/>
                  <a:gd name="T67" fmla="*/ 5 h 394"/>
                  <a:gd name="T68" fmla="*/ 1 w 688"/>
                  <a:gd name="T69" fmla="*/ 5 h 394"/>
                  <a:gd name="T70" fmla="*/ 3 w 688"/>
                  <a:gd name="T71" fmla="*/ 4 h 394"/>
                  <a:gd name="T72" fmla="*/ 1 w 688"/>
                  <a:gd name="T73" fmla="*/ 4 h 394"/>
                  <a:gd name="T74" fmla="*/ 1 w 688"/>
                  <a:gd name="T75" fmla="*/ 3 h 394"/>
                  <a:gd name="T76" fmla="*/ 0 w 688"/>
                  <a:gd name="T77" fmla="*/ 3 h 3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8"/>
                  <a:gd name="T118" fmla="*/ 0 h 394"/>
                  <a:gd name="T119" fmla="*/ 688 w 688"/>
                  <a:gd name="T120" fmla="*/ 394 h 39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8" h="394">
                    <a:moveTo>
                      <a:pt x="0" y="128"/>
                    </a:moveTo>
                    <a:lnTo>
                      <a:pt x="37" y="96"/>
                    </a:lnTo>
                    <a:lnTo>
                      <a:pt x="17" y="80"/>
                    </a:lnTo>
                    <a:lnTo>
                      <a:pt x="101" y="23"/>
                    </a:lnTo>
                    <a:lnTo>
                      <a:pt x="168" y="0"/>
                    </a:lnTo>
                    <a:lnTo>
                      <a:pt x="189" y="40"/>
                    </a:lnTo>
                    <a:lnTo>
                      <a:pt x="166" y="65"/>
                    </a:lnTo>
                    <a:lnTo>
                      <a:pt x="226" y="32"/>
                    </a:lnTo>
                    <a:lnTo>
                      <a:pt x="296" y="59"/>
                    </a:lnTo>
                    <a:lnTo>
                      <a:pt x="268" y="88"/>
                    </a:lnTo>
                    <a:lnTo>
                      <a:pt x="349" y="69"/>
                    </a:lnTo>
                    <a:lnTo>
                      <a:pt x="326" y="35"/>
                    </a:lnTo>
                    <a:lnTo>
                      <a:pt x="356" y="39"/>
                    </a:lnTo>
                    <a:lnTo>
                      <a:pt x="416" y="146"/>
                    </a:lnTo>
                    <a:lnTo>
                      <a:pt x="439" y="120"/>
                    </a:lnTo>
                    <a:lnTo>
                      <a:pt x="414" y="4"/>
                    </a:lnTo>
                    <a:lnTo>
                      <a:pt x="466" y="5"/>
                    </a:lnTo>
                    <a:lnTo>
                      <a:pt x="521" y="47"/>
                    </a:lnTo>
                    <a:lnTo>
                      <a:pt x="552" y="191"/>
                    </a:lnTo>
                    <a:lnTo>
                      <a:pt x="688" y="261"/>
                    </a:lnTo>
                    <a:lnTo>
                      <a:pt x="686" y="299"/>
                    </a:lnTo>
                    <a:lnTo>
                      <a:pt x="651" y="283"/>
                    </a:lnTo>
                    <a:lnTo>
                      <a:pt x="609" y="308"/>
                    </a:lnTo>
                    <a:lnTo>
                      <a:pt x="665" y="341"/>
                    </a:lnTo>
                    <a:lnTo>
                      <a:pt x="612" y="371"/>
                    </a:lnTo>
                    <a:lnTo>
                      <a:pt x="525" y="354"/>
                    </a:lnTo>
                    <a:lnTo>
                      <a:pt x="476" y="315"/>
                    </a:lnTo>
                    <a:lnTo>
                      <a:pt x="359" y="380"/>
                    </a:lnTo>
                    <a:lnTo>
                      <a:pt x="218" y="394"/>
                    </a:lnTo>
                    <a:lnTo>
                      <a:pt x="189" y="333"/>
                    </a:lnTo>
                    <a:lnTo>
                      <a:pt x="111" y="329"/>
                    </a:lnTo>
                    <a:lnTo>
                      <a:pt x="60" y="274"/>
                    </a:lnTo>
                    <a:lnTo>
                      <a:pt x="263" y="242"/>
                    </a:lnTo>
                    <a:lnTo>
                      <a:pt x="53" y="226"/>
                    </a:lnTo>
                    <a:lnTo>
                      <a:pt x="28" y="192"/>
                    </a:lnTo>
                    <a:lnTo>
                      <a:pt x="134" y="157"/>
                    </a:lnTo>
                    <a:lnTo>
                      <a:pt x="37" y="164"/>
                    </a:lnTo>
                    <a:lnTo>
                      <a:pt x="42" y="146"/>
                    </a:lnTo>
                    <a:lnTo>
                      <a:pt x="0" y="12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4" name="Freeform 261"/>
              <p:cNvSpPr/>
              <p:nvPr/>
            </p:nvSpPr>
            <p:spPr bwMode="auto">
              <a:xfrm>
                <a:off x="1683" y="1853"/>
                <a:ext cx="134" cy="62"/>
              </a:xfrm>
              <a:custGeom>
                <a:avLst/>
                <a:gdLst>
                  <a:gd name="T0" fmla="*/ 0 w 468"/>
                  <a:gd name="T1" fmla="*/ 3 h 217"/>
                  <a:gd name="T2" fmla="*/ 0 w 468"/>
                  <a:gd name="T3" fmla="*/ 3 h 217"/>
                  <a:gd name="T4" fmla="*/ 2 w 468"/>
                  <a:gd name="T5" fmla="*/ 3 h 217"/>
                  <a:gd name="T6" fmla="*/ 0 w 468"/>
                  <a:gd name="T7" fmla="*/ 3 h 217"/>
                  <a:gd name="T8" fmla="*/ 3 w 468"/>
                  <a:gd name="T9" fmla="*/ 2 h 217"/>
                  <a:gd name="T10" fmla="*/ 1 w 468"/>
                  <a:gd name="T11" fmla="*/ 2 h 217"/>
                  <a:gd name="T12" fmla="*/ 1 w 468"/>
                  <a:gd name="T13" fmla="*/ 1 h 217"/>
                  <a:gd name="T14" fmla="*/ 3 w 468"/>
                  <a:gd name="T15" fmla="*/ 1 h 217"/>
                  <a:gd name="T16" fmla="*/ 1 w 468"/>
                  <a:gd name="T17" fmla="*/ 1 h 217"/>
                  <a:gd name="T18" fmla="*/ 3 w 468"/>
                  <a:gd name="T19" fmla="*/ 1 h 217"/>
                  <a:gd name="T20" fmla="*/ 5 w 468"/>
                  <a:gd name="T21" fmla="*/ 1 h 217"/>
                  <a:gd name="T22" fmla="*/ 6 w 468"/>
                  <a:gd name="T23" fmla="*/ 3 h 217"/>
                  <a:gd name="T24" fmla="*/ 8 w 468"/>
                  <a:gd name="T25" fmla="*/ 3 h 217"/>
                  <a:gd name="T26" fmla="*/ 7 w 468"/>
                  <a:gd name="T27" fmla="*/ 2 h 217"/>
                  <a:gd name="T28" fmla="*/ 7 w 468"/>
                  <a:gd name="T29" fmla="*/ 1 h 217"/>
                  <a:gd name="T30" fmla="*/ 7 w 468"/>
                  <a:gd name="T31" fmla="*/ 1 h 217"/>
                  <a:gd name="T32" fmla="*/ 8 w 468"/>
                  <a:gd name="T33" fmla="*/ 0 h 217"/>
                  <a:gd name="T34" fmla="*/ 9 w 468"/>
                  <a:gd name="T35" fmla="*/ 1 h 217"/>
                  <a:gd name="T36" fmla="*/ 8 w 468"/>
                  <a:gd name="T37" fmla="*/ 2 h 217"/>
                  <a:gd name="T38" fmla="*/ 9 w 468"/>
                  <a:gd name="T39" fmla="*/ 2 h 217"/>
                  <a:gd name="T40" fmla="*/ 9 w 468"/>
                  <a:gd name="T41" fmla="*/ 2 h 217"/>
                  <a:gd name="T42" fmla="*/ 10 w 468"/>
                  <a:gd name="T43" fmla="*/ 3 h 217"/>
                  <a:gd name="T44" fmla="*/ 10 w 468"/>
                  <a:gd name="T45" fmla="*/ 2 h 217"/>
                  <a:gd name="T46" fmla="*/ 11 w 468"/>
                  <a:gd name="T47" fmla="*/ 3 h 217"/>
                  <a:gd name="T48" fmla="*/ 11 w 468"/>
                  <a:gd name="T49" fmla="*/ 4 h 217"/>
                  <a:gd name="T50" fmla="*/ 8 w 468"/>
                  <a:gd name="T51" fmla="*/ 4 h 217"/>
                  <a:gd name="T52" fmla="*/ 5 w 468"/>
                  <a:gd name="T53" fmla="*/ 5 h 217"/>
                  <a:gd name="T54" fmla="*/ 3 w 468"/>
                  <a:gd name="T55" fmla="*/ 4 h 217"/>
                  <a:gd name="T56" fmla="*/ 6 w 468"/>
                  <a:gd name="T57" fmla="*/ 3 h 217"/>
                  <a:gd name="T58" fmla="*/ 3 w 468"/>
                  <a:gd name="T59" fmla="*/ 4 h 217"/>
                  <a:gd name="T60" fmla="*/ 4 w 468"/>
                  <a:gd name="T61" fmla="*/ 3 h 217"/>
                  <a:gd name="T62" fmla="*/ 3 w 468"/>
                  <a:gd name="T63" fmla="*/ 4 h 217"/>
                  <a:gd name="T64" fmla="*/ 1 w 468"/>
                  <a:gd name="T65" fmla="*/ 4 h 217"/>
                  <a:gd name="T66" fmla="*/ 0 w 468"/>
                  <a:gd name="T67" fmla="*/ 3 h 2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8"/>
                  <a:gd name="T103" fmla="*/ 0 h 217"/>
                  <a:gd name="T104" fmla="*/ 468 w 468"/>
                  <a:gd name="T105" fmla="*/ 217 h 2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8" h="217">
                    <a:moveTo>
                      <a:pt x="0" y="143"/>
                    </a:moveTo>
                    <a:lnTo>
                      <a:pt x="18" y="125"/>
                    </a:lnTo>
                    <a:lnTo>
                      <a:pt x="100" y="105"/>
                    </a:lnTo>
                    <a:lnTo>
                      <a:pt x="18" y="109"/>
                    </a:lnTo>
                    <a:lnTo>
                      <a:pt x="113" y="88"/>
                    </a:lnTo>
                    <a:lnTo>
                      <a:pt x="36" y="88"/>
                    </a:lnTo>
                    <a:lnTo>
                      <a:pt x="44" y="64"/>
                    </a:lnTo>
                    <a:lnTo>
                      <a:pt x="115" y="63"/>
                    </a:lnTo>
                    <a:lnTo>
                      <a:pt x="64" y="57"/>
                    </a:lnTo>
                    <a:lnTo>
                      <a:pt x="106" y="36"/>
                    </a:lnTo>
                    <a:lnTo>
                      <a:pt x="200" y="63"/>
                    </a:lnTo>
                    <a:lnTo>
                      <a:pt x="247" y="117"/>
                    </a:lnTo>
                    <a:lnTo>
                      <a:pt x="334" y="120"/>
                    </a:lnTo>
                    <a:lnTo>
                      <a:pt x="300" y="88"/>
                    </a:lnTo>
                    <a:lnTo>
                      <a:pt x="317" y="65"/>
                    </a:lnTo>
                    <a:lnTo>
                      <a:pt x="280" y="40"/>
                    </a:lnTo>
                    <a:lnTo>
                      <a:pt x="342" y="0"/>
                    </a:lnTo>
                    <a:lnTo>
                      <a:pt x="366" y="48"/>
                    </a:lnTo>
                    <a:lnTo>
                      <a:pt x="349" y="69"/>
                    </a:lnTo>
                    <a:lnTo>
                      <a:pt x="384" y="76"/>
                    </a:lnTo>
                    <a:lnTo>
                      <a:pt x="369" y="99"/>
                    </a:lnTo>
                    <a:lnTo>
                      <a:pt x="414" y="107"/>
                    </a:lnTo>
                    <a:lnTo>
                      <a:pt x="439" y="75"/>
                    </a:lnTo>
                    <a:lnTo>
                      <a:pt x="468" y="111"/>
                    </a:lnTo>
                    <a:lnTo>
                      <a:pt x="446" y="161"/>
                    </a:lnTo>
                    <a:lnTo>
                      <a:pt x="344" y="157"/>
                    </a:lnTo>
                    <a:lnTo>
                      <a:pt x="191" y="217"/>
                    </a:lnTo>
                    <a:lnTo>
                      <a:pt x="129" y="187"/>
                    </a:lnTo>
                    <a:lnTo>
                      <a:pt x="259" y="137"/>
                    </a:lnTo>
                    <a:lnTo>
                      <a:pt x="146" y="167"/>
                    </a:lnTo>
                    <a:lnTo>
                      <a:pt x="165" y="128"/>
                    </a:lnTo>
                    <a:lnTo>
                      <a:pt x="108" y="170"/>
                    </a:lnTo>
                    <a:lnTo>
                      <a:pt x="44" y="157"/>
                    </a:lnTo>
                    <a:lnTo>
                      <a:pt x="0" y="14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5" name="Freeform 262"/>
              <p:cNvSpPr/>
              <p:nvPr/>
            </p:nvSpPr>
            <p:spPr bwMode="auto">
              <a:xfrm>
                <a:off x="1817" y="1788"/>
                <a:ext cx="69" cy="38"/>
              </a:xfrm>
              <a:custGeom>
                <a:avLst/>
                <a:gdLst>
                  <a:gd name="T0" fmla="*/ 0 w 244"/>
                  <a:gd name="T1" fmla="*/ 0 h 134"/>
                  <a:gd name="T2" fmla="*/ 1 w 244"/>
                  <a:gd name="T3" fmla="*/ 1 h 134"/>
                  <a:gd name="T4" fmla="*/ 2 w 244"/>
                  <a:gd name="T5" fmla="*/ 1 h 134"/>
                  <a:gd name="T6" fmla="*/ 1 w 244"/>
                  <a:gd name="T7" fmla="*/ 1 h 134"/>
                  <a:gd name="T8" fmla="*/ 2 w 244"/>
                  <a:gd name="T9" fmla="*/ 2 h 134"/>
                  <a:gd name="T10" fmla="*/ 1 w 244"/>
                  <a:gd name="T11" fmla="*/ 2 h 134"/>
                  <a:gd name="T12" fmla="*/ 2 w 244"/>
                  <a:gd name="T13" fmla="*/ 2 h 134"/>
                  <a:gd name="T14" fmla="*/ 6 w 244"/>
                  <a:gd name="T15" fmla="*/ 3 h 134"/>
                  <a:gd name="T16" fmla="*/ 5 w 244"/>
                  <a:gd name="T17" fmla="*/ 1 h 134"/>
                  <a:gd name="T18" fmla="*/ 3 w 244"/>
                  <a:gd name="T19" fmla="*/ 0 h 134"/>
                  <a:gd name="T20" fmla="*/ 2 w 244"/>
                  <a:gd name="T21" fmla="*/ 1 h 134"/>
                  <a:gd name="T22" fmla="*/ 2 w 244"/>
                  <a:gd name="T23" fmla="*/ 0 h 134"/>
                  <a:gd name="T24" fmla="*/ 0 w 244"/>
                  <a:gd name="T25" fmla="*/ 0 h 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
                  <a:gd name="T40" fmla="*/ 0 h 134"/>
                  <a:gd name="T41" fmla="*/ 244 w 244"/>
                  <a:gd name="T42" fmla="*/ 134 h 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 h="134">
                    <a:moveTo>
                      <a:pt x="0" y="0"/>
                    </a:moveTo>
                    <a:lnTo>
                      <a:pt x="22" y="48"/>
                    </a:lnTo>
                    <a:lnTo>
                      <a:pt x="79" y="48"/>
                    </a:lnTo>
                    <a:lnTo>
                      <a:pt x="59" y="60"/>
                    </a:lnTo>
                    <a:lnTo>
                      <a:pt x="75" y="76"/>
                    </a:lnTo>
                    <a:lnTo>
                      <a:pt x="23" y="83"/>
                    </a:lnTo>
                    <a:lnTo>
                      <a:pt x="107" y="100"/>
                    </a:lnTo>
                    <a:lnTo>
                      <a:pt x="244" y="134"/>
                    </a:lnTo>
                    <a:lnTo>
                      <a:pt x="221" y="58"/>
                    </a:lnTo>
                    <a:lnTo>
                      <a:pt x="123" y="11"/>
                    </a:lnTo>
                    <a:lnTo>
                      <a:pt x="93" y="31"/>
                    </a:lnTo>
                    <a:lnTo>
                      <a:pt x="85" y="0"/>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6" name="Freeform 263"/>
              <p:cNvSpPr/>
              <p:nvPr/>
            </p:nvSpPr>
            <p:spPr bwMode="auto">
              <a:xfrm>
                <a:off x="1848" y="1861"/>
                <a:ext cx="56" cy="39"/>
              </a:xfrm>
              <a:custGeom>
                <a:avLst/>
                <a:gdLst>
                  <a:gd name="T0" fmla="*/ 0 w 195"/>
                  <a:gd name="T1" fmla="*/ 2 h 137"/>
                  <a:gd name="T2" fmla="*/ 1 w 195"/>
                  <a:gd name="T3" fmla="*/ 1 h 137"/>
                  <a:gd name="T4" fmla="*/ 1 w 195"/>
                  <a:gd name="T5" fmla="*/ 1 h 137"/>
                  <a:gd name="T6" fmla="*/ 0 w 195"/>
                  <a:gd name="T7" fmla="*/ 1 h 137"/>
                  <a:gd name="T8" fmla="*/ 1 w 195"/>
                  <a:gd name="T9" fmla="*/ 0 h 137"/>
                  <a:gd name="T10" fmla="*/ 2 w 195"/>
                  <a:gd name="T11" fmla="*/ 1 h 137"/>
                  <a:gd name="T12" fmla="*/ 1 w 195"/>
                  <a:gd name="T13" fmla="*/ 0 h 137"/>
                  <a:gd name="T14" fmla="*/ 4 w 195"/>
                  <a:gd name="T15" fmla="*/ 0 h 137"/>
                  <a:gd name="T16" fmla="*/ 5 w 195"/>
                  <a:gd name="T17" fmla="*/ 2 h 137"/>
                  <a:gd name="T18" fmla="*/ 4 w 195"/>
                  <a:gd name="T19" fmla="*/ 2 h 137"/>
                  <a:gd name="T20" fmla="*/ 4 w 195"/>
                  <a:gd name="T21" fmla="*/ 3 h 137"/>
                  <a:gd name="T22" fmla="*/ 2 w 195"/>
                  <a:gd name="T23" fmla="*/ 3 h 137"/>
                  <a:gd name="T24" fmla="*/ 2 w 195"/>
                  <a:gd name="T25" fmla="*/ 3 h 137"/>
                  <a:gd name="T26" fmla="*/ 2 w 195"/>
                  <a:gd name="T27" fmla="*/ 2 h 137"/>
                  <a:gd name="T28" fmla="*/ 3 w 195"/>
                  <a:gd name="T29" fmla="*/ 2 h 137"/>
                  <a:gd name="T30" fmla="*/ 0 w 195"/>
                  <a:gd name="T31" fmla="*/ 2 h 1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5"/>
                  <a:gd name="T49" fmla="*/ 0 h 137"/>
                  <a:gd name="T50" fmla="*/ 195 w 195"/>
                  <a:gd name="T51" fmla="*/ 137 h 13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5" h="137">
                    <a:moveTo>
                      <a:pt x="0" y="90"/>
                    </a:moveTo>
                    <a:lnTo>
                      <a:pt x="23" y="58"/>
                    </a:lnTo>
                    <a:lnTo>
                      <a:pt x="58" y="64"/>
                    </a:lnTo>
                    <a:lnTo>
                      <a:pt x="11" y="30"/>
                    </a:lnTo>
                    <a:lnTo>
                      <a:pt x="24" y="10"/>
                    </a:lnTo>
                    <a:lnTo>
                      <a:pt x="99" y="54"/>
                    </a:lnTo>
                    <a:lnTo>
                      <a:pt x="57" y="7"/>
                    </a:lnTo>
                    <a:lnTo>
                      <a:pt x="175" y="0"/>
                    </a:lnTo>
                    <a:lnTo>
                      <a:pt x="195" y="100"/>
                    </a:lnTo>
                    <a:lnTo>
                      <a:pt x="171" y="83"/>
                    </a:lnTo>
                    <a:lnTo>
                      <a:pt x="170" y="137"/>
                    </a:lnTo>
                    <a:lnTo>
                      <a:pt x="76" y="131"/>
                    </a:lnTo>
                    <a:lnTo>
                      <a:pt x="92" y="117"/>
                    </a:lnTo>
                    <a:lnTo>
                      <a:pt x="69" y="98"/>
                    </a:lnTo>
                    <a:lnTo>
                      <a:pt x="138" y="69"/>
                    </a:lnTo>
                    <a:lnTo>
                      <a:pt x="0" y="9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7" name="Freeform 264"/>
              <p:cNvSpPr/>
              <p:nvPr/>
            </p:nvSpPr>
            <p:spPr bwMode="auto">
              <a:xfrm>
                <a:off x="1849" y="1929"/>
                <a:ext cx="65" cy="61"/>
              </a:xfrm>
              <a:custGeom>
                <a:avLst/>
                <a:gdLst>
                  <a:gd name="T0" fmla="*/ 0 w 228"/>
                  <a:gd name="T1" fmla="*/ 3 h 214"/>
                  <a:gd name="T2" fmla="*/ 0 w 228"/>
                  <a:gd name="T3" fmla="*/ 2 h 214"/>
                  <a:gd name="T4" fmla="*/ 2 w 228"/>
                  <a:gd name="T5" fmla="*/ 2 h 214"/>
                  <a:gd name="T6" fmla="*/ 2 w 228"/>
                  <a:gd name="T7" fmla="*/ 1 h 214"/>
                  <a:gd name="T8" fmla="*/ 2 w 228"/>
                  <a:gd name="T9" fmla="*/ 1 h 214"/>
                  <a:gd name="T10" fmla="*/ 1 w 228"/>
                  <a:gd name="T11" fmla="*/ 1 h 214"/>
                  <a:gd name="T12" fmla="*/ 2 w 228"/>
                  <a:gd name="T13" fmla="*/ 1 h 214"/>
                  <a:gd name="T14" fmla="*/ 1 w 228"/>
                  <a:gd name="T15" fmla="*/ 0 h 214"/>
                  <a:gd name="T16" fmla="*/ 5 w 228"/>
                  <a:gd name="T17" fmla="*/ 0 h 214"/>
                  <a:gd name="T18" fmla="*/ 5 w 228"/>
                  <a:gd name="T19" fmla="*/ 1 h 214"/>
                  <a:gd name="T20" fmla="*/ 4 w 228"/>
                  <a:gd name="T21" fmla="*/ 2 h 214"/>
                  <a:gd name="T22" fmla="*/ 5 w 228"/>
                  <a:gd name="T23" fmla="*/ 2 h 214"/>
                  <a:gd name="T24" fmla="*/ 5 w 228"/>
                  <a:gd name="T25" fmla="*/ 4 h 214"/>
                  <a:gd name="T26" fmla="*/ 3 w 228"/>
                  <a:gd name="T27" fmla="*/ 5 h 214"/>
                  <a:gd name="T28" fmla="*/ 2 w 228"/>
                  <a:gd name="T29" fmla="*/ 4 h 214"/>
                  <a:gd name="T30" fmla="*/ 0 w 228"/>
                  <a:gd name="T31" fmla="*/ 3 h 2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8"/>
                  <a:gd name="T49" fmla="*/ 0 h 214"/>
                  <a:gd name="T50" fmla="*/ 228 w 228"/>
                  <a:gd name="T51" fmla="*/ 214 h 2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8" h="214">
                    <a:moveTo>
                      <a:pt x="0" y="107"/>
                    </a:moveTo>
                    <a:lnTo>
                      <a:pt x="14" y="80"/>
                    </a:lnTo>
                    <a:lnTo>
                      <a:pt x="87" y="95"/>
                    </a:lnTo>
                    <a:lnTo>
                      <a:pt x="77" y="62"/>
                    </a:lnTo>
                    <a:lnTo>
                      <a:pt x="95" y="64"/>
                    </a:lnTo>
                    <a:lnTo>
                      <a:pt x="45" y="45"/>
                    </a:lnTo>
                    <a:lnTo>
                      <a:pt x="72" y="35"/>
                    </a:lnTo>
                    <a:lnTo>
                      <a:pt x="47" y="18"/>
                    </a:lnTo>
                    <a:lnTo>
                      <a:pt x="196" y="0"/>
                    </a:lnTo>
                    <a:lnTo>
                      <a:pt x="200" y="46"/>
                    </a:lnTo>
                    <a:lnTo>
                      <a:pt x="155" y="84"/>
                    </a:lnTo>
                    <a:lnTo>
                      <a:pt x="219" y="95"/>
                    </a:lnTo>
                    <a:lnTo>
                      <a:pt x="228" y="173"/>
                    </a:lnTo>
                    <a:lnTo>
                      <a:pt x="132" y="214"/>
                    </a:lnTo>
                    <a:lnTo>
                      <a:pt x="87" y="154"/>
                    </a:lnTo>
                    <a:lnTo>
                      <a:pt x="0" y="10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8" name="Freeform 265"/>
              <p:cNvSpPr/>
              <p:nvPr/>
            </p:nvSpPr>
            <p:spPr bwMode="auto">
              <a:xfrm>
                <a:off x="1895" y="1798"/>
                <a:ext cx="39" cy="31"/>
              </a:xfrm>
              <a:custGeom>
                <a:avLst/>
                <a:gdLst>
                  <a:gd name="T0" fmla="*/ 0 w 136"/>
                  <a:gd name="T1" fmla="*/ 0 h 109"/>
                  <a:gd name="T2" fmla="*/ 0 w 136"/>
                  <a:gd name="T3" fmla="*/ 1 h 109"/>
                  <a:gd name="T4" fmla="*/ 1 w 136"/>
                  <a:gd name="T5" fmla="*/ 2 h 109"/>
                  <a:gd name="T6" fmla="*/ 1 w 136"/>
                  <a:gd name="T7" fmla="*/ 2 h 109"/>
                  <a:gd name="T8" fmla="*/ 1 w 136"/>
                  <a:gd name="T9" fmla="*/ 3 h 109"/>
                  <a:gd name="T10" fmla="*/ 3 w 136"/>
                  <a:gd name="T11" fmla="*/ 2 h 109"/>
                  <a:gd name="T12" fmla="*/ 3 w 136"/>
                  <a:gd name="T13" fmla="*/ 1 h 109"/>
                  <a:gd name="T14" fmla="*/ 0 w 13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09"/>
                  <a:gd name="T26" fmla="*/ 136 w 13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09">
                    <a:moveTo>
                      <a:pt x="0" y="0"/>
                    </a:moveTo>
                    <a:lnTo>
                      <a:pt x="18" y="65"/>
                    </a:lnTo>
                    <a:lnTo>
                      <a:pt x="59" y="71"/>
                    </a:lnTo>
                    <a:lnTo>
                      <a:pt x="23" y="79"/>
                    </a:lnTo>
                    <a:lnTo>
                      <a:pt x="42" y="109"/>
                    </a:lnTo>
                    <a:lnTo>
                      <a:pt x="127" y="91"/>
                    </a:lnTo>
                    <a:lnTo>
                      <a:pt x="136" y="54"/>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29" name="Freeform 266"/>
              <p:cNvSpPr/>
              <p:nvPr/>
            </p:nvSpPr>
            <p:spPr bwMode="auto">
              <a:xfrm>
                <a:off x="1909" y="1846"/>
                <a:ext cx="188" cy="69"/>
              </a:xfrm>
              <a:custGeom>
                <a:avLst/>
                <a:gdLst>
                  <a:gd name="T0" fmla="*/ 0 w 659"/>
                  <a:gd name="T1" fmla="*/ 1 h 241"/>
                  <a:gd name="T2" fmla="*/ 1 w 659"/>
                  <a:gd name="T3" fmla="*/ 0 h 241"/>
                  <a:gd name="T4" fmla="*/ 2 w 659"/>
                  <a:gd name="T5" fmla="*/ 0 h 241"/>
                  <a:gd name="T6" fmla="*/ 3 w 659"/>
                  <a:gd name="T7" fmla="*/ 1 h 241"/>
                  <a:gd name="T8" fmla="*/ 3 w 659"/>
                  <a:gd name="T9" fmla="*/ 1 h 241"/>
                  <a:gd name="T10" fmla="*/ 5 w 659"/>
                  <a:gd name="T11" fmla="*/ 1 h 241"/>
                  <a:gd name="T12" fmla="*/ 6 w 659"/>
                  <a:gd name="T13" fmla="*/ 1 h 241"/>
                  <a:gd name="T14" fmla="*/ 5 w 659"/>
                  <a:gd name="T15" fmla="*/ 1 h 241"/>
                  <a:gd name="T16" fmla="*/ 7 w 659"/>
                  <a:gd name="T17" fmla="*/ 2 h 241"/>
                  <a:gd name="T18" fmla="*/ 5 w 659"/>
                  <a:gd name="T19" fmla="*/ 2 h 241"/>
                  <a:gd name="T20" fmla="*/ 6 w 659"/>
                  <a:gd name="T21" fmla="*/ 3 h 241"/>
                  <a:gd name="T22" fmla="*/ 5 w 659"/>
                  <a:gd name="T23" fmla="*/ 3 h 241"/>
                  <a:gd name="T24" fmla="*/ 6 w 659"/>
                  <a:gd name="T25" fmla="*/ 3 h 241"/>
                  <a:gd name="T26" fmla="*/ 7 w 659"/>
                  <a:gd name="T27" fmla="*/ 4 h 241"/>
                  <a:gd name="T28" fmla="*/ 7 w 659"/>
                  <a:gd name="T29" fmla="*/ 3 h 241"/>
                  <a:gd name="T30" fmla="*/ 10 w 659"/>
                  <a:gd name="T31" fmla="*/ 4 h 241"/>
                  <a:gd name="T32" fmla="*/ 13 w 659"/>
                  <a:gd name="T33" fmla="*/ 3 h 241"/>
                  <a:gd name="T34" fmla="*/ 15 w 659"/>
                  <a:gd name="T35" fmla="*/ 4 h 241"/>
                  <a:gd name="T36" fmla="*/ 15 w 659"/>
                  <a:gd name="T37" fmla="*/ 5 h 241"/>
                  <a:gd name="T38" fmla="*/ 15 w 659"/>
                  <a:gd name="T39" fmla="*/ 5 h 241"/>
                  <a:gd name="T40" fmla="*/ 13 w 659"/>
                  <a:gd name="T41" fmla="*/ 6 h 241"/>
                  <a:gd name="T42" fmla="*/ 12 w 659"/>
                  <a:gd name="T43" fmla="*/ 5 h 241"/>
                  <a:gd name="T44" fmla="*/ 12 w 659"/>
                  <a:gd name="T45" fmla="*/ 5 h 241"/>
                  <a:gd name="T46" fmla="*/ 11 w 659"/>
                  <a:gd name="T47" fmla="*/ 5 h 241"/>
                  <a:gd name="T48" fmla="*/ 8 w 659"/>
                  <a:gd name="T49" fmla="*/ 6 h 241"/>
                  <a:gd name="T50" fmla="*/ 7 w 659"/>
                  <a:gd name="T51" fmla="*/ 5 h 241"/>
                  <a:gd name="T52" fmla="*/ 6 w 659"/>
                  <a:gd name="T53" fmla="*/ 5 h 241"/>
                  <a:gd name="T54" fmla="*/ 5 w 659"/>
                  <a:gd name="T55" fmla="*/ 5 h 241"/>
                  <a:gd name="T56" fmla="*/ 5 w 659"/>
                  <a:gd name="T57" fmla="*/ 5 h 241"/>
                  <a:gd name="T58" fmla="*/ 3 w 659"/>
                  <a:gd name="T59" fmla="*/ 2 h 241"/>
                  <a:gd name="T60" fmla="*/ 2 w 659"/>
                  <a:gd name="T61" fmla="*/ 2 h 241"/>
                  <a:gd name="T62" fmla="*/ 0 w 659"/>
                  <a:gd name="T63" fmla="*/ 1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9"/>
                  <a:gd name="T97" fmla="*/ 0 h 241"/>
                  <a:gd name="T98" fmla="*/ 659 w 659"/>
                  <a:gd name="T99" fmla="*/ 241 h 24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9" h="241">
                    <a:moveTo>
                      <a:pt x="0" y="38"/>
                    </a:moveTo>
                    <a:lnTo>
                      <a:pt x="41" y="0"/>
                    </a:lnTo>
                    <a:lnTo>
                      <a:pt x="97" y="19"/>
                    </a:lnTo>
                    <a:lnTo>
                      <a:pt x="137" y="38"/>
                    </a:lnTo>
                    <a:lnTo>
                      <a:pt x="126" y="65"/>
                    </a:lnTo>
                    <a:lnTo>
                      <a:pt x="200" y="42"/>
                    </a:lnTo>
                    <a:lnTo>
                      <a:pt x="250" y="65"/>
                    </a:lnTo>
                    <a:lnTo>
                      <a:pt x="209" y="65"/>
                    </a:lnTo>
                    <a:lnTo>
                      <a:pt x="293" y="84"/>
                    </a:lnTo>
                    <a:lnTo>
                      <a:pt x="200" y="92"/>
                    </a:lnTo>
                    <a:lnTo>
                      <a:pt x="250" y="108"/>
                    </a:lnTo>
                    <a:lnTo>
                      <a:pt x="214" y="126"/>
                    </a:lnTo>
                    <a:lnTo>
                      <a:pt x="260" y="112"/>
                    </a:lnTo>
                    <a:lnTo>
                      <a:pt x="301" y="158"/>
                    </a:lnTo>
                    <a:lnTo>
                      <a:pt x="310" y="135"/>
                    </a:lnTo>
                    <a:lnTo>
                      <a:pt x="430" y="158"/>
                    </a:lnTo>
                    <a:lnTo>
                      <a:pt x="555" y="114"/>
                    </a:lnTo>
                    <a:lnTo>
                      <a:pt x="659" y="167"/>
                    </a:lnTo>
                    <a:lnTo>
                      <a:pt x="626" y="191"/>
                    </a:lnTo>
                    <a:lnTo>
                      <a:pt x="635" y="231"/>
                    </a:lnTo>
                    <a:lnTo>
                      <a:pt x="576" y="241"/>
                    </a:lnTo>
                    <a:lnTo>
                      <a:pt x="509" y="203"/>
                    </a:lnTo>
                    <a:lnTo>
                      <a:pt x="509" y="231"/>
                    </a:lnTo>
                    <a:lnTo>
                      <a:pt x="473" y="238"/>
                    </a:lnTo>
                    <a:lnTo>
                      <a:pt x="325" y="241"/>
                    </a:lnTo>
                    <a:lnTo>
                      <a:pt x="310" y="207"/>
                    </a:lnTo>
                    <a:lnTo>
                      <a:pt x="274" y="238"/>
                    </a:lnTo>
                    <a:lnTo>
                      <a:pt x="227" y="207"/>
                    </a:lnTo>
                    <a:lnTo>
                      <a:pt x="197" y="229"/>
                    </a:lnTo>
                    <a:lnTo>
                      <a:pt x="141" y="72"/>
                    </a:lnTo>
                    <a:lnTo>
                      <a:pt x="75" y="87"/>
                    </a:lnTo>
                    <a:lnTo>
                      <a:pt x="0" y="3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0" name="Freeform 267"/>
              <p:cNvSpPr/>
              <p:nvPr/>
            </p:nvSpPr>
            <p:spPr bwMode="auto">
              <a:xfrm>
                <a:off x="1917" y="1728"/>
                <a:ext cx="121" cy="92"/>
              </a:xfrm>
              <a:custGeom>
                <a:avLst/>
                <a:gdLst>
                  <a:gd name="T0" fmla="*/ 0 w 428"/>
                  <a:gd name="T1" fmla="*/ 2 h 323"/>
                  <a:gd name="T2" fmla="*/ 2 w 428"/>
                  <a:gd name="T3" fmla="*/ 2 h 323"/>
                  <a:gd name="T4" fmla="*/ 1 w 428"/>
                  <a:gd name="T5" fmla="*/ 1 h 323"/>
                  <a:gd name="T6" fmla="*/ 3 w 428"/>
                  <a:gd name="T7" fmla="*/ 1 h 323"/>
                  <a:gd name="T8" fmla="*/ 1 w 428"/>
                  <a:gd name="T9" fmla="*/ 0 h 323"/>
                  <a:gd name="T10" fmla="*/ 4 w 428"/>
                  <a:gd name="T11" fmla="*/ 1 h 323"/>
                  <a:gd name="T12" fmla="*/ 5 w 428"/>
                  <a:gd name="T13" fmla="*/ 2 h 323"/>
                  <a:gd name="T14" fmla="*/ 6 w 428"/>
                  <a:gd name="T15" fmla="*/ 2 h 323"/>
                  <a:gd name="T16" fmla="*/ 7 w 428"/>
                  <a:gd name="T17" fmla="*/ 3 h 323"/>
                  <a:gd name="T18" fmla="*/ 7 w 428"/>
                  <a:gd name="T19" fmla="*/ 2 h 323"/>
                  <a:gd name="T20" fmla="*/ 8 w 428"/>
                  <a:gd name="T21" fmla="*/ 2 h 323"/>
                  <a:gd name="T22" fmla="*/ 7 w 428"/>
                  <a:gd name="T23" fmla="*/ 3 h 323"/>
                  <a:gd name="T24" fmla="*/ 8 w 428"/>
                  <a:gd name="T25" fmla="*/ 3 h 323"/>
                  <a:gd name="T26" fmla="*/ 8 w 428"/>
                  <a:gd name="T27" fmla="*/ 4 h 323"/>
                  <a:gd name="T28" fmla="*/ 9 w 428"/>
                  <a:gd name="T29" fmla="*/ 4 h 323"/>
                  <a:gd name="T30" fmla="*/ 10 w 428"/>
                  <a:gd name="T31" fmla="*/ 5 h 323"/>
                  <a:gd name="T32" fmla="*/ 8 w 428"/>
                  <a:gd name="T33" fmla="*/ 5 h 323"/>
                  <a:gd name="T34" fmla="*/ 7 w 428"/>
                  <a:gd name="T35" fmla="*/ 6 h 323"/>
                  <a:gd name="T36" fmla="*/ 7 w 428"/>
                  <a:gd name="T37" fmla="*/ 5 h 323"/>
                  <a:gd name="T38" fmla="*/ 7 w 428"/>
                  <a:gd name="T39" fmla="*/ 7 h 323"/>
                  <a:gd name="T40" fmla="*/ 5 w 428"/>
                  <a:gd name="T41" fmla="*/ 6 h 323"/>
                  <a:gd name="T42" fmla="*/ 6 w 428"/>
                  <a:gd name="T43" fmla="*/ 7 h 323"/>
                  <a:gd name="T44" fmla="*/ 4 w 428"/>
                  <a:gd name="T45" fmla="*/ 7 h 323"/>
                  <a:gd name="T46" fmla="*/ 3 w 428"/>
                  <a:gd name="T47" fmla="*/ 7 h 323"/>
                  <a:gd name="T48" fmla="*/ 4 w 428"/>
                  <a:gd name="T49" fmla="*/ 7 h 323"/>
                  <a:gd name="T50" fmla="*/ 3 w 428"/>
                  <a:gd name="T51" fmla="*/ 7 h 323"/>
                  <a:gd name="T52" fmla="*/ 3 w 428"/>
                  <a:gd name="T53" fmla="*/ 6 h 323"/>
                  <a:gd name="T54" fmla="*/ 3 w 428"/>
                  <a:gd name="T55" fmla="*/ 6 h 323"/>
                  <a:gd name="T56" fmla="*/ 2 w 428"/>
                  <a:gd name="T57" fmla="*/ 5 h 323"/>
                  <a:gd name="T58" fmla="*/ 5 w 428"/>
                  <a:gd name="T59" fmla="*/ 5 h 323"/>
                  <a:gd name="T60" fmla="*/ 1 w 428"/>
                  <a:gd name="T61" fmla="*/ 5 h 323"/>
                  <a:gd name="T62" fmla="*/ 1 w 428"/>
                  <a:gd name="T63" fmla="*/ 4 h 323"/>
                  <a:gd name="T64" fmla="*/ 2 w 428"/>
                  <a:gd name="T65" fmla="*/ 4 h 323"/>
                  <a:gd name="T66" fmla="*/ 0 w 428"/>
                  <a:gd name="T67" fmla="*/ 3 h 323"/>
                  <a:gd name="T68" fmla="*/ 1 w 428"/>
                  <a:gd name="T69" fmla="*/ 3 h 323"/>
                  <a:gd name="T70" fmla="*/ 0 w 428"/>
                  <a:gd name="T71" fmla="*/ 3 h 323"/>
                  <a:gd name="T72" fmla="*/ 2 w 428"/>
                  <a:gd name="T73" fmla="*/ 3 h 323"/>
                  <a:gd name="T74" fmla="*/ 0 w 428"/>
                  <a:gd name="T75" fmla="*/ 2 h 3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8"/>
                  <a:gd name="T115" fmla="*/ 0 h 323"/>
                  <a:gd name="T116" fmla="*/ 428 w 428"/>
                  <a:gd name="T117" fmla="*/ 323 h 3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8" h="323">
                    <a:moveTo>
                      <a:pt x="0" y="103"/>
                    </a:moveTo>
                    <a:lnTo>
                      <a:pt x="103" y="84"/>
                    </a:lnTo>
                    <a:lnTo>
                      <a:pt x="52" y="39"/>
                    </a:lnTo>
                    <a:lnTo>
                      <a:pt x="140" y="20"/>
                    </a:lnTo>
                    <a:lnTo>
                      <a:pt x="67" y="0"/>
                    </a:lnTo>
                    <a:lnTo>
                      <a:pt x="184" y="25"/>
                    </a:lnTo>
                    <a:lnTo>
                      <a:pt x="217" y="85"/>
                    </a:lnTo>
                    <a:lnTo>
                      <a:pt x="277" y="87"/>
                    </a:lnTo>
                    <a:lnTo>
                      <a:pt x="299" y="130"/>
                    </a:lnTo>
                    <a:lnTo>
                      <a:pt x="305" y="100"/>
                    </a:lnTo>
                    <a:lnTo>
                      <a:pt x="332" y="103"/>
                    </a:lnTo>
                    <a:lnTo>
                      <a:pt x="320" y="130"/>
                    </a:lnTo>
                    <a:lnTo>
                      <a:pt x="354" y="150"/>
                    </a:lnTo>
                    <a:lnTo>
                      <a:pt x="332" y="177"/>
                    </a:lnTo>
                    <a:lnTo>
                      <a:pt x="401" y="175"/>
                    </a:lnTo>
                    <a:lnTo>
                      <a:pt x="428" y="217"/>
                    </a:lnTo>
                    <a:lnTo>
                      <a:pt x="350" y="230"/>
                    </a:lnTo>
                    <a:lnTo>
                      <a:pt x="327" y="271"/>
                    </a:lnTo>
                    <a:lnTo>
                      <a:pt x="310" y="229"/>
                    </a:lnTo>
                    <a:lnTo>
                      <a:pt x="290" y="322"/>
                    </a:lnTo>
                    <a:lnTo>
                      <a:pt x="237" y="273"/>
                    </a:lnTo>
                    <a:lnTo>
                      <a:pt x="265" y="323"/>
                    </a:lnTo>
                    <a:lnTo>
                      <a:pt x="162" y="317"/>
                    </a:lnTo>
                    <a:lnTo>
                      <a:pt x="133" y="290"/>
                    </a:lnTo>
                    <a:lnTo>
                      <a:pt x="180" y="287"/>
                    </a:lnTo>
                    <a:lnTo>
                      <a:pt x="129" y="277"/>
                    </a:lnTo>
                    <a:lnTo>
                      <a:pt x="113" y="263"/>
                    </a:lnTo>
                    <a:lnTo>
                      <a:pt x="140" y="261"/>
                    </a:lnTo>
                    <a:lnTo>
                      <a:pt x="100" y="240"/>
                    </a:lnTo>
                    <a:lnTo>
                      <a:pt x="235" y="211"/>
                    </a:lnTo>
                    <a:lnTo>
                      <a:pt x="67" y="217"/>
                    </a:lnTo>
                    <a:lnTo>
                      <a:pt x="39" y="184"/>
                    </a:lnTo>
                    <a:lnTo>
                      <a:pt x="100" y="171"/>
                    </a:lnTo>
                    <a:lnTo>
                      <a:pt x="7" y="150"/>
                    </a:lnTo>
                    <a:lnTo>
                      <a:pt x="27" y="148"/>
                    </a:lnTo>
                    <a:lnTo>
                      <a:pt x="3" y="127"/>
                    </a:lnTo>
                    <a:lnTo>
                      <a:pt x="103" y="127"/>
                    </a:lnTo>
                    <a:lnTo>
                      <a:pt x="0" y="10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1" name="Freeform 268"/>
              <p:cNvSpPr/>
              <p:nvPr/>
            </p:nvSpPr>
            <p:spPr bwMode="auto">
              <a:xfrm>
                <a:off x="1917" y="1886"/>
                <a:ext cx="29" cy="24"/>
              </a:xfrm>
              <a:custGeom>
                <a:avLst/>
                <a:gdLst>
                  <a:gd name="T0" fmla="*/ 0 w 103"/>
                  <a:gd name="T1" fmla="*/ 1 h 82"/>
                  <a:gd name="T2" fmla="*/ 0 w 103"/>
                  <a:gd name="T3" fmla="*/ 0 h 82"/>
                  <a:gd name="T4" fmla="*/ 2 w 103"/>
                  <a:gd name="T5" fmla="*/ 0 h 82"/>
                  <a:gd name="T6" fmla="*/ 2 w 103"/>
                  <a:gd name="T7" fmla="*/ 2 h 82"/>
                  <a:gd name="T8" fmla="*/ 0 w 103"/>
                  <a:gd name="T9" fmla="*/ 1 h 82"/>
                  <a:gd name="T10" fmla="*/ 0 60000 65536"/>
                  <a:gd name="T11" fmla="*/ 0 60000 65536"/>
                  <a:gd name="T12" fmla="*/ 0 60000 65536"/>
                  <a:gd name="T13" fmla="*/ 0 60000 65536"/>
                  <a:gd name="T14" fmla="*/ 0 60000 65536"/>
                  <a:gd name="T15" fmla="*/ 0 w 103"/>
                  <a:gd name="T16" fmla="*/ 0 h 82"/>
                  <a:gd name="T17" fmla="*/ 103 w 103"/>
                  <a:gd name="T18" fmla="*/ 82 h 82"/>
                </a:gdLst>
                <a:ahLst/>
                <a:cxnLst>
                  <a:cxn ang="T10">
                    <a:pos x="T0" y="T1"/>
                  </a:cxn>
                  <a:cxn ang="T11">
                    <a:pos x="T2" y="T3"/>
                  </a:cxn>
                  <a:cxn ang="T12">
                    <a:pos x="T4" y="T5"/>
                  </a:cxn>
                  <a:cxn ang="T13">
                    <a:pos x="T6" y="T7"/>
                  </a:cxn>
                  <a:cxn ang="T14">
                    <a:pos x="T8" y="T9"/>
                  </a:cxn>
                </a:cxnLst>
                <a:rect l="T15" t="T16" r="T17" b="T18"/>
                <a:pathLst>
                  <a:path w="103" h="82">
                    <a:moveTo>
                      <a:pt x="0" y="55"/>
                    </a:moveTo>
                    <a:lnTo>
                      <a:pt x="18" y="0"/>
                    </a:lnTo>
                    <a:lnTo>
                      <a:pt x="86" y="16"/>
                    </a:lnTo>
                    <a:lnTo>
                      <a:pt x="103" y="82"/>
                    </a:lnTo>
                    <a:lnTo>
                      <a:pt x="0" y="5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2" name="Freeform 269"/>
              <p:cNvSpPr/>
              <p:nvPr/>
            </p:nvSpPr>
            <p:spPr bwMode="auto">
              <a:xfrm>
                <a:off x="1918" y="1829"/>
                <a:ext cx="32" cy="8"/>
              </a:xfrm>
              <a:custGeom>
                <a:avLst/>
                <a:gdLst>
                  <a:gd name="T0" fmla="*/ 0 w 116"/>
                  <a:gd name="T1" fmla="*/ 0 h 29"/>
                  <a:gd name="T2" fmla="*/ 1 w 116"/>
                  <a:gd name="T3" fmla="*/ 1 h 29"/>
                  <a:gd name="T4" fmla="*/ 2 w 116"/>
                  <a:gd name="T5" fmla="*/ 0 h 29"/>
                  <a:gd name="T6" fmla="*/ 1 w 116"/>
                  <a:gd name="T7" fmla="*/ 0 h 29"/>
                  <a:gd name="T8" fmla="*/ 0 w 116"/>
                  <a:gd name="T9" fmla="*/ 0 h 29"/>
                  <a:gd name="T10" fmla="*/ 0 60000 65536"/>
                  <a:gd name="T11" fmla="*/ 0 60000 65536"/>
                  <a:gd name="T12" fmla="*/ 0 60000 65536"/>
                  <a:gd name="T13" fmla="*/ 0 60000 65536"/>
                  <a:gd name="T14" fmla="*/ 0 60000 65536"/>
                  <a:gd name="T15" fmla="*/ 0 w 116"/>
                  <a:gd name="T16" fmla="*/ 0 h 29"/>
                  <a:gd name="T17" fmla="*/ 116 w 116"/>
                  <a:gd name="T18" fmla="*/ 29 h 29"/>
                </a:gdLst>
                <a:ahLst/>
                <a:cxnLst>
                  <a:cxn ang="T10">
                    <a:pos x="T0" y="T1"/>
                  </a:cxn>
                  <a:cxn ang="T11">
                    <a:pos x="T2" y="T3"/>
                  </a:cxn>
                  <a:cxn ang="T12">
                    <a:pos x="T4" y="T5"/>
                  </a:cxn>
                  <a:cxn ang="T13">
                    <a:pos x="T6" y="T7"/>
                  </a:cxn>
                  <a:cxn ang="T14">
                    <a:pos x="T8" y="T9"/>
                  </a:cxn>
                </a:cxnLst>
                <a:rect l="T15" t="T16" r="T17" b="T18"/>
                <a:pathLst>
                  <a:path w="116" h="29">
                    <a:moveTo>
                      <a:pt x="0" y="12"/>
                    </a:moveTo>
                    <a:lnTo>
                      <a:pt x="26" y="29"/>
                    </a:lnTo>
                    <a:lnTo>
                      <a:pt x="116" y="12"/>
                    </a:lnTo>
                    <a:lnTo>
                      <a:pt x="31" y="0"/>
                    </a:lnTo>
                    <a:lnTo>
                      <a:pt x="0" y="1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3" name="Freeform 270"/>
              <p:cNvSpPr/>
              <p:nvPr/>
            </p:nvSpPr>
            <p:spPr bwMode="auto">
              <a:xfrm>
                <a:off x="1924" y="1925"/>
                <a:ext cx="58" cy="50"/>
              </a:xfrm>
              <a:custGeom>
                <a:avLst/>
                <a:gdLst>
                  <a:gd name="T0" fmla="*/ 0 w 204"/>
                  <a:gd name="T1" fmla="*/ 1 h 172"/>
                  <a:gd name="T2" fmla="*/ 0 w 204"/>
                  <a:gd name="T3" fmla="*/ 3 h 172"/>
                  <a:gd name="T4" fmla="*/ 1 w 204"/>
                  <a:gd name="T5" fmla="*/ 3 h 172"/>
                  <a:gd name="T6" fmla="*/ 1 w 204"/>
                  <a:gd name="T7" fmla="*/ 4 h 172"/>
                  <a:gd name="T8" fmla="*/ 1 w 204"/>
                  <a:gd name="T9" fmla="*/ 4 h 172"/>
                  <a:gd name="T10" fmla="*/ 2 w 204"/>
                  <a:gd name="T11" fmla="*/ 3 h 172"/>
                  <a:gd name="T12" fmla="*/ 1 w 204"/>
                  <a:gd name="T13" fmla="*/ 3 h 172"/>
                  <a:gd name="T14" fmla="*/ 3 w 204"/>
                  <a:gd name="T15" fmla="*/ 3 h 172"/>
                  <a:gd name="T16" fmla="*/ 5 w 204"/>
                  <a:gd name="T17" fmla="*/ 0 h 172"/>
                  <a:gd name="T18" fmla="*/ 0 w 204"/>
                  <a:gd name="T19" fmla="*/ 0 h 172"/>
                  <a:gd name="T20" fmla="*/ 1 w 204"/>
                  <a:gd name="T21" fmla="*/ 1 h 172"/>
                  <a:gd name="T22" fmla="*/ 0 w 204"/>
                  <a:gd name="T23" fmla="*/ 1 h 1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4"/>
                  <a:gd name="T37" fmla="*/ 0 h 172"/>
                  <a:gd name="T38" fmla="*/ 204 w 204"/>
                  <a:gd name="T39" fmla="*/ 172 h 1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4" h="172">
                    <a:moveTo>
                      <a:pt x="0" y="30"/>
                    </a:moveTo>
                    <a:lnTo>
                      <a:pt x="3" y="107"/>
                    </a:lnTo>
                    <a:lnTo>
                      <a:pt x="28" y="123"/>
                    </a:lnTo>
                    <a:lnTo>
                      <a:pt x="21" y="168"/>
                    </a:lnTo>
                    <a:lnTo>
                      <a:pt x="48" y="172"/>
                    </a:lnTo>
                    <a:lnTo>
                      <a:pt x="81" y="134"/>
                    </a:lnTo>
                    <a:lnTo>
                      <a:pt x="48" y="107"/>
                    </a:lnTo>
                    <a:lnTo>
                      <a:pt x="131" y="107"/>
                    </a:lnTo>
                    <a:lnTo>
                      <a:pt x="204" y="12"/>
                    </a:lnTo>
                    <a:lnTo>
                      <a:pt x="15" y="0"/>
                    </a:lnTo>
                    <a:lnTo>
                      <a:pt x="38" y="31"/>
                    </a:lnTo>
                    <a:lnTo>
                      <a:pt x="0" y="3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4" name="Freeform 271"/>
              <p:cNvSpPr/>
              <p:nvPr/>
            </p:nvSpPr>
            <p:spPr bwMode="auto">
              <a:xfrm>
                <a:off x="1963" y="1674"/>
                <a:ext cx="334" cy="198"/>
              </a:xfrm>
              <a:custGeom>
                <a:avLst/>
                <a:gdLst>
                  <a:gd name="T0" fmla="*/ 1 w 1173"/>
                  <a:gd name="T1" fmla="*/ 4 h 695"/>
                  <a:gd name="T2" fmla="*/ 3 w 1173"/>
                  <a:gd name="T3" fmla="*/ 5 h 695"/>
                  <a:gd name="T4" fmla="*/ 7 w 1173"/>
                  <a:gd name="T5" fmla="*/ 5 h 695"/>
                  <a:gd name="T6" fmla="*/ 6 w 1173"/>
                  <a:gd name="T7" fmla="*/ 5 h 695"/>
                  <a:gd name="T8" fmla="*/ 5 w 1173"/>
                  <a:gd name="T9" fmla="*/ 6 h 695"/>
                  <a:gd name="T10" fmla="*/ 7 w 1173"/>
                  <a:gd name="T11" fmla="*/ 6 h 695"/>
                  <a:gd name="T12" fmla="*/ 11 w 1173"/>
                  <a:gd name="T13" fmla="*/ 5 h 695"/>
                  <a:gd name="T14" fmla="*/ 15 w 1173"/>
                  <a:gd name="T15" fmla="*/ 5 h 695"/>
                  <a:gd name="T16" fmla="*/ 11 w 1173"/>
                  <a:gd name="T17" fmla="*/ 8 h 695"/>
                  <a:gd name="T18" fmla="*/ 5 w 1173"/>
                  <a:gd name="T19" fmla="*/ 7 h 695"/>
                  <a:gd name="T20" fmla="*/ 5 w 1173"/>
                  <a:gd name="T21" fmla="*/ 8 h 695"/>
                  <a:gd name="T22" fmla="*/ 9 w 1173"/>
                  <a:gd name="T23" fmla="*/ 10 h 695"/>
                  <a:gd name="T24" fmla="*/ 6 w 1173"/>
                  <a:gd name="T25" fmla="*/ 10 h 695"/>
                  <a:gd name="T26" fmla="*/ 5 w 1173"/>
                  <a:gd name="T27" fmla="*/ 11 h 695"/>
                  <a:gd name="T28" fmla="*/ 7 w 1173"/>
                  <a:gd name="T29" fmla="*/ 11 h 695"/>
                  <a:gd name="T30" fmla="*/ 5 w 1173"/>
                  <a:gd name="T31" fmla="*/ 12 h 695"/>
                  <a:gd name="T32" fmla="*/ 6 w 1173"/>
                  <a:gd name="T33" fmla="*/ 13 h 695"/>
                  <a:gd name="T34" fmla="*/ 7 w 1173"/>
                  <a:gd name="T35" fmla="*/ 14 h 695"/>
                  <a:gd name="T36" fmla="*/ 5 w 1173"/>
                  <a:gd name="T37" fmla="*/ 14 h 695"/>
                  <a:gd name="T38" fmla="*/ 3 w 1173"/>
                  <a:gd name="T39" fmla="*/ 15 h 695"/>
                  <a:gd name="T40" fmla="*/ 6 w 1173"/>
                  <a:gd name="T41" fmla="*/ 16 h 695"/>
                  <a:gd name="T42" fmla="*/ 7 w 1173"/>
                  <a:gd name="T43" fmla="*/ 15 h 695"/>
                  <a:gd name="T44" fmla="*/ 9 w 1173"/>
                  <a:gd name="T45" fmla="*/ 15 h 695"/>
                  <a:gd name="T46" fmla="*/ 10 w 1173"/>
                  <a:gd name="T47" fmla="*/ 16 h 695"/>
                  <a:gd name="T48" fmla="*/ 11 w 1173"/>
                  <a:gd name="T49" fmla="*/ 15 h 695"/>
                  <a:gd name="T50" fmla="*/ 12 w 1173"/>
                  <a:gd name="T51" fmla="*/ 14 h 695"/>
                  <a:gd name="T52" fmla="*/ 14 w 1173"/>
                  <a:gd name="T53" fmla="*/ 12 h 695"/>
                  <a:gd name="T54" fmla="*/ 15 w 1173"/>
                  <a:gd name="T55" fmla="*/ 11 h 695"/>
                  <a:gd name="T56" fmla="*/ 15 w 1173"/>
                  <a:gd name="T57" fmla="*/ 10 h 695"/>
                  <a:gd name="T58" fmla="*/ 13 w 1173"/>
                  <a:gd name="T59" fmla="*/ 10 h 695"/>
                  <a:gd name="T60" fmla="*/ 13 w 1173"/>
                  <a:gd name="T61" fmla="*/ 9 h 695"/>
                  <a:gd name="T62" fmla="*/ 18 w 1173"/>
                  <a:gd name="T63" fmla="*/ 8 h 695"/>
                  <a:gd name="T64" fmla="*/ 19 w 1173"/>
                  <a:gd name="T65" fmla="*/ 7 h 695"/>
                  <a:gd name="T66" fmla="*/ 24 w 1173"/>
                  <a:gd name="T67" fmla="*/ 4 h 695"/>
                  <a:gd name="T68" fmla="*/ 20 w 1173"/>
                  <a:gd name="T69" fmla="*/ 4 h 695"/>
                  <a:gd name="T70" fmla="*/ 27 w 1173"/>
                  <a:gd name="T71" fmla="*/ 3 h 695"/>
                  <a:gd name="T72" fmla="*/ 25 w 1173"/>
                  <a:gd name="T73" fmla="*/ 1 h 695"/>
                  <a:gd name="T74" fmla="*/ 16 w 1173"/>
                  <a:gd name="T75" fmla="*/ 0 h 695"/>
                  <a:gd name="T76" fmla="*/ 15 w 1173"/>
                  <a:gd name="T77" fmla="*/ 0 h 695"/>
                  <a:gd name="T78" fmla="*/ 13 w 1173"/>
                  <a:gd name="T79" fmla="*/ 2 h 695"/>
                  <a:gd name="T80" fmla="*/ 10 w 1173"/>
                  <a:gd name="T81" fmla="*/ 1 h 695"/>
                  <a:gd name="T82" fmla="*/ 8 w 1173"/>
                  <a:gd name="T83" fmla="*/ 1 h 695"/>
                  <a:gd name="T84" fmla="*/ 9 w 1173"/>
                  <a:gd name="T85" fmla="*/ 3 h 695"/>
                  <a:gd name="T86" fmla="*/ 6 w 1173"/>
                  <a:gd name="T87" fmla="*/ 3 h 6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73"/>
                  <a:gd name="T133" fmla="*/ 0 h 695"/>
                  <a:gd name="T134" fmla="*/ 1173 w 1173"/>
                  <a:gd name="T135" fmla="*/ 695 h 6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73" h="695">
                    <a:moveTo>
                      <a:pt x="0" y="165"/>
                    </a:moveTo>
                    <a:lnTo>
                      <a:pt x="104" y="165"/>
                    </a:lnTo>
                    <a:lnTo>
                      <a:pt x="67" y="189"/>
                    </a:lnTo>
                    <a:lnTo>
                      <a:pt x="211" y="170"/>
                    </a:lnTo>
                    <a:lnTo>
                      <a:pt x="87" y="189"/>
                    </a:lnTo>
                    <a:lnTo>
                      <a:pt x="126" y="201"/>
                    </a:lnTo>
                    <a:lnTo>
                      <a:pt x="84" y="204"/>
                    </a:lnTo>
                    <a:lnTo>
                      <a:pt x="102" y="223"/>
                    </a:lnTo>
                    <a:lnTo>
                      <a:pt x="287" y="195"/>
                    </a:lnTo>
                    <a:lnTo>
                      <a:pt x="104" y="238"/>
                    </a:lnTo>
                    <a:lnTo>
                      <a:pt x="183" y="272"/>
                    </a:lnTo>
                    <a:lnTo>
                      <a:pt x="255" y="222"/>
                    </a:lnTo>
                    <a:lnTo>
                      <a:pt x="379" y="214"/>
                    </a:lnTo>
                    <a:lnTo>
                      <a:pt x="249" y="232"/>
                    </a:lnTo>
                    <a:lnTo>
                      <a:pt x="219" y="272"/>
                    </a:lnTo>
                    <a:lnTo>
                      <a:pt x="294" y="276"/>
                    </a:lnTo>
                    <a:lnTo>
                      <a:pt x="379" y="237"/>
                    </a:lnTo>
                    <a:lnTo>
                      <a:pt x="322" y="273"/>
                    </a:lnTo>
                    <a:lnTo>
                      <a:pt x="379" y="273"/>
                    </a:lnTo>
                    <a:lnTo>
                      <a:pt x="467" y="246"/>
                    </a:lnTo>
                    <a:lnTo>
                      <a:pt x="456" y="205"/>
                    </a:lnTo>
                    <a:lnTo>
                      <a:pt x="551" y="176"/>
                    </a:lnTo>
                    <a:lnTo>
                      <a:pt x="481" y="241"/>
                    </a:lnTo>
                    <a:lnTo>
                      <a:pt x="631" y="228"/>
                    </a:lnTo>
                    <a:lnTo>
                      <a:pt x="328" y="293"/>
                    </a:lnTo>
                    <a:lnTo>
                      <a:pt x="396" y="360"/>
                    </a:lnTo>
                    <a:lnTo>
                      <a:pt x="458" y="360"/>
                    </a:lnTo>
                    <a:lnTo>
                      <a:pt x="427" y="373"/>
                    </a:lnTo>
                    <a:lnTo>
                      <a:pt x="307" y="304"/>
                    </a:lnTo>
                    <a:lnTo>
                      <a:pt x="209" y="293"/>
                    </a:lnTo>
                    <a:lnTo>
                      <a:pt x="207" y="322"/>
                    </a:lnTo>
                    <a:lnTo>
                      <a:pt x="253" y="337"/>
                    </a:lnTo>
                    <a:lnTo>
                      <a:pt x="208" y="346"/>
                    </a:lnTo>
                    <a:lnTo>
                      <a:pt x="328" y="423"/>
                    </a:lnTo>
                    <a:lnTo>
                      <a:pt x="279" y="426"/>
                    </a:lnTo>
                    <a:lnTo>
                      <a:pt x="399" y="431"/>
                    </a:lnTo>
                    <a:lnTo>
                      <a:pt x="332" y="448"/>
                    </a:lnTo>
                    <a:lnTo>
                      <a:pt x="368" y="473"/>
                    </a:lnTo>
                    <a:lnTo>
                      <a:pt x="260" y="434"/>
                    </a:lnTo>
                    <a:lnTo>
                      <a:pt x="198" y="450"/>
                    </a:lnTo>
                    <a:lnTo>
                      <a:pt x="172" y="512"/>
                    </a:lnTo>
                    <a:lnTo>
                      <a:pt x="235" y="491"/>
                    </a:lnTo>
                    <a:lnTo>
                      <a:pt x="222" y="514"/>
                    </a:lnTo>
                    <a:lnTo>
                      <a:pt x="245" y="514"/>
                    </a:lnTo>
                    <a:lnTo>
                      <a:pt x="283" y="466"/>
                    </a:lnTo>
                    <a:lnTo>
                      <a:pt x="269" y="506"/>
                    </a:lnTo>
                    <a:lnTo>
                      <a:pt x="304" y="511"/>
                    </a:lnTo>
                    <a:lnTo>
                      <a:pt x="239" y="530"/>
                    </a:lnTo>
                    <a:lnTo>
                      <a:pt x="279" y="531"/>
                    </a:lnTo>
                    <a:lnTo>
                      <a:pt x="245" y="542"/>
                    </a:lnTo>
                    <a:lnTo>
                      <a:pt x="273" y="568"/>
                    </a:lnTo>
                    <a:lnTo>
                      <a:pt x="322" y="568"/>
                    </a:lnTo>
                    <a:lnTo>
                      <a:pt x="368" y="521"/>
                    </a:lnTo>
                    <a:lnTo>
                      <a:pt x="287" y="590"/>
                    </a:lnTo>
                    <a:lnTo>
                      <a:pt x="208" y="535"/>
                    </a:lnTo>
                    <a:lnTo>
                      <a:pt x="143" y="545"/>
                    </a:lnTo>
                    <a:lnTo>
                      <a:pt x="199" y="602"/>
                    </a:lnTo>
                    <a:lnTo>
                      <a:pt x="102" y="632"/>
                    </a:lnTo>
                    <a:lnTo>
                      <a:pt x="112" y="673"/>
                    </a:lnTo>
                    <a:lnTo>
                      <a:pt x="129" y="637"/>
                    </a:lnTo>
                    <a:lnTo>
                      <a:pt x="134" y="673"/>
                    </a:lnTo>
                    <a:lnTo>
                      <a:pt x="200" y="656"/>
                    </a:lnTo>
                    <a:lnTo>
                      <a:pt x="249" y="690"/>
                    </a:lnTo>
                    <a:lnTo>
                      <a:pt x="284" y="687"/>
                    </a:lnTo>
                    <a:lnTo>
                      <a:pt x="259" y="660"/>
                    </a:lnTo>
                    <a:lnTo>
                      <a:pt x="328" y="668"/>
                    </a:lnTo>
                    <a:lnTo>
                      <a:pt x="322" y="642"/>
                    </a:lnTo>
                    <a:lnTo>
                      <a:pt x="352" y="673"/>
                    </a:lnTo>
                    <a:lnTo>
                      <a:pt x="371" y="667"/>
                    </a:lnTo>
                    <a:lnTo>
                      <a:pt x="360" y="648"/>
                    </a:lnTo>
                    <a:lnTo>
                      <a:pt x="417" y="667"/>
                    </a:lnTo>
                    <a:lnTo>
                      <a:pt x="418" y="695"/>
                    </a:lnTo>
                    <a:lnTo>
                      <a:pt x="517" y="667"/>
                    </a:lnTo>
                    <a:lnTo>
                      <a:pt x="536" y="627"/>
                    </a:lnTo>
                    <a:lnTo>
                      <a:pt x="489" y="637"/>
                    </a:lnTo>
                    <a:lnTo>
                      <a:pt x="489" y="598"/>
                    </a:lnTo>
                    <a:lnTo>
                      <a:pt x="379" y="596"/>
                    </a:lnTo>
                    <a:lnTo>
                      <a:pt x="526" y="588"/>
                    </a:lnTo>
                    <a:lnTo>
                      <a:pt x="549" y="560"/>
                    </a:lnTo>
                    <a:lnTo>
                      <a:pt x="526" y="526"/>
                    </a:lnTo>
                    <a:lnTo>
                      <a:pt x="610" y="530"/>
                    </a:lnTo>
                    <a:lnTo>
                      <a:pt x="628" y="514"/>
                    </a:lnTo>
                    <a:lnTo>
                      <a:pt x="571" y="506"/>
                    </a:lnTo>
                    <a:lnTo>
                      <a:pt x="647" y="500"/>
                    </a:lnTo>
                    <a:lnTo>
                      <a:pt x="597" y="477"/>
                    </a:lnTo>
                    <a:lnTo>
                      <a:pt x="656" y="462"/>
                    </a:lnTo>
                    <a:lnTo>
                      <a:pt x="653" y="444"/>
                    </a:lnTo>
                    <a:lnTo>
                      <a:pt x="543" y="434"/>
                    </a:lnTo>
                    <a:lnTo>
                      <a:pt x="605" y="418"/>
                    </a:lnTo>
                    <a:lnTo>
                      <a:pt x="541" y="414"/>
                    </a:lnTo>
                    <a:lnTo>
                      <a:pt x="656" y="426"/>
                    </a:lnTo>
                    <a:lnTo>
                      <a:pt x="660" y="407"/>
                    </a:lnTo>
                    <a:lnTo>
                      <a:pt x="541" y="400"/>
                    </a:lnTo>
                    <a:lnTo>
                      <a:pt x="700" y="373"/>
                    </a:lnTo>
                    <a:lnTo>
                      <a:pt x="654" y="349"/>
                    </a:lnTo>
                    <a:lnTo>
                      <a:pt x="774" y="360"/>
                    </a:lnTo>
                    <a:lnTo>
                      <a:pt x="808" y="322"/>
                    </a:lnTo>
                    <a:lnTo>
                      <a:pt x="751" y="319"/>
                    </a:lnTo>
                    <a:lnTo>
                      <a:pt x="825" y="316"/>
                    </a:lnTo>
                    <a:lnTo>
                      <a:pt x="817" y="287"/>
                    </a:lnTo>
                    <a:lnTo>
                      <a:pt x="853" y="293"/>
                    </a:lnTo>
                    <a:lnTo>
                      <a:pt x="1050" y="178"/>
                    </a:lnTo>
                    <a:lnTo>
                      <a:pt x="833" y="220"/>
                    </a:lnTo>
                    <a:lnTo>
                      <a:pt x="952" y="170"/>
                    </a:lnTo>
                    <a:lnTo>
                      <a:pt x="879" y="176"/>
                    </a:lnTo>
                    <a:lnTo>
                      <a:pt x="863" y="153"/>
                    </a:lnTo>
                    <a:lnTo>
                      <a:pt x="998" y="165"/>
                    </a:lnTo>
                    <a:lnTo>
                      <a:pt x="1173" y="107"/>
                    </a:lnTo>
                    <a:lnTo>
                      <a:pt x="1171" y="78"/>
                    </a:lnTo>
                    <a:lnTo>
                      <a:pt x="1099" y="78"/>
                    </a:lnTo>
                    <a:lnTo>
                      <a:pt x="1082" y="28"/>
                    </a:lnTo>
                    <a:lnTo>
                      <a:pt x="879" y="51"/>
                    </a:lnTo>
                    <a:lnTo>
                      <a:pt x="964" y="19"/>
                    </a:lnTo>
                    <a:lnTo>
                      <a:pt x="699" y="0"/>
                    </a:lnTo>
                    <a:lnTo>
                      <a:pt x="677" y="24"/>
                    </a:lnTo>
                    <a:lnTo>
                      <a:pt x="698" y="36"/>
                    </a:lnTo>
                    <a:lnTo>
                      <a:pt x="647" y="13"/>
                    </a:lnTo>
                    <a:lnTo>
                      <a:pt x="528" y="15"/>
                    </a:lnTo>
                    <a:lnTo>
                      <a:pt x="613" y="62"/>
                    </a:lnTo>
                    <a:lnTo>
                      <a:pt x="582" y="78"/>
                    </a:lnTo>
                    <a:lnTo>
                      <a:pt x="541" y="27"/>
                    </a:lnTo>
                    <a:lnTo>
                      <a:pt x="430" y="23"/>
                    </a:lnTo>
                    <a:lnTo>
                      <a:pt x="451" y="44"/>
                    </a:lnTo>
                    <a:lnTo>
                      <a:pt x="369" y="36"/>
                    </a:lnTo>
                    <a:lnTo>
                      <a:pt x="411" y="70"/>
                    </a:lnTo>
                    <a:lnTo>
                      <a:pt x="343" y="50"/>
                    </a:lnTo>
                    <a:lnTo>
                      <a:pt x="366" y="70"/>
                    </a:lnTo>
                    <a:lnTo>
                      <a:pt x="326" y="78"/>
                    </a:lnTo>
                    <a:lnTo>
                      <a:pt x="411" y="123"/>
                    </a:lnTo>
                    <a:lnTo>
                      <a:pt x="227" y="72"/>
                    </a:lnTo>
                    <a:lnTo>
                      <a:pt x="182" y="108"/>
                    </a:lnTo>
                    <a:lnTo>
                      <a:pt x="254" y="126"/>
                    </a:lnTo>
                    <a:lnTo>
                      <a:pt x="134" y="112"/>
                    </a:lnTo>
                    <a:lnTo>
                      <a:pt x="0" y="16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5" name="Freeform 272"/>
              <p:cNvSpPr/>
              <p:nvPr/>
            </p:nvSpPr>
            <p:spPr bwMode="auto">
              <a:xfrm>
                <a:off x="1984" y="1930"/>
                <a:ext cx="312" cy="257"/>
              </a:xfrm>
              <a:custGeom>
                <a:avLst/>
                <a:gdLst>
                  <a:gd name="T0" fmla="*/ 0 w 1094"/>
                  <a:gd name="T1" fmla="*/ 2 h 902"/>
                  <a:gd name="T2" fmla="*/ 3 w 1094"/>
                  <a:gd name="T3" fmla="*/ 0 h 902"/>
                  <a:gd name="T4" fmla="*/ 3 w 1094"/>
                  <a:gd name="T5" fmla="*/ 2 h 902"/>
                  <a:gd name="T6" fmla="*/ 4 w 1094"/>
                  <a:gd name="T7" fmla="*/ 5 h 902"/>
                  <a:gd name="T8" fmla="*/ 5 w 1094"/>
                  <a:gd name="T9" fmla="*/ 5 h 902"/>
                  <a:gd name="T10" fmla="*/ 4 w 1094"/>
                  <a:gd name="T11" fmla="*/ 4 h 902"/>
                  <a:gd name="T12" fmla="*/ 4 w 1094"/>
                  <a:gd name="T13" fmla="*/ 2 h 902"/>
                  <a:gd name="T14" fmla="*/ 4 w 1094"/>
                  <a:gd name="T15" fmla="*/ 1 h 902"/>
                  <a:gd name="T16" fmla="*/ 4 w 1094"/>
                  <a:gd name="T17" fmla="*/ 1 h 902"/>
                  <a:gd name="T18" fmla="*/ 7 w 1094"/>
                  <a:gd name="T19" fmla="*/ 0 h 902"/>
                  <a:gd name="T20" fmla="*/ 8 w 1094"/>
                  <a:gd name="T21" fmla="*/ 1 h 902"/>
                  <a:gd name="T22" fmla="*/ 8 w 1094"/>
                  <a:gd name="T23" fmla="*/ 4 h 902"/>
                  <a:gd name="T24" fmla="*/ 10 w 1094"/>
                  <a:gd name="T25" fmla="*/ 3 h 902"/>
                  <a:gd name="T26" fmla="*/ 13 w 1094"/>
                  <a:gd name="T27" fmla="*/ 3 h 902"/>
                  <a:gd name="T28" fmla="*/ 13 w 1094"/>
                  <a:gd name="T29" fmla="*/ 4 h 902"/>
                  <a:gd name="T30" fmla="*/ 14 w 1094"/>
                  <a:gd name="T31" fmla="*/ 5 h 902"/>
                  <a:gd name="T32" fmla="*/ 15 w 1094"/>
                  <a:gd name="T33" fmla="*/ 4 h 902"/>
                  <a:gd name="T34" fmla="*/ 17 w 1094"/>
                  <a:gd name="T35" fmla="*/ 5 h 902"/>
                  <a:gd name="T36" fmla="*/ 17 w 1094"/>
                  <a:gd name="T37" fmla="*/ 5 h 902"/>
                  <a:gd name="T38" fmla="*/ 18 w 1094"/>
                  <a:gd name="T39" fmla="*/ 6 h 902"/>
                  <a:gd name="T40" fmla="*/ 19 w 1094"/>
                  <a:gd name="T41" fmla="*/ 6 h 902"/>
                  <a:gd name="T42" fmla="*/ 19 w 1094"/>
                  <a:gd name="T43" fmla="*/ 7 h 902"/>
                  <a:gd name="T44" fmla="*/ 19 w 1094"/>
                  <a:gd name="T45" fmla="*/ 7 h 902"/>
                  <a:gd name="T46" fmla="*/ 19 w 1094"/>
                  <a:gd name="T47" fmla="*/ 8 h 902"/>
                  <a:gd name="T48" fmla="*/ 19 w 1094"/>
                  <a:gd name="T49" fmla="*/ 9 h 902"/>
                  <a:gd name="T50" fmla="*/ 19 w 1094"/>
                  <a:gd name="T51" fmla="*/ 10 h 902"/>
                  <a:gd name="T52" fmla="*/ 23 w 1094"/>
                  <a:gd name="T53" fmla="*/ 11 h 902"/>
                  <a:gd name="T54" fmla="*/ 24 w 1094"/>
                  <a:gd name="T55" fmla="*/ 12 h 902"/>
                  <a:gd name="T56" fmla="*/ 25 w 1094"/>
                  <a:gd name="T57" fmla="*/ 13 h 902"/>
                  <a:gd name="T58" fmla="*/ 25 w 1094"/>
                  <a:gd name="T59" fmla="*/ 14 h 902"/>
                  <a:gd name="T60" fmla="*/ 25 w 1094"/>
                  <a:gd name="T61" fmla="*/ 15 h 902"/>
                  <a:gd name="T62" fmla="*/ 23 w 1094"/>
                  <a:gd name="T63" fmla="*/ 16 h 902"/>
                  <a:gd name="T64" fmla="*/ 19 w 1094"/>
                  <a:gd name="T65" fmla="*/ 14 h 902"/>
                  <a:gd name="T66" fmla="*/ 20 w 1094"/>
                  <a:gd name="T67" fmla="*/ 15 h 902"/>
                  <a:gd name="T68" fmla="*/ 21 w 1094"/>
                  <a:gd name="T69" fmla="*/ 16 h 902"/>
                  <a:gd name="T70" fmla="*/ 22 w 1094"/>
                  <a:gd name="T71" fmla="*/ 17 h 902"/>
                  <a:gd name="T72" fmla="*/ 23 w 1094"/>
                  <a:gd name="T73" fmla="*/ 20 h 902"/>
                  <a:gd name="T74" fmla="*/ 21 w 1094"/>
                  <a:gd name="T75" fmla="*/ 21 h 902"/>
                  <a:gd name="T76" fmla="*/ 16 w 1094"/>
                  <a:gd name="T77" fmla="*/ 18 h 902"/>
                  <a:gd name="T78" fmla="*/ 15 w 1094"/>
                  <a:gd name="T79" fmla="*/ 18 h 902"/>
                  <a:gd name="T80" fmla="*/ 14 w 1094"/>
                  <a:gd name="T81" fmla="*/ 16 h 902"/>
                  <a:gd name="T82" fmla="*/ 13 w 1094"/>
                  <a:gd name="T83" fmla="*/ 17 h 902"/>
                  <a:gd name="T84" fmla="*/ 11 w 1094"/>
                  <a:gd name="T85" fmla="*/ 17 h 902"/>
                  <a:gd name="T86" fmla="*/ 15 w 1094"/>
                  <a:gd name="T87" fmla="*/ 15 h 902"/>
                  <a:gd name="T88" fmla="*/ 16 w 1094"/>
                  <a:gd name="T89" fmla="*/ 12 h 902"/>
                  <a:gd name="T90" fmla="*/ 13 w 1094"/>
                  <a:gd name="T91" fmla="*/ 9 h 902"/>
                  <a:gd name="T92" fmla="*/ 12 w 1094"/>
                  <a:gd name="T93" fmla="*/ 10 h 902"/>
                  <a:gd name="T94" fmla="*/ 13 w 1094"/>
                  <a:gd name="T95" fmla="*/ 9 h 902"/>
                  <a:gd name="T96" fmla="*/ 11 w 1094"/>
                  <a:gd name="T97" fmla="*/ 7 h 902"/>
                  <a:gd name="T98" fmla="*/ 10 w 1094"/>
                  <a:gd name="T99" fmla="*/ 7 h 902"/>
                  <a:gd name="T100" fmla="*/ 8 w 1094"/>
                  <a:gd name="T101" fmla="*/ 8 h 902"/>
                  <a:gd name="T102" fmla="*/ 1 w 1094"/>
                  <a:gd name="T103" fmla="*/ 5 h 902"/>
                  <a:gd name="T104" fmla="*/ 0 w 1094"/>
                  <a:gd name="T105" fmla="*/ 5 h 9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94"/>
                  <a:gd name="T160" fmla="*/ 0 h 902"/>
                  <a:gd name="T161" fmla="*/ 1094 w 1094"/>
                  <a:gd name="T162" fmla="*/ 902 h 9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94" h="902">
                    <a:moveTo>
                      <a:pt x="0" y="202"/>
                    </a:moveTo>
                    <a:lnTo>
                      <a:pt x="9" y="103"/>
                    </a:lnTo>
                    <a:lnTo>
                      <a:pt x="54" y="31"/>
                    </a:lnTo>
                    <a:lnTo>
                      <a:pt x="130" y="0"/>
                    </a:lnTo>
                    <a:lnTo>
                      <a:pt x="191" y="14"/>
                    </a:lnTo>
                    <a:lnTo>
                      <a:pt x="125" y="103"/>
                    </a:lnTo>
                    <a:lnTo>
                      <a:pt x="144" y="158"/>
                    </a:lnTo>
                    <a:lnTo>
                      <a:pt x="191" y="212"/>
                    </a:lnTo>
                    <a:lnTo>
                      <a:pt x="130" y="231"/>
                    </a:lnTo>
                    <a:lnTo>
                      <a:pt x="195" y="230"/>
                    </a:lnTo>
                    <a:lnTo>
                      <a:pt x="204" y="184"/>
                    </a:lnTo>
                    <a:lnTo>
                      <a:pt x="155" y="156"/>
                    </a:lnTo>
                    <a:lnTo>
                      <a:pt x="195" y="123"/>
                    </a:lnTo>
                    <a:lnTo>
                      <a:pt x="166" y="78"/>
                    </a:lnTo>
                    <a:lnTo>
                      <a:pt x="229" y="89"/>
                    </a:lnTo>
                    <a:lnTo>
                      <a:pt x="170" y="68"/>
                    </a:lnTo>
                    <a:lnTo>
                      <a:pt x="236" y="73"/>
                    </a:lnTo>
                    <a:lnTo>
                      <a:pt x="190" y="42"/>
                    </a:lnTo>
                    <a:lnTo>
                      <a:pt x="242" y="43"/>
                    </a:lnTo>
                    <a:lnTo>
                      <a:pt x="279" y="14"/>
                    </a:lnTo>
                    <a:lnTo>
                      <a:pt x="324" y="11"/>
                    </a:lnTo>
                    <a:lnTo>
                      <a:pt x="326" y="51"/>
                    </a:lnTo>
                    <a:lnTo>
                      <a:pt x="358" y="68"/>
                    </a:lnTo>
                    <a:lnTo>
                      <a:pt x="348" y="158"/>
                    </a:lnTo>
                    <a:lnTo>
                      <a:pt x="392" y="115"/>
                    </a:lnTo>
                    <a:lnTo>
                      <a:pt x="414" y="134"/>
                    </a:lnTo>
                    <a:lnTo>
                      <a:pt x="476" y="91"/>
                    </a:lnTo>
                    <a:lnTo>
                      <a:pt x="564" y="115"/>
                    </a:lnTo>
                    <a:lnTo>
                      <a:pt x="603" y="158"/>
                    </a:lnTo>
                    <a:lnTo>
                      <a:pt x="575" y="184"/>
                    </a:lnTo>
                    <a:lnTo>
                      <a:pt x="630" y="173"/>
                    </a:lnTo>
                    <a:lnTo>
                      <a:pt x="614" y="199"/>
                    </a:lnTo>
                    <a:lnTo>
                      <a:pt x="646" y="212"/>
                    </a:lnTo>
                    <a:lnTo>
                      <a:pt x="671" y="180"/>
                    </a:lnTo>
                    <a:lnTo>
                      <a:pt x="711" y="196"/>
                    </a:lnTo>
                    <a:lnTo>
                      <a:pt x="724" y="222"/>
                    </a:lnTo>
                    <a:lnTo>
                      <a:pt x="690" y="230"/>
                    </a:lnTo>
                    <a:lnTo>
                      <a:pt x="742" y="230"/>
                    </a:lnTo>
                    <a:lnTo>
                      <a:pt x="733" y="265"/>
                    </a:lnTo>
                    <a:lnTo>
                      <a:pt x="772" y="246"/>
                    </a:lnTo>
                    <a:lnTo>
                      <a:pt x="748" y="276"/>
                    </a:lnTo>
                    <a:lnTo>
                      <a:pt x="826" y="268"/>
                    </a:lnTo>
                    <a:lnTo>
                      <a:pt x="782" y="299"/>
                    </a:lnTo>
                    <a:lnTo>
                      <a:pt x="820" y="299"/>
                    </a:lnTo>
                    <a:lnTo>
                      <a:pt x="804" y="321"/>
                    </a:lnTo>
                    <a:lnTo>
                      <a:pt x="838" y="291"/>
                    </a:lnTo>
                    <a:lnTo>
                      <a:pt x="874" y="322"/>
                    </a:lnTo>
                    <a:lnTo>
                      <a:pt x="810" y="348"/>
                    </a:lnTo>
                    <a:lnTo>
                      <a:pt x="900" y="371"/>
                    </a:lnTo>
                    <a:lnTo>
                      <a:pt x="825" y="379"/>
                    </a:lnTo>
                    <a:lnTo>
                      <a:pt x="853" y="391"/>
                    </a:lnTo>
                    <a:lnTo>
                      <a:pt x="829" y="419"/>
                    </a:lnTo>
                    <a:lnTo>
                      <a:pt x="921" y="473"/>
                    </a:lnTo>
                    <a:lnTo>
                      <a:pt x="968" y="464"/>
                    </a:lnTo>
                    <a:lnTo>
                      <a:pt x="986" y="529"/>
                    </a:lnTo>
                    <a:lnTo>
                      <a:pt x="1031" y="523"/>
                    </a:lnTo>
                    <a:lnTo>
                      <a:pt x="1029" y="551"/>
                    </a:lnTo>
                    <a:lnTo>
                      <a:pt x="1094" y="565"/>
                    </a:lnTo>
                    <a:lnTo>
                      <a:pt x="1086" y="599"/>
                    </a:lnTo>
                    <a:lnTo>
                      <a:pt x="1053" y="594"/>
                    </a:lnTo>
                    <a:lnTo>
                      <a:pt x="1068" y="614"/>
                    </a:lnTo>
                    <a:lnTo>
                      <a:pt x="1052" y="647"/>
                    </a:lnTo>
                    <a:lnTo>
                      <a:pt x="1020" y="632"/>
                    </a:lnTo>
                    <a:lnTo>
                      <a:pt x="1013" y="697"/>
                    </a:lnTo>
                    <a:lnTo>
                      <a:pt x="888" y="578"/>
                    </a:lnTo>
                    <a:lnTo>
                      <a:pt x="842" y="588"/>
                    </a:lnTo>
                    <a:lnTo>
                      <a:pt x="874" y="618"/>
                    </a:lnTo>
                    <a:lnTo>
                      <a:pt x="849" y="647"/>
                    </a:lnTo>
                    <a:lnTo>
                      <a:pt x="868" y="645"/>
                    </a:lnTo>
                    <a:lnTo>
                      <a:pt x="895" y="703"/>
                    </a:lnTo>
                    <a:lnTo>
                      <a:pt x="956" y="717"/>
                    </a:lnTo>
                    <a:lnTo>
                      <a:pt x="950" y="751"/>
                    </a:lnTo>
                    <a:lnTo>
                      <a:pt x="983" y="778"/>
                    </a:lnTo>
                    <a:lnTo>
                      <a:pt x="969" y="858"/>
                    </a:lnTo>
                    <a:lnTo>
                      <a:pt x="810" y="775"/>
                    </a:lnTo>
                    <a:lnTo>
                      <a:pt x="916" y="902"/>
                    </a:lnTo>
                    <a:lnTo>
                      <a:pt x="719" y="832"/>
                    </a:lnTo>
                    <a:lnTo>
                      <a:pt x="691" y="789"/>
                    </a:lnTo>
                    <a:lnTo>
                      <a:pt x="718" y="785"/>
                    </a:lnTo>
                    <a:lnTo>
                      <a:pt x="654" y="762"/>
                    </a:lnTo>
                    <a:lnTo>
                      <a:pt x="635" y="713"/>
                    </a:lnTo>
                    <a:lnTo>
                      <a:pt x="584" y="697"/>
                    </a:lnTo>
                    <a:lnTo>
                      <a:pt x="581" y="729"/>
                    </a:lnTo>
                    <a:lnTo>
                      <a:pt x="553" y="713"/>
                    </a:lnTo>
                    <a:lnTo>
                      <a:pt x="512" y="744"/>
                    </a:lnTo>
                    <a:lnTo>
                      <a:pt x="457" y="713"/>
                    </a:lnTo>
                    <a:lnTo>
                      <a:pt x="483" y="657"/>
                    </a:lnTo>
                    <a:lnTo>
                      <a:pt x="630" y="657"/>
                    </a:lnTo>
                    <a:lnTo>
                      <a:pt x="594" y="602"/>
                    </a:lnTo>
                    <a:lnTo>
                      <a:pt x="677" y="523"/>
                    </a:lnTo>
                    <a:lnTo>
                      <a:pt x="619" y="417"/>
                    </a:lnTo>
                    <a:lnTo>
                      <a:pt x="578" y="407"/>
                    </a:lnTo>
                    <a:lnTo>
                      <a:pt x="602" y="391"/>
                    </a:lnTo>
                    <a:lnTo>
                      <a:pt x="513" y="418"/>
                    </a:lnTo>
                    <a:lnTo>
                      <a:pt x="512" y="388"/>
                    </a:lnTo>
                    <a:lnTo>
                      <a:pt x="544" y="371"/>
                    </a:lnTo>
                    <a:lnTo>
                      <a:pt x="477" y="329"/>
                    </a:lnTo>
                    <a:lnTo>
                      <a:pt x="476" y="298"/>
                    </a:lnTo>
                    <a:lnTo>
                      <a:pt x="412" y="280"/>
                    </a:lnTo>
                    <a:lnTo>
                      <a:pt x="428" y="325"/>
                    </a:lnTo>
                    <a:lnTo>
                      <a:pt x="321" y="308"/>
                    </a:lnTo>
                    <a:lnTo>
                      <a:pt x="350" y="334"/>
                    </a:lnTo>
                    <a:lnTo>
                      <a:pt x="71" y="289"/>
                    </a:lnTo>
                    <a:lnTo>
                      <a:pt x="22" y="230"/>
                    </a:lnTo>
                    <a:lnTo>
                      <a:pt x="111" y="233"/>
                    </a:lnTo>
                    <a:lnTo>
                      <a:pt x="0" y="20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6" name="Freeform 273"/>
              <p:cNvSpPr/>
              <p:nvPr/>
            </p:nvSpPr>
            <p:spPr bwMode="auto">
              <a:xfrm>
                <a:off x="2016" y="2107"/>
                <a:ext cx="72" cy="56"/>
              </a:xfrm>
              <a:custGeom>
                <a:avLst/>
                <a:gdLst>
                  <a:gd name="T0" fmla="*/ 0 w 254"/>
                  <a:gd name="T1" fmla="*/ 4 h 197"/>
                  <a:gd name="T2" fmla="*/ 1 w 254"/>
                  <a:gd name="T3" fmla="*/ 3 h 197"/>
                  <a:gd name="T4" fmla="*/ 1 w 254"/>
                  <a:gd name="T5" fmla="*/ 0 h 197"/>
                  <a:gd name="T6" fmla="*/ 2 w 254"/>
                  <a:gd name="T7" fmla="*/ 1 h 197"/>
                  <a:gd name="T8" fmla="*/ 3 w 254"/>
                  <a:gd name="T9" fmla="*/ 1 h 197"/>
                  <a:gd name="T10" fmla="*/ 6 w 254"/>
                  <a:gd name="T11" fmla="*/ 3 h 197"/>
                  <a:gd name="T12" fmla="*/ 5 w 254"/>
                  <a:gd name="T13" fmla="*/ 4 h 197"/>
                  <a:gd name="T14" fmla="*/ 3 w 254"/>
                  <a:gd name="T15" fmla="*/ 3 h 197"/>
                  <a:gd name="T16" fmla="*/ 2 w 254"/>
                  <a:gd name="T17" fmla="*/ 5 h 197"/>
                  <a:gd name="T18" fmla="*/ 1 w 254"/>
                  <a:gd name="T19" fmla="*/ 3 h 197"/>
                  <a:gd name="T20" fmla="*/ 0 w 254"/>
                  <a:gd name="T21" fmla="*/ 4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4"/>
                  <a:gd name="T34" fmla="*/ 0 h 197"/>
                  <a:gd name="T35" fmla="*/ 254 w 254"/>
                  <a:gd name="T36" fmla="*/ 197 h 1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4" h="197">
                    <a:moveTo>
                      <a:pt x="0" y="161"/>
                    </a:moveTo>
                    <a:lnTo>
                      <a:pt x="36" y="123"/>
                    </a:lnTo>
                    <a:lnTo>
                      <a:pt x="59" y="0"/>
                    </a:lnTo>
                    <a:lnTo>
                      <a:pt x="80" y="45"/>
                    </a:lnTo>
                    <a:lnTo>
                      <a:pt x="140" y="55"/>
                    </a:lnTo>
                    <a:lnTo>
                      <a:pt x="254" y="145"/>
                    </a:lnTo>
                    <a:lnTo>
                      <a:pt x="239" y="176"/>
                    </a:lnTo>
                    <a:lnTo>
                      <a:pt x="136" y="134"/>
                    </a:lnTo>
                    <a:lnTo>
                      <a:pt x="73" y="197"/>
                    </a:lnTo>
                    <a:lnTo>
                      <a:pt x="57" y="145"/>
                    </a:lnTo>
                    <a:lnTo>
                      <a:pt x="0" y="16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7" name="Freeform 274"/>
              <p:cNvSpPr/>
              <p:nvPr/>
            </p:nvSpPr>
            <p:spPr bwMode="auto">
              <a:xfrm>
                <a:off x="2319" y="2371"/>
                <a:ext cx="72" cy="83"/>
              </a:xfrm>
              <a:custGeom>
                <a:avLst/>
                <a:gdLst>
                  <a:gd name="T0" fmla="*/ 0 w 255"/>
                  <a:gd name="T1" fmla="*/ 6 h 286"/>
                  <a:gd name="T2" fmla="*/ 2 w 255"/>
                  <a:gd name="T3" fmla="*/ 0 h 286"/>
                  <a:gd name="T4" fmla="*/ 3 w 255"/>
                  <a:gd name="T5" fmla="*/ 0 h 286"/>
                  <a:gd name="T6" fmla="*/ 2 w 255"/>
                  <a:gd name="T7" fmla="*/ 3 h 286"/>
                  <a:gd name="T8" fmla="*/ 3 w 255"/>
                  <a:gd name="T9" fmla="*/ 2 h 286"/>
                  <a:gd name="T10" fmla="*/ 3 w 255"/>
                  <a:gd name="T11" fmla="*/ 3 h 286"/>
                  <a:gd name="T12" fmla="*/ 5 w 255"/>
                  <a:gd name="T13" fmla="*/ 3 h 286"/>
                  <a:gd name="T14" fmla="*/ 5 w 255"/>
                  <a:gd name="T15" fmla="*/ 4 h 286"/>
                  <a:gd name="T16" fmla="*/ 5 w 255"/>
                  <a:gd name="T17" fmla="*/ 4 h 286"/>
                  <a:gd name="T18" fmla="*/ 5 w 255"/>
                  <a:gd name="T19" fmla="*/ 6 h 286"/>
                  <a:gd name="T20" fmla="*/ 6 w 255"/>
                  <a:gd name="T21" fmla="*/ 5 h 286"/>
                  <a:gd name="T22" fmla="*/ 6 w 255"/>
                  <a:gd name="T23" fmla="*/ 6 h 286"/>
                  <a:gd name="T24" fmla="*/ 5 w 255"/>
                  <a:gd name="T25" fmla="*/ 7 h 286"/>
                  <a:gd name="T26" fmla="*/ 5 w 255"/>
                  <a:gd name="T27" fmla="*/ 6 h 286"/>
                  <a:gd name="T28" fmla="*/ 5 w 255"/>
                  <a:gd name="T29" fmla="*/ 7 h 286"/>
                  <a:gd name="T30" fmla="*/ 5 w 255"/>
                  <a:gd name="T31" fmla="*/ 5 h 286"/>
                  <a:gd name="T32" fmla="*/ 3 w 255"/>
                  <a:gd name="T33" fmla="*/ 7 h 286"/>
                  <a:gd name="T34" fmla="*/ 4 w 255"/>
                  <a:gd name="T35" fmla="*/ 6 h 286"/>
                  <a:gd name="T36" fmla="*/ 3 w 255"/>
                  <a:gd name="T37" fmla="*/ 6 h 286"/>
                  <a:gd name="T38" fmla="*/ 3 w 255"/>
                  <a:gd name="T39" fmla="*/ 5 h 286"/>
                  <a:gd name="T40" fmla="*/ 0 w 255"/>
                  <a:gd name="T41" fmla="*/ 6 h 2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5"/>
                  <a:gd name="T64" fmla="*/ 0 h 286"/>
                  <a:gd name="T65" fmla="*/ 255 w 255"/>
                  <a:gd name="T66" fmla="*/ 286 h 28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5" h="286">
                    <a:moveTo>
                      <a:pt x="0" y="223"/>
                    </a:moveTo>
                    <a:lnTo>
                      <a:pt x="106" y="15"/>
                    </a:lnTo>
                    <a:lnTo>
                      <a:pt x="146" y="0"/>
                    </a:lnTo>
                    <a:lnTo>
                      <a:pt x="97" y="112"/>
                    </a:lnTo>
                    <a:lnTo>
                      <a:pt x="130" y="87"/>
                    </a:lnTo>
                    <a:lnTo>
                      <a:pt x="152" y="135"/>
                    </a:lnTo>
                    <a:lnTo>
                      <a:pt x="219" y="135"/>
                    </a:lnTo>
                    <a:lnTo>
                      <a:pt x="205" y="177"/>
                    </a:lnTo>
                    <a:lnTo>
                      <a:pt x="240" y="173"/>
                    </a:lnTo>
                    <a:lnTo>
                      <a:pt x="214" y="219"/>
                    </a:lnTo>
                    <a:lnTo>
                      <a:pt x="248" y="194"/>
                    </a:lnTo>
                    <a:lnTo>
                      <a:pt x="255" y="237"/>
                    </a:lnTo>
                    <a:lnTo>
                      <a:pt x="222" y="286"/>
                    </a:lnTo>
                    <a:lnTo>
                      <a:pt x="219" y="250"/>
                    </a:lnTo>
                    <a:lnTo>
                      <a:pt x="204" y="269"/>
                    </a:lnTo>
                    <a:lnTo>
                      <a:pt x="204" y="214"/>
                    </a:lnTo>
                    <a:lnTo>
                      <a:pt x="140" y="269"/>
                    </a:lnTo>
                    <a:lnTo>
                      <a:pt x="178" y="233"/>
                    </a:lnTo>
                    <a:lnTo>
                      <a:pt x="123" y="237"/>
                    </a:lnTo>
                    <a:lnTo>
                      <a:pt x="138" y="217"/>
                    </a:lnTo>
                    <a:lnTo>
                      <a:pt x="0" y="22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8" name="Freeform 275"/>
              <p:cNvSpPr/>
              <p:nvPr/>
            </p:nvSpPr>
            <p:spPr bwMode="auto">
              <a:xfrm>
                <a:off x="2143" y="3305"/>
                <a:ext cx="90" cy="527"/>
              </a:xfrm>
              <a:custGeom>
                <a:avLst/>
                <a:gdLst>
                  <a:gd name="T0" fmla="*/ 0 w 317"/>
                  <a:gd name="T1" fmla="*/ 33 h 1850"/>
                  <a:gd name="T2" fmla="*/ 1 w 317"/>
                  <a:gd name="T3" fmla="*/ 32 h 1850"/>
                  <a:gd name="T4" fmla="*/ 1 w 317"/>
                  <a:gd name="T5" fmla="*/ 33 h 1850"/>
                  <a:gd name="T6" fmla="*/ 3 w 317"/>
                  <a:gd name="T7" fmla="*/ 31 h 1850"/>
                  <a:gd name="T8" fmla="*/ 2 w 317"/>
                  <a:gd name="T9" fmla="*/ 30 h 1850"/>
                  <a:gd name="T10" fmla="*/ 3 w 317"/>
                  <a:gd name="T11" fmla="*/ 27 h 1850"/>
                  <a:gd name="T12" fmla="*/ 1 w 317"/>
                  <a:gd name="T13" fmla="*/ 27 h 1850"/>
                  <a:gd name="T14" fmla="*/ 2 w 317"/>
                  <a:gd name="T15" fmla="*/ 22 h 1850"/>
                  <a:gd name="T16" fmla="*/ 3 w 317"/>
                  <a:gd name="T17" fmla="*/ 17 h 1850"/>
                  <a:gd name="T18" fmla="*/ 3 w 317"/>
                  <a:gd name="T19" fmla="*/ 13 h 1850"/>
                  <a:gd name="T20" fmla="*/ 5 w 317"/>
                  <a:gd name="T21" fmla="*/ 4 h 1850"/>
                  <a:gd name="T22" fmla="*/ 4 w 317"/>
                  <a:gd name="T23" fmla="*/ 1 h 1850"/>
                  <a:gd name="T24" fmla="*/ 5 w 317"/>
                  <a:gd name="T25" fmla="*/ 0 h 1850"/>
                  <a:gd name="T26" fmla="*/ 6 w 317"/>
                  <a:gd name="T27" fmla="*/ 2 h 1850"/>
                  <a:gd name="T28" fmla="*/ 7 w 317"/>
                  <a:gd name="T29" fmla="*/ 6 h 1850"/>
                  <a:gd name="T30" fmla="*/ 7 w 317"/>
                  <a:gd name="T31" fmla="*/ 6 h 1850"/>
                  <a:gd name="T32" fmla="*/ 7 w 317"/>
                  <a:gd name="T33" fmla="*/ 7 h 1850"/>
                  <a:gd name="T34" fmla="*/ 6 w 317"/>
                  <a:gd name="T35" fmla="*/ 7 h 1850"/>
                  <a:gd name="T36" fmla="*/ 6 w 317"/>
                  <a:gd name="T37" fmla="*/ 10 h 1850"/>
                  <a:gd name="T38" fmla="*/ 5 w 317"/>
                  <a:gd name="T39" fmla="*/ 11 h 1850"/>
                  <a:gd name="T40" fmla="*/ 5 w 317"/>
                  <a:gd name="T41" fmla="*/ 15 h 1850"/>
                  <a:gd name="T42" fmla="*/ 5 w 317"/>
                  <a:gd name="T43" fmla="*/ 18 h 1850"/>
                  <a:gd name="T44" fmla="*/ 4 w 317"/>
                  <a:gd name="T45" fmla="*/ 21 h 1850"/>
                  <a:gd name="T46" fmla="*/ 3 w 317"/>
                  <a:gd name="T47" fmla="*/ 28 h 1850"/>
                  <a:gd name="T48" fmla="*/ 4 w 317"/>
                  <a:gd name="T49" fmla="*/ 31 h 1850"/>
                  <a:gd name="T50" fmla="*/ 3 w 317"/>
                  <a:gd name="T51" fmla="*/ 31 h 1850"/>
                  <a:gd name="T52" fmla="*/ 3 w 317"/>
                  <a:gd name="T53" fmla="*/ 33 h 1850"/>
                  <a:gd name="T54" fmla="*/ 2 w 317"/>
                  <a:gd name="T55" fmla="*/ 38 h 1850"/>
                  <a:gd name="T56" fmla="*/ 2 w 317"/>
                  <a:gd name="T57" fmla="*/ 39 h 1850"/>
                  <a:gd name="T58" fmla="*/ 3 w 317"/>
                  <a:gd name="T59" fmla="*/ 38 h 1850"/>
                  <a:gd name="T60" fmla="*/ 3 w 317"/>
                  <a:gd name="T61" fmla="*/ 40 h 1850"/>
                  <a:gd name="T62" fmla="*/ 6 w 317"/>
                  <a:gd name="T63" fmla="*/ 41 h 1850"/>
                  <a:gd name="T64" fmla="*/ 4 w 317"/>
                  <a:gd name="T65" fmla="*/ 41 h 1850"/>
                  <a:gd name="T66" fmla="*/ 4 w 317"/>
                  <a:gd name="T67" fmla="*/ 43 h 1850"/>
                  <a:gd name="T68" fmla="*/ 3 w 317"/>
                  <a:gd name="T69" fmla="*/ 42 h 1850"/>
                  <a:gd name="T70" fmla="*/ 4 w 317"/>
                  <a:gd name="T71" fmla="*/ 42 h 1850"/>
                  <a:gd name="T72" fmla="*/ 3 w 317"/>
                  <a:gd name="T73" fmla="*/ 41 h 1850"/>
                  <a:gd name="T74" fmla="*/ 2 w 317"/>
                  <a:gd name="T75" fmla="*/ 40 h 1850"/>
                  <a:gd name="T76" fmla="*/ 2 w 317"/>
                  <a:gd name="T77" fmla="*/ 40 h 1850"/>
                  <a:gd name="T78" fmla="*/ 1 w 317"/>
                  <a:gd name="T79" fmla="*/ 39 h 1850"/>
                  <a:gd name="T80" fmla="*/ 1 w 317"/>
                  <a:gd name="T81" fmla="*/ 38 h 1850"/>
                  <a:gd name="T82" fmla="*/ 1 w 317"/>
                  <a:gd name="T83" fmla="*/ 38 h 1850"/>
                  <a:gd name="T84" fmla="*/ 1 w 317"/>
                  <a:gd name="T85" fmla="*/ 37 h 1850"/>
                  <a:gd name="T86" fmla="*/ 1 w 317"/>
                  <a:gd name="T87" fmla="*/ 35 h 1850"/>
                  <a:gd name="T88" fmla="*/ 2 w 317"/>
                  <a:gd name="T89" fmla="*/ 35 h 1850"/>
                  <a:gd name="T90" fmla="*/ 1 w 317"/>
                  <a:gd name="T91" fmla="*/ 34 h 1850"/>
                  <a:gd name="T92" fmla="*/ 1 w 317"/>
                  <a:gd name="T93" fmla="*/ 33 h 1850"/>
                  <a:gd name="T94" fmla="*/ 0 w 317"/>
                  <a:gd name="T95" fmla="*/ 33 h 1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7"/>
                  <a:gd name="T145" fmla="*/ 0 h 1850"/>
                  <a:gd name="T146" fmla="*/ 317 w 317"/>
                  <a:gd name="T147" fmla="*/ 1850 h 1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7" h="1850">
                    <a:moveTo>
                      <a:pt x="0" y="1447"/>
                    </a:moveTo>
                    <a:lnTo>
                      <a:pt x="22" y="1397"/>
                    </a:lnTo>
                    <a:lnTo>
                      <a:pt x="68" y="1434"/>
                    </a:lnTo>
                    <a:lnTo>
                      <a:pt x="108" y="1339"/>
                    </a:lnTo>
                    <a:lnTo>
                      <a:pt x="91" y="1302"/>
                    </a:lnTo>
                    <a:lnTo>
                      <a:pt x="124" y="1171"/>
                    </a:lnTo>
                    <a:lnTo>
                      <a:pt x="67" y="1160"/>
                    </a:lnTo>
                    <a:lnTo>
                      <a:pt x="74" y="948"/>
                    </a:lnTo>
                    <a:lnTo>
                      <a:pt x="153" y="726"/>
                    </a:lnTo>
                    <a:lnTo>
                      <a:pt x="152" y="541"/>
                    </a:lnTo>
                    <a:lnTo>
                      <a:pt x="207" y="188"/>
                    </a:lnTo>
                    <a:lnTo>
                      <a:pt x="188" y="32"/>
                    </a:lnTo>
                    <a:lnTo>
                      <a:pt x="226" y="0"/>
                    </a:lnTo>
                    <a:lnTo>
                      <a:pt x="266" y="81"/>
                    </a:lnTo>
                    <a:lnTo>
                      <a:pt x="289" y="246"/>
                    </a:lnTo>
                    <a:lnTo>
                      <a:pt x="317" y="249"/>
                    </a:lnTo>
                    <a:lnTo>
                      <a:pt x="312" y="304"/>
                    </a:lnTo>
                    <a:lnTo>
                      <a:pt x="270" y="327"/>
                    </a:lnTo>
                    <a:lnTo>
                      <a:pt x="271" y="435"/>
                    </a:lnTo>
                    <a:lnTo>
                      <a:pt x="226" y="496"/>
                    </a:lnTo>
                    <a:lnTo>
                      <a:pt x="192" y="648"/>
                    </a:lnTo>
                    <a:lnTo>
                      <a:pt x="218" y="791"/>
                    </a:lnTo>
                    <a:lnTo>
                      <a:pt x="168" y="913"/>
                    </a:lnTo>
                    <a:lnTo>
                      <a:pt x="135" y="1218"/>
                    </a:lnTo>
                    <a:lnTo>
                      <a:pt x="162" y="1329"/>
                    </a:lnTo>
                    <a:lnTo>
                      <a:pt x="137" y="1339"/>
                    </a:lnTo>
                    <a:lnTo>
                      <a:pt x="148" y="1438"/>
                    </a:lnTo>
                    <a:lnTo>
                      <a:pt x="83" y="1643"/>
                    </a:lnTo>
                    <a:lnTo>
                      <a:pt x="90" y="1677"/>
                    </a:lnTo>
                    <a:lnTo>
                      <a:pt x="121" y="1664"/>
                    </a:lnTo>
                    <a:lnTo>
                      <a:pt x="135" y="1743"/>
                    </a:lnTo>
                    <a:lnTo>
                      <a:pt x="271" y="1761"/>
                    </a:lnTo>
                    <a:lnTo>
                      <a:pt x="180" y="1792"/>
                    </a:lnTo>
                    <a:lnTo>
                      <a:pt x="168" y="1850"/>
                    </a:lnTo>
                    <a:lnTo>
                      <a:pt x="129" y="1834"/>
                    </a:lnTo>
                    <a:lnTo>
                      <a:pt x="171" y="1797"/>
                    </a:lnTo>
                    <a:lnTo>
                      <a:pt x="107" y="1780"/>
                    </a:lnTo>
                    <a:lnTo>
                      <a:pt x="98" y="1715"/>
                    </a:lnTo>
                    <a:lnTo>
                      <a:pt x="80" y="1746"/>
                    </a:lnTo>
                    <a:lnTo>
                      <a:pt x="56" y="1685"/>
                    </a:lnTo>
                    <a:lnTo>
                      <a:pt x="68" y="1668"/>
                    </a:lnTo>
                    <a:lnTo>
                      <a:pt x="36" y="1638"/>
                    </a:lnTo>
                    <a:lnTo>
                      <a:pt x="67" y="1607"/>
                    </a:lnTo>
                    <a:lnTo>
                      <a:pt x="38" y="1516"/>
                    </a:lnTo>
                    <a:lnTo>
                      <a:pt x="89" y="1526"/>
                    </a:lnTo>
                    <a:lnTo>
                      <a:pt x="38" y="1478"/>
                    </a:lnTo>
                    <a:lnTo>
                      <a:pt x="51" y="1446"/>
                    </a:lnTo>
                    <a:lnTo>
                      <a:pt x="0" y="144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39" name="Freeform 276"/>
              <p:cNvSpPr/>
              <p:nvPr/>
            </p:nvSpPr>
            <p:spPr bwMode="auto">
              <a:xfrm>
                <a:off x="2147" y="3748"/>
                <a:ext cx="7" cy="20"/>
              </a:xfrm>
              <a:custGeom>
                <a:avLst/>
                <a:gdLst>
                  <a:gd name="T0" fmla="*/ 0 w 23"/>
                  <a:gd name="T1" fmla="*/ 1 h 69"/>
                  <a:gd name="T2" fmla="*/ 0 w 23"/>
                  <a:gd name="T3" fmla="*/ 0 h 69"/>
                  <a:gd name="T4" fmla="*/ 1 w 23"/>
                  <a:gd name="T5" fmla="*/ 2 h 69"/>
                  <a:gd name="T6" fmla="*/ 0 w 23"/>
                  <a:gd name="T7" fmla="*/ 1 h 69"/>
                  <a:gd name="T8" fmla="*/ 0 60000 65536"/>
                  <a:gd name="T9" fmla="*/ 0 60000 65536"/>
                  <a:gd name="T10" fmla="*/ 0 60000 65536"/>
                  <a:gd name="T11" fmla="*/ 0 60000 65536"/>
                  <a:gd name="T12" fmla="*/ 0 w 23"/>
                  <a:gd name="T13" fmla="*/ 0 h 69"/>
                  <a:gd name="T14" fmla="*/ 23 w 23"/>
                  <a:gd name="T15" fmla="*/ 69 h 69"/>
                </a:gdLst>
                <a:ahLst/>
                <a:cxnLst>
                  <a:cxn ang="T8">
                    <a:pos x="T0" y="T1"/>
                  </a:cxn>
                  <a:cxn ang="T9">
                    <a:pos x="T2" y="T3"/>
                  </a:cxn>
                  <a:cxn ang="T10">
                    <a:pos x="T4" y="T5"/>
                  </a:cxn>
                  <a:cxn ang="T11">
                    <a:pos x="T6" y="T7"/>
                  </a:cxn>
                </a:cxnLst>
                <a:rect l="T12" t="T13" r="T14" b="T15"/>
                <a:pathLst>
                  <a:path w="23" h="69">
                    <a:moveTo>
                      <a:pt x="0" y="31"/>
                    </a:moveTo>
                    <a:lnTo>
                      <a:pt x="7" y="0"/>
                    </a:lnTo>
                    <a:lnTo>
                      <a:pt x="23" y="69"/>
                    </a:lnTo>
                    <a:lnTo>
                      <a:pt x="0" y="3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0" name="Freeform 277"/>
              <p:cNvSpPr/>
              <p:nvPr/>
            </p:nvSpPr>
            <p:spPr bwMode="auto">
              <a:xfrm>
                <a:off x="2155" y="3641"/>
                <a:ext cx="6" cy="24"/>
              </a:xfrm>
              <a:custGeom>
                <a:avLst/>
                <a:gdLst>
                  <a:gd name="T0" fmla="*/ 0 w 23"/>
                  <a:gd name="T1" fmla="*/ 2 h 85"/>
                  <a:gd name="T2" fmla="*/ 1 w 23"/>
                  <a:gd name="T3" fmla="*/ 0 h 85"/>
                  <a:gd name="T4" fmla="*/ 1 w 23"/>
                  <a:gd name="T5" fmla="*/ 2 h 85"/>
                  <a:gd name="T6" fmla="*/ 0 w 23"/>
                  <a:gd name="T7" fmla="*/ 2 h 85"/>
                  <a:gd name="T8" fmla="*/ 0 60000 65536"/>
                  <a:gd name="T9" fmla="*/ 0 60000 65536"/>
                  <a:gd name="T10" fmla="*/ 0 60000 65536"/>
                  <a:gd name="T11" fmla="*/ 0 60000 65536"/>
                  <a:gd name="T12" fmla="*/ 0 w 23"/>
                  <a:gd name="T13" fmla="*/ 0 h 85"/>
                  <a:gd name="T14" fmla="*/ 23 w 23"/>
                  <a:gd name="T15" fmla="*/ 85 h 85"/>
                </a:gdLst>
                <a:ahLst/>
                <a:cxnLst>
                  <a:cxn ang="T8">
                    <a:pos x="T0" y="T1"/>
                  </a:cxn>
                  <a:cxn ang="T9">
                    <a:pos x="T2" y="T3"/>
                  </a:cxn>
                  <a:cxn ang="T10">
                    <a:pos x="T4" y="T5"/>
                  </a:cxn>
                  <a:cxn ang="T11">
                    <a:pos x="T6" y="T7"/>
                  </a:cxn>
                </a:cxnLst>
                <a:rect l="T12" t="T13" r="T14" b="T15"/>
                <a:pathLst>
                  <a:path w="23" h="85">
                    <a:moveTo>
                      <a:pt x="0" y="75"/>
                    </a:moveTo>
                    <a:lnTo>
                      <a:pt x="23" y="0"/>
                    </a:lnTo>
                    <a:lnTo>
                      <a:pt x="23" y="85"/>
                    </a:lnTo>
                    <a:lnTo>
                      <a:pt x="0" y="7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1" name="Freeform 278"/>
              <p:cNvSpPr/>
              <p:nvPr/>
            </p:nvSpPr>
            <p:spPr bwMode="auto">
              <a:xfrm>
                <a:off x="2162" y="3826"/>
                <a:ext cx="15" cy="11"/>
              </a:xfrm>
              <a:custGeom>
                <a:avLst/>
                <a:gdLst>
                  <a:gd name="T0" fmla="*/ 0 w 51"/>
                  <a:gd name="T1" fmla="*/ 0 h 39"/>
                  <a:gd name="T2" fmla="*/ 1 w 51"/>
                  <a:gd name="T3" fmla="*/ 0 h 39"/>
                  <a:gd name="T4" fmla="*/ 1 w 51"/>
                  <a:gd name="T5" fmla="*/ 1 h 39"/>
                  <a:gd name="T6" fmla="*/ 0 w 51"/>
                  <a:gd name="T7" fmla="*/ 0 h 39"/>
                  <a:gd name="T8" fmla="*/ 0 60000 65536"/>
                  <a:gd name="T9" fmla="*/ 0 60000 65536"/>
                  <a:gd name="T10" fmla="*/ 0 60000 65536"/>
                  <a:gd name="T11" fmla="*/ 0 60000 65536"/>
                  <a:gd name="T12" fmla="*/ 0 w 51"/>
                  <a:gd name="T13" fmla="*/ 0 h 39"/>
                  <a:gd name="T14" fmla="*/ 51 w 51"/>
                  <a:gd name="T15" fmla="*/ 39 h 39"/>
                </a:gdLst>
                <a:ahLst/>
                <a:cxnLst>
                  <a:cxn ang="T8">
                    <a:pos x="T0" y="T1"/>
                  </a:cxn>
                  <a:cxn ang="T9">
                    <a:pos x="T2" y="T3"/>
                  </a:cxn>
                  <a:cxn ang="T10">
                    <a:pos x="T4" y="T5"/>
                  </a:cxn>
                  <a:cxn ang="T11">
                    <a:pos x="T6" y="T7"/>
                  </a:cxn>
                </a:cxnLst>
                <a:rect l="T12" t="T13" r="T14" b="T15"/>
                <a:pathLst>
                  <a:path w="51" h="39">
                    <a:moveTo>
                      <a:pt x="0" y="0"/>
                    </a:moveTo>
                    <a:lnTo>
                      <a:pt x="49" y="9"/>
                    </a:lnTo>
                    <a:lnTo>
                      <a:pt x="51" y="39"/>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2" name="Freeform 279"/>
              <p:cNvSpPr/>
              <p:nvPr/>
            </p:nvSpPr>
            <p:spPr bwMode="auto">
              <a:xfrm>
                <a:off x="2165" y="3802"/>
                <a:ext cx="21" cy="25"/>
              </a:xfrm>
              <a:custGeom>
                <a:avLst/>
                <a:gdLst>
                  <a:gd name="T0" fmla="*/ 0 w 75"/>
                  <a:gd name="T1" fmla="*/ 0 h 88"/>
                  <a:gd name="T2" fmla="*/ 1 w 75"/>
                  <a:gd name="T3" fmla="*/ 0 h 88"/>
                  <a:gd name="T4" fmla="*/ 0 w 75"/>
                  <a:gd name="T5" fmla="*/ 1 h 88"/>
                  <a:gd name="T6" fmla="*/ 2 w 75"/>
                  <a:gd name="T7" fmla="*/ 1 h 88"/>
                  <a:gd name="T8" fmla="*/ 1 w 75"/>
                  <a:gd name="T9" fmla="*/ 2 h 88"/>
                  <a:gd name="T10" fmla="*/ 0 w 75"/>
                  <a:gd name="T11" fmla="*/ 0 h 88"/>
                  <a:gd name="T12" fmla="*/ 0 60000 65536"/>
                  <a:gd name="T13" fmla="*/ 0 60000 65536"/>
                  <a:gd name="T14" fmla="*/ 0 60000 65536"/>
                  <a:gd name="T15" fmla="*/ 0 60000 65536"/>
                  <a:gd name="T16" fmla="*/ 0 60000 65536"/>
                  <a:gd name="T17" fmla="*/ 0 60000 65536"/>
                  <a:gd name="T18" fmla="*/ 0 w 75"/>
                  <a:gd name="T19" fmla="*/ 0 h 88"/>
                  <a:gd name="T20" fmla="*/ 75 w 75"/>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75" h="88">
                    <a:moveTo>
                      <a:pt x="0" y="15"/>
                    </a:moveTo>
                    <a:lnTo>
                      <a:pt x="21" y="0"/>
                    </a:lnTo>
                    <a:lnTo>
                      <a:pt x="19" y="42"/>
                    </a:lnTo>
                    <a:lnTo>
                      <a:pt x="75" y="57"/>
                    </a:lnTo>
                    <a:lnTo>
                      <a:pt x="39" y="88"/>
                    </a:lnTo>
                    <a:lnTo>
                      <a:pt x="0" y="1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3" name="Freeform 280"/>
              <p:cNvSpPr/>
              <p:nvPr/>
            </p:nvSpPr>
            <p:spPr bwMode="auto">
              <a:xfrm>
                <a:off x="2181" y="3834"/>
                <a:ext cx="11" cy="7"/>
              </a:xfrm>
              <a:custGeom>
                <a:avLst/>
                <a:gdLst>
                  <a:gd name="T0" fmla="*/ 0 w 40"/>
                  <a:gd name="T1" fmla="*/ 1 h 23"/>
                  <a:gd name="T2" fmla="*/ 0 w 40"/>
                  <a:gd name="T3" fmla="*/ 0 h 23"/>
                  <a:gd name="T4" fmla="*/ 1 w 40"/>
                  <a:gd name="T5" fmla="*/ 1 h 23"/>
                  <a:gd name="T6" fmla="*/ 0 w 40"/>
                  <a:gd name="T7" fmla="*/ 1 h 23"/>
                  <a:gd name="T8" fmla="*/ 0 60000 65536"/>
                  <a:gd name="T9" fmla="*/ 0 60000 65536"/>
                  <a:gd name="T10" fmla="*/ 0 60000 65536"/>
                  <a:gd name="T11" fmla="*/ 0 60000 65536"/>
                  <a:gd name="T12" fmla="*/ 0 w 40"/>
                  <a:gd name="T13" fmla="*/ 0 h 23"/>
                  <a:gd name="T14" fmla="*/ 40 w 40"/>
                  <a:gd name="T15" fmla="*/ 23 h 23"/>
                </a:gdLst>
                <a:ahLst/>
                <a:cxnLst>
                  <a:cxn ang="T8">
                    <a:pos x="T0" y="T1"/>
                  </a:cxn>
                  <a:cxn ang="T9">
                    <a:pos x="T2" y="T3"/>
                  </a:cxn>
                  <a:cxn ang="T10">
                    <a:pos x="T4" y="T5"/>
                  </a:cxn>
                  <a:cxn ang="T11">
                    <a:pos x="T6" y="T7"/>
                  </a:cxn>
                </a:cxnLst>
                <a:rect l="T12" t="T13" r="T14" b="T15"/>
                <a:pathLst>
                  <a:path w="40" h="23">
                    <a:moveTo>
                      <a:pt x="0" y="17"/>
                    </a:moveTo>
                    <a:lnTo>
                      <a:pt x="11" y="0"/>
                    </a:lnTo>
                    <a:lnTo>
                      <a:pt x="40" y="23"/>
                    </a:lnTo>
                    <a:lnTo>
                      <a:pt x="0" y="1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4" name="Freeform 281"/>
              <p:cNvSpPr/>
              <p:nvPr/>
            </p:nvSpPr>
            <p:spPr bwMode="auto">
              <a:xfrm>
                <a:off x="2189" y="3814"/>
                <a:ext cx="30" cy="37"/>
              </a:xfrm>
              <a:custGeom>
                <a:avLst/>
                <a:gdLst>
                  <a:gd name="T0" fmla="*/ 0 w 104"/>
                  <a:gd name="T1" fmla="*/ 2 h 134"/>
                  <a:gd name="T2" fmla="*/ 0 w 104"/>
                  <a:gd name="T3" fmla="*/ 2 h 134"/>
                  <a:gd name="T4" fmla="*/ 2 w 104"/>
                  <a:gd name="T5" fmla="*/ 2 h 134"/>
                  <a:gd name="T6" fmla="*/ 1 w 104"/>
                  <a:gd name="T7" fmla="*/ 1 h 134"/>
                  <a:gd name="T8" fmla="*/ 2 w 104"/>
                  <a:gd name="T9" fmla="*/ 1 h 134"/>
                  <a:gd name="T10" fmla="*/ 1 w 104"/>
                  <a:gd name="T11" fmla="*/ 1 h 134"/>
                  <a:gd name="T12" fmla="*/ 1 w 104"/>
                  <a:gd name="T13" fmla="*/ 0 h 134"/>
                  <a:gd name="T14" fmla="*/ 2 w 104"/>
                  <a:gd name="T15" fmla="*/ 0 h 134"/>
                  <a:gd name="T16" fmla="*/ 3 w 104"/>
                  <a:gd name="T17" fmla="*/ 3 h 134"/>
                  <a:gd name="T18" fmla="*/ 0 w 104"/>
                  <a:gd name="T19" fmla="*/ 2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4"/>
                  <a:gd name="T31" fmla="*/ 0 h 134"/>
                  <a:gd name="T32" fmla="*/ 104 w 104"/>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4" h="134">
                    <a:moveTo>
                      <a:pt x="0" y="108"/>
                    </a:moveTo>
                    <a:lnTo>
                      <a:pt x="15" y="88"/>
                    </a:lnTo>
                    <a:lnTo>
                      <a:pt x="73" y="100"/>
                    </a:lnTo>
                    <a:lnTo>
                      <a:pt x="47" y="65"/>
                    </a:lnTo>
                    <a:lnTo>
                      <a:pt x="74" y="44"/>
                    </a:lnTo>
                    <a:lnTo>
                      <a:pt x="32" y="40"/>
                    </a:lnTo>
                    <a:lnTo>
                      <a:pt x="32" y="7"/>
                    </a:lnTo>
                    <a:lnTo>
                      <a:pt x="102" y="0"/>
                    </a:lnTo>
                    <a:lnTo>
                      <a:pt x="104" y="134"/>
                    </a:lnTo>
                    <a:lnTo>
                      <a:pt x="0" y="10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5" name="Freeform 282"/>
              <p:cNvSpPr/>
              <p:nvPr/>
            </p:nvSpPr>
            <p:spPr bwMode="auto">
              <a:xfrm>
                <a:off x="2204" y="3857"/>
                <a:ext cx="22" cy="8"/>
              </a:xfrm>
              <a:custGeom>
                <a:avLst/>
                <a:gdLst>
                  <a:gd name="T0" fmla="*/ 0 w 78"/>
                  <a:gd name="T1" fmla="*/ 0 h 28"/>
                  <a:gd name="T2" fmla="*/ 2 w 78"/>
                  <a:gd name="T3" fmla="*/ 0 h 28"/>
                  <a:gd name="T4" fmla="*/ 2 w 78"/>
                  <a:gd name="T5" fmla="*/ 1 h 28"/>
                  <a:gd name="T6" fmla="*/ 0 w 78"/>
                  <a:gd name="T7" fmla="*/ 0 h 28"/>
                  <a:gd name="T8" fmla="*/ 0 60000 65536"/>
                  <a:gd name="T9" fmla="*/ 0 60000 65536"/>
                  <a:gd name="T10" fmla="*/ 0 60000 65536"/>
                  <a:gd name="T11" fmla="*/ 0 60000 65536"/>
                  <a:gd name="T12" fmla="*/ 0 w 78"/>
                  <a:gd name="T13" fmla="*/ 0 h 28"/>
                  <a:gd name="T14" fmla="*/ 78 w 78"/>
                  <a:gd name="T15" fmla="*/ 28 h 28"/>
                </a:gdLst>
                <a:ahLst/>
                <a:cxnLst>
                  <a:cxn ang="T8">
                    <a:pos x="T0" y="T1"/>
                  </a:cxn>
                  <a:cxn ang="T9">
                    <a:pos x="T2" y="T3"/>
                  </a:cxn>
                  <a:cxn ang="T10">
                    <a:pos x="T4" y="T5"/>
                  </a:cxn>
                  <a:cxn ang="T11">
                    <a:pos x="T6" y="T7"/>
                  </a:cxn>
                </a:cxnLst>
                <a:rect l="T12" t="T13" r="T14" b="T15"/>
                <a:pathLst>
                  <a:path w="78" h="28">
                    <a:moveTo>
                      <a:pt x="0" y="0"/>
                    </a:moveTo>
                    <a:lnTo>
                      <a:pt x="71" y="7"/>
                    </a:lnTo>
                    <a:lnTo>
                      <a:pt x="78" y="28"/>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6" name="Freeform 283"/>
              <p:cNvSpPr/>
              <p:nvPr/>
            </p:nvSpPr>
            <p:spPr bwMode="auto">
              <a:xfrm>
                <a:off x="2225" y="3852"/>
                <a:ext cx="11" cy="5"/>
              </a:xfrm>
              <a:custGeom>
                <a:avLst/>
                <a:gdLst>
                  <a:gd name="T0" fmla="*/ 0 w 37"/>
                  <a:gd name="T1" fmla="*/ 0 h 18"/>
                  <a:gd name="T2" fmla="*/ 0 w 37"/>
                  <a:gd name="T3" fmla="*/ 0 h 18"/>
                  <a:gd name="T4" fmla="*/ 1 w 37"/>
                  <a:gd name="T5" fmla="*/ 0 h 18"/>
                  <a:gd name="T6" fmla="*/ 0 w 37"/>
                  <a:gd name="T7" fmla="*/ 0 h 18"/>
                  <a:gd name="T8" fmla="*/ 0 60000 65536"/>
                  <a:gd name="T9" fmla="*/ 0 60000 65536"/>
                  <a:gd name="T10" fmla="*/ 0 60000 65536"/>
                  <a:gd name="T11" fmla="*/ 0 60000 65536"/>
                  <a:gd name="T12" fmla="*/ 0 w 37"/>
                  <a:gd name="T13" fmla="*/ 0 h 18"/>
                  <a:gd name="T14" fmla="*/ 37 w 37"/>
                  <a:gd name="T15" fmla="*/ 18 h 18"/>
                </a:gdLst>
                <a:ahLst/>
                <a:cxnLst>
                  <a:cxn ang="T8">
                    <a:pos x="T0" y="T1"/>
                  </a:cxn>
                  <a:cxn ang="T9">
                    <a:pos x="T2" y="T3"/>
                  </a:cxn>
                  <a:cxn ang="T10">
                    <a:pos x="T4" y="T5"/>
                  </a:cxn>
                  <a:cxn ang="T11">
                    <a:pos x="T6" y="T7"/>
                  </a:cxn>
                </a:cxnLst>
                <a:rect l="T12" t="T13" r="T14" b="T15"/>
                <a:pathLst>
                  <a:path w="37" h="18">
                    <a:moveTo>
                      <a:pt x="0" y="18"/>
                    </a:moveTo>
                    <a:lnTo>
                      <a:pt x="8" y="0"/>
                    </a:lnTo>
                    <a:lnTo>
                      <a:pt x="37" y="18"/>
                    </a:lnTo>
                    <a:lnTo>
                      <a:pt x="0" y="1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7" name="Freeform 284"/>
              <p:cNvSpPr/>
              <p:nvPr/>
            </p:nvSpPr>
            <p:spPr bwMode="auto">
              <a:xfrm>
                <a:off x="2107" y="2928"/>
                <a:ext cx="130" cy="208"/>
              </a:xfrm>
              <a:custGeom>
                <a:avLst/>
                <a:gdLst>
                  <a:gd name="T0" fmla="*/ 0 w 459"/>
                  <a:gd name="T1" fmla="*/ 11 h 730"/>
                  <a:gd name="T2" fmla="*/ 1 w 459"/>
                  <a:gd name="T3" fmla="*/ 13 h 730"/>
                  <a:gd name="T4" fmla="*/ 3 w 459"/>
                  <a:gd name="T5" fmla="*/ 13 h 730"/>
                  <a:gd name="T6" fmla="*/ 5 w 459"/>
                  <a:gd name="T7" fmla="*/ 15 h 730"/>
                  <a:gd name="T8" fmla="*/ 7 w 459"/>
                  <a:gd name="T9" fmla="*/ 15 h 730"/>
                  <a:gd name="T10" fmla="*/ 7 w 459"/>
                  <a:gd name="T11" fmla="*/ 17 h 730"/>
                  <a:gd name="T12" fmla="*/ 8 w 459"/>
                  <a:gd name="T13" fmla="*/ 17 h 730"/>
                  <a:gd name="T14" fmla="*/ 8 w 459"/>
                  <a:gd name="T15" fmla="*/ 14 h 730"/>
                  <a:gd name="T16" fmla="*/ 8 w 459"/>
                  <a:gd name="T17" fmla="*/ 12 h 730"/>
                  <a:gd name="T18" fmla="*/ 8 w 459"/>
                  <a:gd name="T19" fmla="*/ 12 h 730"/>
                  <a:gd name="T20" fmla="*/ 8 w 459"/>
                  <a:gd name="T21" fmla="*/ 11 h 730"/>
                  <a:gd name="T22" fmla="*/ 10 w 459"/>
                  <a:gd name="T23" fmla="*/ 11 h 730"/>
                  <a:gd name="T24" fmla="*/ 10 w 459"/>
                  <a:gd name="T25" fmla="*/ 11 h 730"/>
                  <a:gd name="T26" fmla="*/ 10 w 459"/>
                  <a:gd name="T27" fmla="*/ 10 h 730"/>
                  <a:gd name="T28" fmla="*/ 10 w 459"/>
                  <a:gd name="T29" fmla="*/ 6 h 730"/>
                  <a:gd name="T30" fmla="*/ 8 w 459"/>
                  <a:gd name="T31" fmla="*/ 7 h 730"/>
                  <a:gd name="T32" fmla="*/ 8 w 459"/>
                  <a:gd name="T33" fmla="*/ 6 h 730"/>
                  <a:gd name="T34" fmla="*/ 6 w 459"/>
                  <a:gd name="T35" fmla="*/ 5 h 730"/>
                  <a:gd name="T36" fmla="*/ 5 w 459"/>
                  <a:gd name="T37" fmla="*/ 3 h 730"/>
                  <a:gd name="T38" fmla="*/ 7 w 459"/>
                  <a:gd name="T39" fmla="*/ 1 h 730"/>
                  <a:gd name="T40" fmla="*/ 6 w 459"/>
                  <a:gd name="T41" fmla="*/ 0 h 730"/>
                  <a:gd name="T42" fmla="*/ 3 w 459"/>
                  <a:gd name="T43" fmla="*/ 1 h 730"/>
                  <a:gd name="T44" fmla="*/ 2 w 459"/>
                  <a:gd name="T45" fmla="*/ 5 h 730"/>
                  <a:gd name="T46" fmla="*/ 1 w 459"/>
                  <a:gd name="T47" fmla="*/ 4 h 730"/>
                  <a:gd name="T48" fmla="*/ 1 w 459"/>
                  <a:gd name="T49" fmla="*/ 5 h 730"/>
                  <a:gd name="T50" fmla="*/ 1 w 459"/>
                  <a:gd name="T51" fmla="*/ 9 h 730"/>
                  <a:gd name="T52" fmla="*/ 2 w 459"/>
                  <a:gd name="T53" fmla="*/ 9 h 730"/>
                  <a:gd name="T54" fmla="*/ 0 w 459"/>
                  <a:gd name="T55" fmla="*/ 11 h 7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59"/>
                  <a:gd name="T85" fmla="*/ 0 h 730"/>
                  <a:gd name="T86" fmla="*/ 459 w 459"/>
                  <a:gd name="T87" fmla="*/ 730 h 73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59" h="730">
                    <a:moveTo>
                      <a:pt x="0" y="488"/>
                    </a:moveTo>
                    <a:lnTo>
                      <a:pt x="56" y="540"/>
                    </a:lnTo>
                    <a:lnTo>
                      <a:pt x="138" y="552"/>
                    </a:lnTo>
                    <a:lnTo>
                      <a:pt x="220" y="653"/>
                    </a:lnTo>
                    <a:lnTo>
                      <a:pt x="330" y="663"/>
                    </a:lnTo>
                    <a:lnTo>
                      <a:pt x="314" y="713"/>
                    </a:lnTo>
                    <a:lnTo>
                      <a:pt x="342" y="730"/>
                    </a:lnTo>
                    <a:lnTo>
                      <a:pt x="359" y="604"/>
                    </a:lnTo>
                    <a:lnTo>
                      <a:pt x="338" y="525"/>
                    </a:lnTo>
                    <a:lnTo>
                      <a:pt x="375" y="522"/>
                    </a:lnTo>
                    <a:lnTo>
                      <a:pt x="349" y="477"/>
                    </a:lnTo>
                    <a:lnTo>
                      <a:pt x="437" y="461"/>
                    </a:lnTo>
                    <a:lnTo>
                      <a:pt x="459" y="491"/>
                    </a:lnTo>
                    <a:lnTo>
                      <a:pt x="424" y="427"/>
                    </a:lnTo>
                    <a:lnTo>
                      <a:pt x="436" y="274"/>
                    </a:lnTo>
                    <a:lnTo>
                      <a:pt x="362" y="280"/>
                    </a:lnTo>
                    <a:lnTo>
                      <a:pt x="338" y="242"/>
                    </a:lnTo>
                    <a:lnTo>
                      <a:pt x="264" y="231"/>
                    </a:lnTo>
                    <a:lnTo>
                      <a:pt x="216" y="143"/>
                    </a:lnTo>
                    <a:lnTo>
                      <a:pt x="289" y="27"/>
                    </a:lnTo>
                    <a:lnTo>
                      <a:pt x="279" y="0"/>
                    </a:lnTo>
                    <a:lnTo>
                      <a:pt x="148" y="63"/>
                    </a:lnTo>
                    <a:lnTo>
                      <a:pt x="78" y="195"/>
                    </a:lnTo>
                    <a:lnTo>
                      <a:pt x="54" y="165"/>
                    </a:lnTo>
                    <a:lnTo>
                      <a:pt x="39" y="228"/>
                    </a:lnTo>
                    <a:lnTo>
                      <a:pt x="54" y="373"/>
                    </a:lnTo>
                    <a:lnTo>
                      <a:pt x="71" y="373"/>
                    </a:lnTo>
                    <a:lnTo>
                      <a:pt x="0" y="48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8" name="Freeform 285"/>
              <p:cNvSpPr/>
              <p:nvPr/>
            </p:nvSpPr>
            <p:spPr bwMode="auto">
              <a:xfrm>
                <a:off x="2032" y="2945"/>
                <a:ext cx="34" cy="34"/>
              </a:xfrm>
              <a:custGeom>
                <a:avLst/>
                <a:gdLst>
                  <a:gd name="T0" fmla="*/ 0 w 118"/>
                  <a:gd name="T1" fmla="*/ 0 h 118"/>
                  <a:gd name="T2" fmla="*/ 0 w 118"/>
                  <a:gd name="T3" fmla="*/ 1 h 118"/>
                  <a:gd name="T4" fmla="*/ 1 w 118"/>
                  <a:gd name="T5" fmla="*/ 1 h 118"/>
                  <a:gd name="T6" fmla="*/ 2 w 118"/>
                  <a:gd name="T7" fmla="*/ 3 h 118"/>
                  <a:gd name="T8" fmla="*/ 3 w 118"/>
                  <a:gd name="T9" fmla="*/ 1 h 118"/>
                  <a:gd name="T10" fmla="*/ 2 w 118"/>
                  <a:gd name="T11" fmla="*/ 0 h 118"/>
                  <a:gd name="T12" fmla="*/ 0 w 118"/>
                  <a:gd name="T13" fmla="*/ 0 h 118"/>
                  <a:gd name="T14" fmla="*/ 0 60000 65536"/>
                  <a:gd name="T15" fmla="*/ 0 60000 65536"/>
                  <a:gd name="T16" fmla="*/ 0 60000 65536"/>
                  <a:gd name="T17" fmla="*/ 0 60000 65536"/>
                  <a:gd name="T18" fmla="*/ 0 60000 65536"/>
                  <a:gd name="T19" fmla="*/ 0 60000 65536"/>
                  <a:gd name="T20" fmla="*/ 0 60000 65536"/>
                  <a:gd name="T21" fmla="*/ 0 w 118"/>
                  <a:gd name="T22" fmla="*/ 0 h 118"/>
                  <a:gd name="T23" fmla="*/ 118 w 11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18">
                    <a:moveTo>
                      <a:pt x="0" y="0"/>
                    </a:moveTo>
                    <a:lnTo>
                      <a:pt x="1" y="46"/>
                    </a:lnTo>
                    <a:lnTo>
                      <a:pt x="26" y="39"/>
                    </a:lnTo>
                    <a:lnTo>
                      <a:pt x="100" y="118"/>
                    </a:lnTo>
                    <a:lnTo>
                      <a:pt x="118" y="58"/>
                    </a:lnTo>
                    <a:lnTo>
                      <a:pt x="79" y="4"/>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49" name="Freeform 286"/>
              <p:cNvSpPr/>
              <p:nvPr/>
            </p:nvSpPr>
            <p:spPr bwMode="auto">
              <a:xfrm>
                <a:off x="2040" y="2789"/>
                <a:ext cx="117" cy="42"/>
              </a:xfrm>
              <a:custGeom>
                <a:avLst/>
                <a:gdLst>
                  <a:gd name="T0" fmla="*/ 0 w 412"/>
                  <a:gd name="T1" fmla="*/ 1 h 149"/>
                  <a:gd name="T2" fmla="*/ 1 w 412"/>
                  <a:gd name="T3" fmla="*/ 0 h 149"/>
                  <a:gd name="T4" fmla="*/ 4 w 412"/>
                  <a:gd name="T5" fmla="*/ 0 h 149"/>
                  <a:gd name="T6" fmla="*/ 9 w 412"/>
                  <a:gd name="T7" fmla="*/ 3 h 149"/>
                  <a:gd name="T8" fmla="*/ 6 w 412"/>
                  <a:gd name="T9" fmla="*/ 3 h 149"/>
                  <a:gd name="T10" fmla="*/ 7 w 412"/>
                  <a:gd name="T11" fmla="*/ 3 h 149"/>
                  <a:gd name="T12" fmla="*/ 5 w 412"/>
                  <a:gd name="T13" fmla="*/ 2 h 149"/>
                  <a:gd name="T14" fmla="*/ 3 w 412"/>
                  <a:gd name="T15" fmla="*/ 1 h 149"/>
                  <a:gd name="T16" fmla="*/ 3 w 412"/>
                  <a:gd name="T17" fmla="*/ 1 h 149"/>
                  <a:gd name="T18" fmla="*/ 0 w 412"/>
                  <a:gd name="T19" fmla="*/ 1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2"/>
                  <a:gd name="T31" fmla="*/ 0 h 149"/>
                  <a:gd name="T32" fmla="*/ 412 w 412"/>
                  <a:gd name="T33" fmla="*/ 149 h 1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2" h="149">
                    <a:moveTo>
                      <a:pt x="0" y="58"/>
                    </a:moveTo>
                    <a:lnTo>
                      <a:pt x="56" y="7"/>
                    </a:lnTo>
                    <a:lnTo>
                      <a:pt x="161" y="0"/>
                    </a:lnTo>
                    <a:lnTo>
                      <a:pt x="412" y="127"/>
                    </a:lnTo>
                    <a:lnTo>
                      <a:pt x="279" y="149"/>
                    </a:lnTo>
                    <a:lnTo>
                      <a:pt x="301" y="120"/>
                    </a:lnTo>
                    <a:lnTo>
                      <a:pt x="236" y="72"/>
                    </a:lnTo>
                    <a:lnTo>
                      <a:pt x="115" y="43"/>
                    </a:lnTo>
                    <a:lnTo>
                      <a:pt x="119" y="24"/>
                    </a:lnTo>
                    <a:lnTo>
                      <a:pt x="0" y="5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0" name="Freeform 287"/>
              <p:cNvSpPr/>
              <p:nvPr/>
            </p:nvSpPr>
            <p:spPr bwMode="auto">
              <a:xfrm>
                <a:off x="2184" y="2831"/>
                <a:ext cx="35" cy="23"/>
              </a:xfrm>
              <a:custGeom>
                <a:avLst/>
                <a:gdLst>
                  <a:gd name="T0" fmla="*/ 0 w 127"/>
                  <a:gd name="T1" fmla="*/ 0 h 82"/>
                  <a:gd name="T2" fmla="*/ 0 w 127"/>
                  <a:gd name="T3" fmla="*/ 2 h 82"/>
                  <a:gd name="T4" fmla="*/ 3 w 127"/>
                  <a:gd name="T5" fmla="*/ 1 h 82"/>
                  <a:gd name="T6" fmla="*/ 2 w 127"/>
                  <a:gd name="T7" fmla="*/ 0 h 82"/>
                  <a:gd name="T8" fmla="*/ 0 w 127"/>
                  <a:gd name="T9" fmla="*/ 0 h 82"/>
                  <a:gd name="T10" fmla="*/ 0 60000 65536"/>
                  <a:gd name="T11" fmla="*/ 0 60000 65536"/>
                  <a:gd name="T12" fmla="*/ 0 60000 65536"/>
                  <a:gd name="T13" fmla="*/ 0 60000 65536"/>
                  <a:gd name="T14" fmla="*/ 0 60000 65536"/>
                  <a:gd name="T15" fmla="*/ 0 w 127"/>
                  <a:gd name="T16" fmla="*/ 0 h 82"/>
                  <a:gd name="T17" fmla="*/ 127 w 127"/>
                  <a:gd name="T18" fmla="*/ 82 h 82"/>
                </a:gdLst>
                <a:ahLst/>
                <a:cxnLst>
                  <a:cxn ang="T10">
                    <a:pos x="T0" y="T1"/>
                  </a:cxn>
                  <a:cxn ang="T11">
                    <a:pos x="T2" y="T3"/>
                  </a:cxn>
                  <a:cxn ang="T12">
                    <a:pos x="T4" y="T5"/>
                  </a:cxn>
                  <a:cxn ang="T13">
                    <a:pos x="T6" y="T7"/>
                  </a:cxn>
                  <a:cxn ang="T14">
                    <a:pos x="T8" y="T9"/>
                  </a:cxn>
                </a:cxnLst>
                <a:rect l="T15" t="T16" r="T17" b="T18"/>
                <a:pathLst>
                  <a:path w="127" h="82">
                    <a:moveTo>
                      <a:pt x="0" y="0"/>
                    </a:moveTo>
                    <a:lnTo>
                      <a:pt x="0" y="82"/>
                    </a:lnTo>
                    <a:lnTo>
                      <a:pt x="127" y="58"/>
                    </a:lnTo>
                    <a:lnTo>
                      <a:pt x="72" y="9"/>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1" name="Freeform 288"/>
              <p:cNvSpPr/>
              <p:nvPr/>
            </p:nvSpPr>
            <p:spPr bwMode="auto">
              <a:xfrm>
                <a:off x="2085" y="3066"/>
                <a:ext cx="61" cy="79"/>
              </a:xfrm>
              <a:custGeom>
                <a:avLst/>
                <a:gdLst>
                  <a:gd name="T0" fmla="*/ 0 w 212"/>
                  <a:gd name="T1" fmla="*/ 3 h 275"/>
                  <a:gd name="T2" fmla="*/ 0 w 212"/>
                  <a:gd name="T3" fmla="*/ 4 h 275"/>
                  <a:gd name="T4" fmla="*/ 1 w 212"/>
                  <a:gd name="T5" fmla="*/ 4 h 275"/>
                  <a:gd name="T6" fmla="*/ 0 w 212"/>
                  <a:gd name="T7" fmla="*/ 5 h 275"/>
                  <a:gd name="T8" fmla="*/ 0 w 212"/>
                  <a:gd name="T9" fmla="*/ 6 h 275"/>
                  <a:gd name="T10" fmla="*/ 1 w 212"/>
                  <a:gd name="T11" fmla="*/ 7 h 275"/>
                  <a:gd name="T12" fmla="*/ 3 w 212"/>
                  <a:gd name="T13" fmla="*/ 5 h 275"/>
                  <a:gd name="T14" fmla="*/ 5 w 212"/>
                  <a:gd name="T15" fmla="*/ 3 h 275"/>
                  <a:gd name="T16" fmla="*/ 5 w 212"/>
                  <a:gd name="T17" fmla="*/ 1 h 275"/>
                  <a:gd name="T18" fmla="*/ 3 w 212"/>
                  <a:gd name="T19" fmla="*/ 1 h 275"/>
                  <a:gd name="T20" fmla="*/ 2 w 212"/>
                  <a:gd name="T21" fmla="*/ 0 h 275"/>
                  <a:gd name="T22" fmla="*/ 1 w 212"/>
                  <a:gd name="T23" fmla="*/ 1 h 275"/>
                  <a:gd name="T24" fmla="*/ 0 w 212"/>
                  <a:gd name="T25" fmla="*/ 3 h 2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2"/>
                  <a:gd name="T40" fmla="*/ 0 h 275"/>
                  <a:gd name="T41" fmla="*/ 212 w 212"/>
                  <a:gd name="T42" fmla="*/ 275 h 2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2" h="275">
                    <a:moveTo>
                      <a:pt x="0" y="106"/>
                    </a:moveTo>
                    <a:lnTo>
                      <a:pt x="1" y="160"/>
                    </a:lnTo>
                    <a:lnTo>
                      <a:pt x="42" y="175"/>
                    </a:lnTo>
                    <a:lnTo>
                      <a:pt x="18" y="215"/>
                    </a:lnTo>
                    <a:lnTo>
                      <a:pt x="12" y="263"/>
                    </a:lnTo>
                    <a:lnTo>
                      <a:pt x="62" y="275"/>
                    </a:lnTo>
                    <a:lnTo>
                      <a:pt x="107" y="196"/>
                    </a:lnTo>
                    <a:lnTo>
                      <a:pt x="194" y="139"/>
                    </a:lnTo>
                    <a:lnTo>
                      <a:pt x="212" y="64"/>
                    </a:lnTo>
                    <a:lnTo>
                      <a:pt x="130" y="52"/>
                    </a:lnTo>
                    <a:lnTo>
                      <a:pt x="74" y="0"/>
                    </a:lnTo>
                    <a:lnTo>
                      <a:pt x="28" y="26"/>
                    </a:lnTo>
                    <a:lnTo>
                      <a:pt x="0" y="10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2" name="Freeform 289"/>
              <p:cNvSpPr/>
              <p:nvPr/>
            </p:nvSpPr>
            <p:spPr bwMode="auto">
              <a:xfrm>
                <a:off x="1984" y="2901"/>
                <a:ext cx="26" cy="13"/>
              </a:xfrm>
              <a:custGeom>
                <a:avLst/>
                <a:gdLst>
                  <a:gd name="T0" fmla="*/ 0 w 89"/>
                  <a:gd name="T1" fmla="*/ 1 h 44"/>
                  <a:gd name="T2" fmla="*/ 1 w 89"/>
                  <a:gd name="T3" fmla="*/ 0 h 44"/>
                  <a:gd name="T4" fmla="*/ 2 w 89"/>
                  <a:gd name="T5" fmla="*/ 1 h 44"/>
                  <a:gd name="T6" fmla="*/ 0 w 89"/>
                  <a:gd name="T7" fmla="*/ 1 h 44"/>
                  <a:gd name="T8" fmla="*/ 0 60000 65536"/>
                  <a:gd name="T9" fmla="*/ 0 60000 65536"/>
                  <a:gd name="T10" fmla="*/ 0 60000 65536"/>
                  <a:gd name="T11" fmla="*/ 0 60000 65536"/>
                  <a:gd name="T12" fmla="*/ 0 w 89"/>
                  <a:gd name="T13" fmla="*/ 0 h 44"/>
                  <a:gd name="T14" fmla="*/ 89 w 89"/>
                  <a:gd name="T15" fmla="*/ 44 h 44"/>
                </a:gdLst>
                <a:ahLst/>
                <a:cxnLst>
                  <a:cxn ang="T8">
                    <a:pos x="T0" y="T1"/>
                  </a:cxn>
                  <a:cxn ang="T9">
                    <a:pos x="T2" y="T3"/>
                  </a:cxn>
                  <a:cxn ang="T10">
                    <a:pos x="T4" y="T5"/>
                  </a:cxn>
                  <a:cxn ang="T11">
                    <a:pos x="T6" y="T7"/>
                  </a:cxn>
                </a:cxnLst>
                <a:rect l="T12" t="T13" r="T14" b="T15"/>
                <a:pathLst>
                  <a:path w="89" h="44">
                    <a:moveTo>
                      <a:pt x="0" y="32"/>
                    </a:moveTo>
                    <a:lnTo>
                      <a:pt x="27" y="0"/>
                    </a:lnTo>
                    <a:lnTo>
                      <a:pt x="89" y="44"/>
                    </a:lnTo>
                    <a:lnTo>
                      <a:pt x="0" y="3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3" name="Freeform 290"/>
              <p:cNvSpPr/>
              <p:nvPr/>
            </p:nvSpPr>
            <p:spPr bwMode="auto">
              <a:xfrm>
                <a:off x="2302" y="3791"/>
                <a:ext cx="17" cy="12"/>
              </a:xfrm>
              <a:custGeom>
                <a:avLst/>
                <a:gdLst>
                  <a:gd name="T0" fmla="*/ 0 w 59"/>
                  <a:gd name="T1" fmla="*/ 1 h 41"/>
                  <a:gd name="T2" fmla="*/ 1 w 59"/>
                  <a:gd name="T3" fmla="*/ 1 h 41"/>
                  <a:gd name="T4" fmla="*/ 0 w 59"/>
                  <a:gd name="T5" fmla="*/ 0 h 41"/>
                  <a:gd name="T6" fmla="*/ 1 w 59"/>
                  <a:gd name="T7" fmla="*/ 0 h 41"/>
                  <a:gd name="T8" fmla="*/ 0 w 59"/>
                  <a:gd name="T9" fmla="*/ 1 h 41"/>
                  <a:gd name="T10" fmla="*/ 0 60000 65536"/>
                  <a:gd name="T11" fmla="*/ 0 60000 65536"/>
                  <a:gd name="T12" fmla="*/ 0 60000 65536"/>
                  <a:gd name="T13" fmla="*/ 0 60000 65536"/>
                  <a:gd name="T14" fmla="*/ 0 60000 65536"/>
                  <a:gd name="T15" fmla="*/ 0 w 59"/>
                  <a:gd name="T16" fmla="*/ 0 h 41"/>
                  <a:gd name="T17" fmla="*/ 59 w 59"/>
                  <a:gd name="T18" fmla="*/ 41 h 41"/>
                </a:gdLst>
                <a:ahLst/>
                <a:cxnLst>
                  <a:cxn ang="T10">
                    <a:pos x="T0" y="T1"/>
                  </a:cxn>
                  <a:cxn ang="T11">
                    <a:pos x="T2" y="T3"/>
                  </a:cxn>
                  <a:cxn ang="T12">
                    <a:pos x="T4" y="T5"/>
                  </a:cxn>
                  <a:cxn ang="T13">
                    <a:pos x="T6" y="T7"/>
                  </a:cxn>
                  <a:cxn ang="T14">
                    <a:pos x="T8" y="T9"/>
                  </a:cxn>
                </a:cxnLst>
                <a:rect l="T15" t="T16" r="T17" b="T18"/>
                <a:pathLst>
                  <a:path w="59" h="41">
                    <a:moveTo>
                      <a:pt x="0" y="41"/>
                    </a:moveTo>
                    <a:lnTo>
                      <a:pt x="32" y="19"/>
                    </a:lnTo>
                    <a:lnTo>
                      <a:pt x="19" y="0"/>
                    </a:lnTo>
                    <a:lnTo>
                      <a:pt x="59" y="6"/>
                    </a:lnTo>
                    <a:lnTo>
                      <a:pt x="0" y="4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4" name="Freeform 291"/>
              <p:cNvSpPr/>
              <p:nvPr/>
            </p:nvSpPr>
            <p:spPr bwMode="auto">
              <a:xfrm>
                <a:off x="2315" y="3791"/>
                <a:ext cx="19" cy="12"/>
              </a:xfrm>
              <a:custGeom>
                <a:avLst/>
                <a:gdLst>
                  <a:gd name="T0" fmla="*/ 0 w 68"/>
                  <a:gd name="T1" fmla="*/ 1 h 47"/>
                  <a:gd name="T2" fmla="*/ 1 w 68"/>
                  <a:gd name="T3" fmla="*/ 0 h 47"/>
                  <a:gd name="T4" fmla="*/ 1 w 68"/>
                  <a:gd name="T5" fmla="*/ 0 h 47"/>
                  <a:gd name="T6" fmla="*/ 0 w 68"/>
                  <a:gd name="T7" fmla="*/ 1 h 47"/>
                  <a:gd name="T8" fmla="*/ 0 60000 65536"/>
                  <a:gd name="T9" fmla="*/ 0 60000 65536"/>
                  <a:gd name="T10" fmla="*/ 0 60000 65536"/>
                  <a:gd name="T11" fmla="*/ 0 60000 65536"/>
                  <a:gd name="T12" fmla="*/ 0 w 68"/>
                  <a:gd name="T13" fmla="*/ 0 h 47"/>
                  <a:gd name="T14" fmla="*/ 68 w 68"/>
                  <a:gd name="T15" fmla="*/ 47 h 47"/>
                </a:gdLst>
                <a:ahLst/>
                <a:cxnLst>
                  <a:cxn ang="T8">
                    <a:pos x="T0" y="T1"/>
                  </a:cxn>
                  <a:cxn ang="T9">
                    <a:pos x="T2" y="T3"/>
                  </a:cxn>
                  <a:cxn ang="T10">
                    <a:pos x="T4" y="T5"/>
                  </a:cxn>
                  <a:cxn ang="T11">
                    <a:pos x="T6" y="T7"/>
                  </a:cxn>
                </a:cxnLst>
                <a:rect l="T12" t="T13" r="T14" b="T15"/>
                <a:pathLst>
                  <a:path w="68" h="47">
                    <a:moveTo>
                      <a:pt x="0" y="47"/>
                    </a:moveTo>
                    <a:lnTo>
                      <a:pt x="34" y="0"/>
                    </a:lnTo>
                    <a:lnTo>
                      <a:pt x="68" y="16"/>
                    </a:lnTo>
                    <a:lnTo>
                      <a:pt x="0" y="4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5" name="Freeform 292"/>
              <p:cNvSpPr/>
              <p:nvPr/>
            </p:nvSpPr>
            <p:spPr bwMode="auto">
              <a:xfrm>
                <a:off x="2373" y="3014"/>
                <a:ext cx="31" cy="44"/>
              </a:xfrm>
              <a:custGeom>
                <a:avLst/>
                <a:gdLst>
                  <a:gd name="T0" fmla="*/ 0 w 107"/>
                  <a:gd name="T1" fmla="*/ 3 h 154"/>
                  <a:gd name="T2" fmla="*/ 0 w 107"/>
                  <a:gd name="T3" fmla="*/ 0 h 154"/>
                  <a:gd name="T4" fmla="*/ 3 w 107"/>
                  <a:gd name="T5" fmla="*/ 1 h 154"/>
                  <a:gd name="T6" fmla="*/ 1 w 107"/>
                  <a:gd name="T7" fmla="*/ 4 h 154"/>
                  <a:gd name="T8" fmla="*/ 0 w 107"/>
                  <a:gd name="T9" fmla="*/ 3 h 154"/>
                  <a:gd name="T10" fmla="*/ 0 60000 65536"/>
                  <a:gd name="T11" fmla="*/ 0 60000 65536"/>
                  <a:gd name="T12" fmla="*/ 0 60000 65536"/>
                  <a:gd name="T13" fmla="*/ 0 60000 65536"/>
                  <a:gd name="T14" fmla="*/ 0 60000 65536"/>
                  <a:gd name="T15" fmla="*/ 0 w 107"/>
                  <a:gd name="T16" fmla="*/ 0 h 154"/>
                  <a:gd name="T17" fmla="*/ 107 w 107"/>
                  <a:gd name="T18" fmla="*/ 154 h 154"/>
                </a:gdLst>
                <a:ahLst/>
                <a:cxnLst>
                  <a:cxn ang="T10">
                    <a:pos x="T0" y="T1"/>
                  </a:cxn>
                  <a:cxn ang="T11">
                    <a:pos x="T2" y="T3"/>
                  </a:cxn>
                  <a:cxn ang="T12">
                    <a:pos x="T4" y="T5"/>
                  </a:cxn>
                  <a:cxn ang="T13">
                    <a:pos x="T6" y="T7"/>
                  </a:cxn>
                  <a:cxn ang="T14">
                    <a:pos x="T8" y="T9"/>
                  </a:cxn>
                </a:cxnLst>
                <a:rect l="T15" t="T16" r="T17" b="T18"/>
                <a:pathLst>
                  <a:path w="107" h="154">
                    <a:moveTo>
                      <a:pt x="0" y="149"/>
                    </a:moveTo>
                    <a:lnTo>
                      <a:pt x="13" y="0"/>
                    </a:lnTo>
                    <a:lnTo>
                      <a:pt x="107" y="67"/>
                    </a:lnTo>
                    <a:lnTo>
                      <a:pt x="52" y="154"/>
                    </a:lnTo>
                    <a:lnTo>
                      <a:pt x="0" y="14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6" name="Freeform 293"/>
              <p:cNvSpPr/>
              <p:nvPr/>
            </p:nvSpPr>
            <p:spPr bwMode="auto">
              <a:xfrm>
                <a:off x="2171" y="1661"/>
                <a:ext cx="661" cy="560"/>
              </a:xfrm>
              <a:custGeom>
                <a:avLst/>
                <a:gdLst>
                  <a:gd name="T0" fmla="*/ 6 w 2319"/>
                  <a:gd name="T1" fmla="*/ 11 h 1964"/>
                  <a:gd name="T2" fmla="*/ 7 w 2319"/>
                  <a:gd name="T3" fmla="*/ 9 h 1964"/>
                  <a:gd name="T4" fmla="*/ 5 w 2319"/>
                  <a:gd name="T5" fmla="*/ 8 h 1964"/>
                  <a:gd name="T6" fmla="*/ 10 w 2319"/>
                  <a:gd name="T7" fmla="*/ 4 h 1964"/>
                  <a:gd name="T8" fmla="*/ 15 w 2319"/>
                  <a:gd name="T9" fmla="*/ 3 h 1964"/>
                  <a:gd name="T10" fmla="*/ 20 w 2319"/>
                  <a:gd name="T11" fmla="*/ 5 h 1964"/>
                  <a:gd name="T12" fmla="*/ 19 w 2319"/>
                  <a:gd name="T13" fmla="*/ 3 h 1964"/>
                  <a:gd name="T14" fmla="*/ 25 w 2319"/>
                  <a:gd name="T15" fmla="*/ 4 h 1964"/>
                  <a:gd name="T16" fmla="*/ 29 w 2319"/>
                  <a:gd name="T17" fmla="*/ 3 h 1964"/>
                  <a:gd name="T18" fmla="*/ 24 w 2319"/>
                  <a:gd name="T19" fmla="*/ 1 h 1964"/>
                  <a:gd name="T20" fmla="*/ 29 w 2319"/>
                  <a:gd name="T21" fmla="*/ 2 h 1964"/>
                  <a:gd name="T22" fmla="*/ 29 w 2319"/>
                  <a:gd name="T23" fmla="*/ 0 h 1964"/>
                  <a:gd name="T24" fmla="*/ 40 w 2319"/>
                  <a:gd name="T25" fmla="*/ 1 h 1964"/>
                  <a:gd name="T26" fmla="*/ 41 w 2319"/>
                  <a:gd name="T27" fmla="*/ 1 h 1964"/>
                  <a:gd name="T28" fmla="*/ 45 w 2319"/>
                  <a:gd name="T29" fmla="*/ 3 h 1964"/>
                  <a:gd name="T30" fmla="*/ 34 w 2319"/>
                  <a:gd name="T31" fmla="*/ 4 h 1964"/>
                  <a:gd name="T32" fmla="*/ 40 w 2319"/>
                  <a:gd name="T33" fmla="*/ 5 h 1964"/>
                  <a:gd name="T34" fmla="*/ 46 w 2319"/>
                  <a:gd name="T35" fmla="*/ 5 h 1964"/>
                  <a:gd name="T36" fmla="*/ 51 w 2319"/>
                  <a:gd name="T37" fmla="*/ 4 h 1964"/>
                  <a:gd name="T38" fmla="*/ 46 w 2319"/>
                  <a:gd name="T39" fmla="*/ 7 h 1964"/>
                  <a:gd name="T40" fmla="*/ 49 w 2319"/>
                  <a:gd name="T41" fmla="*/ 9 h 1964"/>
                  <a:gd name="T42" fmla="*/ 46 w 2319"/>
                  <a:gd name="T43" fmla="*/ 11 h 1964"/>
                  <a:gd name="T44" fmla="*/ 46 w 2319"/>
                  <a:gd name="T45" fmla="*/ 14 h 1964"/>
                  <a:gd name="T46" fmla="*/ 45 w 2319"/>
                  <a:gd name="T47" fmla="*/ 15 h 1964"/>
                  <a:gd name="T48" fmla="*/ 47 w 2319"/>
                  <a:gd name="T49" fmla="*/ 17 h 1964"/>
                  <a:gd name="T50" fmla="*/ 45 w 2319"/>
                  <a:gd name="T51" fmla="*/ 19 h 1964"/>
                  <a:gd name="T52" fmla="*/ 46 w 2319"/>
                  <a:gd name="T53" fmla="*/ 20 h 1964"/>
                  <a:gd name="T54" fmla="*/ 46 w 2319"/>
                  <a:gd name="T55" fmla="*/ 22 h 1964"/>
                  <a:gd name="T56" fmla="*/ 41 w 2319"/>
                  <a:gd name="T57" fmla="*/ 23 h 1964"/>
                  <a:gd name="T58" fmla="*/ 42 w 2319"/>
                  <a:gd name="T59" fmla="*/ 25 h 1964"/>
                  <a:gd name="T60" fmla="*/ 45 w 2319"/>
                  <a:gd name="T61" fmla="*/ 26 h 1964"/>
                  <a:gd name="T62" fmla="*/ 44 w 2319"/>
                  <a:gd name="T63" fmla="*/ 28 h 1964"/>
                  <a:gd name="T64" fmla="*/ 40 w 2319"/>
                  <a:gd name="T65" fmla="*/ 26 h 1964"/>
                  <a:gd name="T66" fmla="*/ 41 w 2319"/>
                  <a:gd name="T67" fmla="*/ 29 h 1964"/>
                  <a:gd name="T68" fmla="*/ 41 w 2319"/>
                  <a:gd name="T69" fmla="*/ 32 h 1964"/>
                  <a:gd name="T70" fmla="*/ 36 w 2319"/>
                  <a:gd name="T71" fmla="*/ 33 h 1964"/>
                  <a:gd name="T72" fmla="*/ 32 w 2319"/>
                  <a:gd name="T73" fmla="*/ 36 h 1964"/>
                  <a:gd name="T74" fmla="*/ 31 w 2319"/>
                  <a:gd name="T75" fmla="*/ 36 h 1964"/>
                  <a:gd name="T76" fmla="*/ 28 w 2319"/>
                  <a:gd name="T77" fmla="*/ 38 h 1964"/>
                  <a:gd name="T78" fmla="*/ 28 w 2319"/>
                  <a:gd name="T79" fmla="*/ 40 h 1964"/>
                  <a:gd name="T80" fmla="*/ 28 w 2319"/>
                  <a:gd name="T81" fmla="*/ 41 h 1964"/>
                  <a:gd name="T82" fmla="*/ 26 w 2319"/>
                  <a:gd name="T83" fmla="*/ 45 h 1964"/>
                  <a:gd name="T84" fmla="*/ 22 w 2319"/>
                  <a:gd name="T85" fmla="*/ 44 h 1964"/>
                  <a:gd name="T86" fmla="*/ 21 w 2319"/>
                  <a:gd name="T87" fmla="*/ 43 h 1964"/>
                  <a:gd name="T88" fmla="*/ 19 w 2319"/>
                  <a:gd name="T89" fmla="*/ 39 h 1964"/>
                  <a:gd name="T90" fmla="*/ 19 w 2319"/>
                  <a:gd name="T91" fmla="*/ 37 h 1964"/>
                  <a:gd name="T92" fmla="*/ 18 w 2319"/>
                  <a:gd name="T93" fmla="*/ 33 h 1964"/>
                  <a:gd name="T94" fmla="*/ 18 w 2319"/>
                  <a:gd name="T95" fmla="*/ 32 h 1964"/>
                  <a:gd name="T96" fmla="*/ 18 w 2319"/>
                  <a:gd name="T97" fmla="*/ 29 h 1964"/>
                  <a:gd name="T98" fmla="*/ 20 w 2319"/>
                  <a:gd name="T99" fmla="*/ 28 h 1964"/>
                  <a:gd name="T100" fmla="*/ 19 w 2319"/>
                  <a:gd name="T101" fmla="*/ 27 h 1964"/>
                  <a:gd name="T102" fmla="*/ 17 w 2319"/>
                  <a:gd name="T103" fmla="*/ 27 h 1964"/>
                  <a:gd name="T104" fmla="*/ 15 w 2319"/>
                  <a:gd name="T105" fmla="*/ 25 h 1964"/>
                  <a:gd name="T106" fmla="*/ 14 w 2319"/>
                  <a:gd name="T107" fmla="*/ 21 h 1964"/>
                  <a:gd name="T108" fmla="*/ 11 w 2319"/>
                  <a:gd name="T109" fmla="*/ 17 h 1964"/>
                  <a:gd name="T110" fmla="*/ 6 w 2319"/>
                  <a:gd name="T111" fmla="*/ 18 h 1964"/>
                  <a:gd name="T112" fmla="*/ 1 w 2319"/>
                  <a:gd name="T113" fmla="*/ 15 h 1964"/>
                  <a:gd name="T114" fmla="*/ 6 w 2319"/>
                  <a:gd name="T115" fmla="*/ 14 h 19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319"/>
                  <a:gd name="T175" fmla="*/ 0 h 1964"/>
                  <a:gd name="T176" fmla="*/ 2319 w 2319"/>
                  <a:gd name="T177" fmla="*/ 1964 h 19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319" h="1964">
                    <a:moveTo>
                      <a:pt x="0" y="551"/>
                    </a:moveTo>
                    <a:lnTo>
                      <a:pt x="13" y="521"/>
                    </a:lnTo>
                    <a:lnTo>
                      <a:pt x="162" y="463"/>
                    </a:lnTo>
                    <a:lnTo>
                      <a:pt x="261" y="463"/>
                    </a:lnTo>
                    <a:lnTo>
                      <a:pt x="315" y="418"/>
                    </a:lnTo>
                    <a:lnTo>
                      <a:pt x="296" y="405"/>
                    </a:lnTo>
                    <a:lnTo>
                      <a:pt x="329" y="390"/>
                    </a:lnTo>
                    <a:lnTo>
                      <a:pt x="302" y="380"/>
                    </a:lnTo>
                    <a:lnTo>
                      <a:pt x="354" y="363"/>
                    </a:lnTo>
                    <a:lnTo>
                      <a:pt x="335" y="346"/>
                    </a:lnTo>
                    <a:lnTo>
                      <a:pt x="267" y="376"/>
                    </a:lnTo>
                    <a:lnTo>
                      <a:pt x="200" y="338"/>
                    </a:lnTo>
                    <a:lnTo>
                      <a:pt x="284" y="317"/>
                    </a:lnTo>
                    <a:lnTo>
                      <a:pt x="332" y="254"/>
                    </a:lnTo>
                    <a:lnTo>
                      <a:pt x="437" y="250"/>
                    </a:lnTo>
                    <a:lnTo>
                      <a:pt x="432" y="185"/>
                    </a:lnTo>
                    <a:lnTo>
                      <a:pt x="507" y="184"/>
                    </a:lnTo>
                    <a:lnTo>
                      <a:pt x="586" y="230"/>
                    </a:lnTo>
                    <a:lnTo>
                      <a:pt x="493" y="168"/>
                    </a:lnTo>
                    <a:lnTo>
                      <a:pt x="669" y="126"/>
                    </a:lnTo>
                    <a:lnTo>
                      <a:pt x="713" y="156"/>
                    </a:lnTo>
                    <a:lnTo>
                      <a:pt x="719" y="214"/>
                    </a:lnTo>
                    <a:lnTo>
                      <a:pt x="740" y="165"/>
                    </a:lnTo>
                    <a:lnTo>
                      <a:pt x="854" y="199"/>
                    </a:lnTo>
                    <a:lnTo>
                      <a:pt x="814" y="172"/>
                    </a:lnTo>
                    <a:lnTo>
                      <a:pt x="868" y="176"/>
                    </a:lnTo>
                    <a:lnTo>
                      <a:pt x="821" y="142"/>
                    </a:lnTo>
                    <a:lnTo>
                      <a:pt x="808" y="115"/>
                    </a:lnTo>
                    <a:lnTo>
                      <a:pt x="832" y="108"/>
                    </a:lnTo>
                    <a:lnTo>
                      <a:pt x="1056" y="192"/>
                    </a:lnTo>
                    <a:lnTo>
                      <a:pt x="1039" y="165"/>
                    </a:lnTo>
                    <a:lnTo>
                      <a:pt x="1086" y="161"/>
                    </a:lnTo>
                    <a:lnTo>
                      <a:pt x="1056" y="137"/>
                    </a:lnTo>
                    <a:lnTo>
                      <a:pt x="1132" y="142"/>
                    </a:lnTo>
                    <a:lnTo>
                      <a:pt x="1012" y="81"/>
                    </a:lnTo>
                    <a:lnTo>
                      <a:pt x="1228" y="115"/>
                    </a:lnTo>
                    <a:lnTo>
                      <a:pt x="1181" y="80"/>
                    </a:lnTo>
                    <a:lnTo>
                      <a:pt x="1054" y="73"/>
                    </a:lnTo>
                    <a:lnTo>
                      <a:pt x="1096" y="71"/>
                    </a:lnTo>
                    <a:lnTo>
                      <a:pt x="1017" y="42"/>
                    </a:lnTo>
                    <a:lnTo>
                      <a:pt x="1110" y="48"/>
                    </a:lnTo>
                    <a:lnTo>
                      <a:pt x="1073" y="35"/>
                    </a:lnTo>
                    <a:lnTo>
                      <a:pt x="1112" y="26"/>
                    </a:lnTo>
                    <a:lnTo>
                      <a:pt x="1272" y="81"/>
                    </a:lnTo>
                    <a:lnTo>
                      <a:pt x="1253" y="61"/>
                    </a:lnTo>
                    <a:lnTo>
                      <a:pt x="1326" y="42"/>
                    </a:lnTo>
                    <a:lnTo>
                      <a:pt x="1264" y="35"/>
                    </a:lnTo>
                    <a:lnTo>
                      <a:pt x="1262" y="8"/>
                    </a:lnTo>
                    <a:lnTo>
                      <a:pt x="1303" y="0"/>
                    </a:lnTo>
                    <a:lnTo>
                      <a:pt x="1732" y="10"/>
                    </a:lnTo>
                    <a:lnTo>
                      <a:pt x="1762" y="25"/>
                    </a:lnTo>
                    <a:lnTo>
                      <a:pt x="1746" y="35"/>
                    </a:lnTo>
                    <a:lnTo>
                      <a:pt x="1462" y="38"/>
                    </a:lnTo>
                    <a:lnTo>
                      <a:pt x="1495" y="54"/>
                    </a:lnTo>
                    <a:lnTo>
                      <a:pt x="1384" y="71"/>
                    </a:lnTo>
                    <a:lnTo>
                      <a:pt x="1789" y="42"/>
                    </a:lnTo>
                    <a:lnTo>
                      <a:pt x="1802" y="68"/>
                    </a:lnTo>
                    <a:lnTo>
                      <a:pt x="1746" y="83"/>
                    </a:lnTo>
                    <a:lnTo>
                      <a:pt x="1842" y="72"/>
                    </a:lnTo>
                    <a:lnTo>
                      <a:pt x="1951" y="104"/>
                    </a:lnTo>
                    <a:lnTo>
                      <a:pt x="1789" y="156"/>
                    </a:lnTo>
                    <a:lnTo>
                      <a:pt x="1529" y="152"/>
                    </a:lnTo>
                    <a:lnTo>
                      <a:pt x="1591" y="161"/>
                    </a:lnTo>
                    <a:lnTo>
                      <a:pt x="1482" y="184"/>
                    </a:lnTo>
                    <a:lnTo>
                      <a:pt x="1482" y="207"/>
                    </a:lnTo>
                    <a:lnTo>
                      <a:pt x="1767" y="168"/>
                    </a:lnTo>
                    <a:lnTo>
                      <a:pt x="1790" y="185"/>
                    </a:lnTo>
                    <a:lnTo>
                      <a:pt x="1732" y="223"/>
                    </a:lnTo>
                    <a:lnTo>
                      <a:pt x="1912" y="161"/>
                    </a:lnTo>
                    <a:lnTo>
                      <a:pt x="1923" y="221"/>
                    </a:lnTo>
                    <a:lnTo>
                      <a:pt x="1833" y="328"/>
                    </a:lnTo>
                    <a:lnTo>
                      <a:pt x="2009" y="204"/>
                    </a:lnTo>
                    <a:lnTo>
                      <a:pt x="2006" y="223"/>
                    </a:lnTo>
                    <a:lnTo>
                      <a:pt x="2090" y="222"/>
                    </a:lnTo>
                    <a:lnTo>
                      <a:pt x="2116" y="184"/>
                    </a:lnTo>
                    <a:lnTo>
                      <a:pt x="2206" y="176"/>
                    </a:lnTo>
                    <a:lnTo>
                      <a:pt x="2319" y="211"/>
                    </a:lnTo>
                    <a:lnTo>
                      <a:pt x="2207" y="265"/>
                    </a:lnTo>
                    <a:lnTo>
                      <a:pt x="2214" y="286"/>
                    </a:lnTo>
                    <a:lnTo>
                      <a:pt x="1963" y="317"/>
                    </a:lnTo>
                    <a:lnTo>
                      <a:pt x="2166" y="319"/>
                    </a:lnTo>
                    <a:lnTo>
                      <a:pt x="2002" y="364"/>
                    </a:lnTo>
                    <a:lnTo>
                      <a:pt x="2013" y="394"/>
                    </a:lnTo>
                    <a:lnTo>
                      <a:pt x="2122" y="364"/>
                    </a:lnTo>
                    <a:lnTo>
                      <a:pt x="2043" y="405"/>
                    </a:lnTo>
                    <a:lnTo>
                      <a:pt x="2033" y="459"/>
                    </a:lnTo>
                    <a:lnTo>
                      <a:pt x="2056" y="445"/>
                    </a:lnTo>
                    <a:lnTo>
                      <a:pt x="1981" y="493"/>
                    </a:lnTo>
                    <a:lnTo>
                      <a:pt x="1954" y="593"/>
                    </a:lnTo>
                    <a:lnTo>
                      <a:pt x="1996" y="571"/>
                    </a:lnTo>
                    <a:lnTo>
                      <a:pt x="2050" y="593"/>
                    </a:lnTo>
                    <a:lnTo>
                      <a:pt x="1998" y="593"/>
                    </a:lnTo>
                    <a:lnTo>
                      <a:pt x="1998" y="622"/>
                    </a:lnTo>
                    <a:lnTo>
                      <a:pt x="2088" y="635"/>
                    </a:lnTo>
                    <a:lnTo>
                      <a:pt x="2090" y="672"/>
                    </a:lnTo>
                    <a:lnTo>
                      <a:pt x="1959" y="664"/>
                    </a:lnTo>
                    <a:lnTo>
                      <a:pt x="1996" y="682"/>
                    </a:lnTo>
                    <a:lnTo>
                      <a:pt x="1919" y="693"/>
                    </a:lnTo>
                    <a:lnTo>
                      <a:pt x="1959" y="732"/>
                    </a:lnTo>
                    <a:lnTo>
                      <a:pt x="2027" y="735"/>
                    </a:lnTo>
                    <a:lnTo>
                      <a:pt x="1986" y="758"/>
                    </a:lnTo>
                    <a:lnTo>
                      <a:pt x="2039" y="779"/>
                    </a:lnTo>
                    <a:lnTo>
                      <a:pt x="2037" y="829"/>
                    </a:lnTo>
                    <a:lnTo>
                      <a:pt x="1941" y="800"/>
                    </a:lnTo>
                    <a:lnTo>
                      <a:pt x="1997" y="827"/>
                    </a:lnTo>
                    <a:lnTo>
                      <a:pt x="1961" y="844"/>
                    </a:lnTo>
                    <a:lnTo>
                      <a:pt x="1996" y="842"/>
                    </a:lnTo>
                    <a:lnTo>
                      <a:pt x="1986" y="874"/>
                    </a:lnTo>
                    <a:lnTo>
                      <a:pt x="2054" y="890"/>
                    </a:lnTo>
                    <a:lnTo>
                      <a:pt x="1947" y="881"/>
                    </a:lnTo>
                    <a:lnTo>
                      <a:pt x="1923" y="900"/>
                    </a:lnTo>
                    <a:lnTo>
                      <a:pt x="2009" y="942"/>
                    </a:lnTo>
                    <a:lnTo>
                      <a:pt x="1997" y="974"/>
                    </a:lnTo>
                    <a:lnTo>
                      <a:pt x="1926" y="994"/>
                    </a:lnTo>
                    <a:lnTo>
                      <a:pt x="1861" y="947"/>
                    </a:lnTo>
                    <a:lnTo>
                      <a:pt x="1758" y="986"/>
                    </a:lnTo>
                    <a:lnTo>
                      <a:pt x="1830" y="1013"/>
                    </a:lnTo>
                    <a:lnTo>
                      <a:pt x="1762" y="1038"/>
                    </a:lnTo>
                    <a:lnTo>
                      <a:pt x="1837" y="1040"/>
                    </a:lnTo>
                    <a:lnTo>
                      <a:pt x="1813" y="1090"/>
                    </a:lnTo>
                    <a:lnTo>
                      <a:pt x="1842" y="1061"/>
                    </a:lnTo>
                    <a:lnTo>
                      <a:pt x="1923" y="1101"/>
                    </a:lnTo>
                    <a:lnTo>
                      <a:pt x="1897" y="1135"/>
                    </a:lnTo>
                    <a:lnTo>
                      <a:pt x="1947" y="1122"/>
                    </a:lnTo>
                    <a:lnTo>
                      <a:pt x="1923" y="1155"/>
                    </a:lnTo>
                    <a:lnTo>
                      <a:pt x="1957" y="1139"/>
                    </a:lnTo>
                    <a:lnTo>
                      <a:pt x="1961" y="1223"/>
                    </a:lnTo>
                    <a:lnTo>
                      <a:pt x="1923" y="1192"/>
                    </a:lnTo>
                    <a:lnTo>
                      <a:pt x="1923" y="1223"/>
                    </a:lnTo>
                    <a:lnTo>
                      <a:pt x="1889" y="1220"/>
                    </a:lnTo>
                    <a:lnTo>
                      <a:pt x="1842" y="1151"/>
                    </a:lnTo>
                    <a:lnTo>
                      <a:pt x="1732" y="1113"/>
                    </a:lnTo>
                    <a:lnTo>
                      <a:pt x="1808" y="1158"/>
                    </a:lnTo>
                    <a:lnTo>
                      <a:pt x="1706" y="1182"/>
                    </a:lnTo>
                    <a:lnTo>
                      <a:pt x="1678" y="1223"/>
                    </a:lnTo>
                    <a:lnTo>
                      <a:pt x="1774" y="1232"/>
                    </a:lnTo>
                    <a:lnTo>
                      <a:pt x="1692" y="1255"/>
                    </a:lnTo>
                    <a:lnTo>
                      <a:pt x="1814" y="1227"/>
                    </a:lnTo>
                    <a:lnTo>
                      <a:pt x="1932" y="1264"/>
                    </a:lnTo>
                    <a:lnTo>
                      <a:pt x="1779" y="1360"/>
                    </a:lnTo>
                    <a:lnTo>
                      <a:pt x="1631" y="1402"/>
                    </a:lnTo>
                    <a:lnTo>
                      <a:pt x="1579" y="1406"/>
                    </a:lnTo>
                    <a:lnTo>
                      <a:pt x="1543" y="1361"/>
                    </a:lnTo>
                    <a:lnTo>
                      <a:pt x="1559" y="1406"/>
                    </a:lnTo>
                    <a:lnTo>
                      <a:pt x="1516" y="1431"/>
                    </a:lnTo>
                    <a:lnTo>
                      <a:pt x="1462" y="1535"/>
                    </a:lnTo>
                    <a:lnTo>
                      <a:pt x="1417" y="1531"/>
                    </a:lnTo>
                    <a:lnTo>
                      <a:pt x="1407" y="1564"/>
                    </a:lnTo>
                    <a:lnTo>
                      <a:pt x="1365" y="1571"/>
                    </a:lnTo>
                    <a:lnTo>
                      <a:pt x="1339" y="1557"/>
                    </a:lnTo>
                    <a:lnTo>
                      <a:pt x="1372" y="1537"/>
                    </a:lnTo>
                    <a:lnTo>
                      <a:pt x="1338" y="1531"/>
                    </a:lnTo>
                    <a:lnTo>
                      <a:pt x="1324" y="1587"/>
                    </a:lnTo>
                    <a:lnTo>
                      <a:pt x="1251" y="1591"/>
                    </a:lnTo>
                    <a:lnTo>
                      <a:pt x="1253" y="1634"/>
                    </a:lnTo>
                    <a:lnTo>
                      <a:pt x="1213" y="1637"/>
                    </a:lnTo>
                    <a:lnTo>
                      <a:pt x="1247" y="1672"/>
                    </a:lnTo>
                    <a:lnTo>
                      <a:pt x="1199" y="1680"/>
                    </a:lnTo>
                    <a:lnTo>
                      <a:pt x="1236" y="1717"/>
                    </a:lnTo>
                    <a:lnTo>
                      <a:pt x="1204" y="1717"/>
                    </a:lnTo>
                    <a:lnTo>
                      <a:pt x="1230" y="1726"/>
                    </a:lnTo>
                    <a:lnTo>
                      <a:pt x="1204" y="1768"/>
                    </a:lnTo>
                    <a:lnTo>
                      <a:pt x="1181" y="1761"/>
                    </a:lnTo>
                    <a:lnTo>
                      <a:pt x="1199" y="1779"/>
                    </a:lnTo>
                    <a:lnTo>
                      <a:pt x="1152" y="1797"/>
                    </a:lnTo>
                    <a:lnTo>
                      <a:pt x="1181" y="1856"/>
                    </a:lnTo>
                    <a:lnTo>
                      <a:pt x="1152" y="1935"/>
                    </a:lnTo>
                    <a:lnTo>
                      <a:pt x="1118" y="1936"/>
                    </a:lnTo>
                    <a:lnTo>
                      <a:pt x="1143" y="1964"/>
                    </a:lnTo>
                    <a:lnTo>
                      <a:pt x="1065" y="1964"/>
                    </a:lnTo>
                    <a:lnTo>
                      <a:pt x="1056" y="1910"/>
                    </a:lnTo>
                    <a:lnTo>
                      <a:pt x="945" y="1918"/>
                    </a:lnTo>
                    <a:lnTo>
                      <a:pt x="973" y="1903"/>
                    </a:lnTo>
                    <a:lnTo>
                      <a:pt x="917" y="1883"/>
                    </a:lnTo>
                    <a:lnTo>
                      <a:pt x="941" y="1874"/>
                    </a:lnTo>
                    <a:lnTo>
                      <a:pt x="901" y="1874"/>
                    </a:lnTo>
                    <a:lnTo>
                      <a:pt x="918" y="1832"/>
                    </a:lnTo>
                    <a:lnTo>
                      <a:pt x="892" y="1840"/>
                    </a:lnTo>
                    <a:lnTo>
                      <a:pt x="821" y="1726"/>
                    </a:lnTo>
                    <a:lnTo>
                      <a:pt x="821" y="1694"/>
                    </a:lnTo>
                    <a:lnTo>
                      <a:pt x="877" y="1656"/>
                    </a:lnTo>
                    <a:lnTo>
                      <a:pt x="854" y="1645"/>
                    </a:lnTo>
                    <a:lnTo>
                      <a:pt x="798" y="1687"/>
                    </a:lnTo>
                    <a:lnTo>
                      <a:pt x="798" y="1602"/>
                    </a:lnTo>
                    <a:lnTo>
                      <a:pt x="747" y="1557"/>
                    </a:lnTo>
                    <a:lnTo>
                      <a:pt x="763" y="1492"/>
                    </a:lnTo>
                    <a:lnTo>
                      <a:pt x="729" y="1466"/>
                    </a:lnTo>
                    <a:lnTo>
                      <a:pt x="774" y="1410"/>
                    </a:lnTo>
                    <a:lnTo>
                      <a:pt x="747" y="1402"/>
                    </a:lnTo>
                    <a:lnTo>
                      <a:pt x="839" y="1402"/>
                    </a:lnTo>
                    <a:lnTo>
                      <a:pt x="830" y="1379"/>
                    </a:lnTo>
                    <a:lnTo>
                      <a:pt x="769" y="1381"/>
                    </a:lnTo>
                    <a:lnTo>
                      <a:pt x="861" y="1331"/>
                    </a:lnTo>
                    <a:lnTo>
                      <a:pt x="839" y="1314"/>
                    </a:lnTo>
                    <a:lnTo>
                      <a:pt x="861" y="1255"/>
                    </a:lnTo>
                    <a:lnTo>
                      <a:pt x="785" y="1254"/>
                    </a:lnTo>
                    <a:lnTo>
                      <a:pt x="703" y="1207"/>
                    </a:lnTo>
                    <a:lnTo>
                      <a:pt x="854" y="1232"/>
                    </a:lnTo>
                    <a:lnTo>
                      <a:pt x="828" y="1211"/>
                    </a:lnTo>
                    <a:lnTo>
                      <a:pt x="854" y="1203"/>
                    </a:lnTo>
                    <a:lnTo>
                      <a:pt x="793" y="1168"/>
                    </a:lnTo>
                    <a:lnTo>
                      <a:pt x="814" y="1151"/>
                    </a:lnTo>
                    <a:lnTo>
                      <a:pt x="782" y="1163"/>
                    </a:lnTo>
                    <a:lnTo>
                      <a:pt x="804" y="1142"/>
                    </a:lnTo>
                    <a:lnTo>
                      <a:pt x="765" y="1145"/>
                    </a:lnTo>
                    <a:lnTo>
                      <a:pt x="808" y="1126"/>
                    </a:lnTo>
                    <a:lnTo>
                      <a:pt x="740" y="1099"/>
                    </a:lnTo>
                    <a:lnTo>
                      <a:pt x="726" y="1142"/>
                    </a:lnTo>
                    <a:lnTo>
                      <a:pt x="669" y="1145"/>
                    </a:lnTo>
                    <a:lnTo>
                      <a:pt x="659" y="1126"/>
                    </a:lnTo>
                    <a:lnTo>
                      <a:pt x="698" y="1099"/>
                    </a:lnTo>
                    <a:lnTo>
                      <a:pt x="667" y="1099"/>
                    </a:lnTo>
                    <a:lnTo>
                      <a:pt x="703" y="1023"/>
                    </a:lnTo>
                    <a:lnTo>
                      <a:pt x="661" y="1011"/>
                    </a:lnTo>
                    <a:lnTo>
                      <a:pt x="680" y="978"/>
                    </a:lnTo>
                    <a:lnTo>
                      <a:pt x="618" y="889"/>
                    </a:lnTo>
                    <a:lnTo>
                      <a:pt x="637" y="888"/>
                    </a:lnTo>
                    <a:lnTo>
                      <a:pt x="554" y="808"/>
                    </a:lnTo>
                    <a:lnTo>
                      <a:pt x="554" y="779"/>
                    </a:lnTo>
                    <a:lnTo>
                      <a:pt x="461" y="741"/>
                    </a:lnTo>
                    <a:lnTo>
                      <a:pt x="376" y="720"/>
                    </a:lnTo>
                    <a:lnTo>
                      <a:pt x="293" y="756"/>
                    </a:lnTo>
                    <a:lnTo>
                      <a:pt x="230" y="732"/>
                    </a:lnTo>
                    <a:lnTo>
                      <a:pt x="254" y="762"/>
                    </a:lnTo>
                    <a:lnTo>
                      <a:pt x="188" y="748"/>
                    </a:lnTo>
                    <a:lnTo>
                      <a:pt x="128" y="718"/>
                    </a:lnTo>
                    <a:lnTo>
                      <a:pt x="188" y="693"/>
                    </a:lnTo>
                    <a:lnTo>
                      <a:pt x="57" y="664"/>
                    </a:lnTo>
                    <a:lnTo>
                      <a:pt x="105" y="639"/>
                    </a:lnTo>
                    <a:lnTo>
                      <a:pt x="261" y="647"/>
                    </a:lnTo>
                    <a:lnTo>
                      <a:pt x="275" y="637"/>
                    </a:lnTo>
                    <a:lnTo>
                      <a:pt x="251" y="620"/>
                    </a:lnTo>
                    <a:lnTo>
                      <a:pt x="274" y="605"/>
                    </a:lnTo>
                    <a:lnTo>
                      <a:pt x="138" y="616"/>
                    </a:lnTo>
                    <a:lnTo>
                      <a:pt x="0" y="55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7" name="Freeform 294"/>
              <p:cNvSpPr/>
              <p:nvPr/>
            </p:nvSpPr>
            <p:spPr bwMode="auto">
              <a:xfrm>
                <a:off x="1960" y="2856"/>
                <a:ext cx="43" cy="55"/>
              </a:xfrm>
              <a:custGeom>
                <a:avLst/>
                <a:gdLst>
                  <a:gd name="T0" fmla="*/ 0 w 154"/>
                  <a:gd name="T1" fmla="*/ 4 h 190"/>
                  <a:gd name="T2" fmla="*/ 1 w 154"/>
                  <a:gd name="T3" fmla="*/ 2 h 190"/>
                  <a:gd name="T4" fmla="*/ 2 w 154"/>
                  <a:gd name="T5" fmla="*/ 2 h 190"/>
                  <a:gd name="T6" fmla="*/ 1 w 154"/>
                  <a:gd name="T7" fmla="*/ 1 h 190"/>
                  <a:gd name="T8" fmla="*/ 3 w 154"/>
                  <a:gd name="T9" fmla="*/ 0 h 190"/>
                  <a:gd name="T10" fmla="*/ 3 w 154"/>
                  <a:gd name="T11" fmla="*/ 2 h 190"/>
                  <a:gd name="T12" fmla="*/ 3 w 154"/>
                  <a:gd name="T13" fmla="*/ 2 h 190"/>
                  <a:gd name="T14" fmla="*/ 3 w 154"/>
                  <a:gd name="T15" fmla="*/ 4 h 190"/>
                  <a:gd name="T16" fmla="*/ 2 w 154"/>
                  <a:gd name="T17" fmla="*/ 5 h 190"/>
                  <a:gd name="T18" fmla="*/ 0 w 154"/>
                  <a:gd name="T19" fmla="*/ 4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90"/>
                  <a:gd name="T32" fmla="*/ 154 w 154"/>
                  <a:gd name="T33" fmla="*/ 190 h 1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90">
                    <a:moveTo>
                      <a:pt x="0" y="154"/>
                    </a:moveTo>
                    <a:lnTo>
                      <a:pt x="35" y="83"/>
                    </a:lnTo>
                    <a:lnTo>
                      <a:pt x="74" y="82"/>
                    </a:lnTo>
                    <a:lnTo>
                      <a:pt x="33" y="24"/>
                    </a:lnTo>
                    <a:lnTo>
                      <a:pt x="123" y="0"/>
                    </a:lnTo>
                    <a:lnTo>
                      <a:pt x="134" y="90"/>
                    </a:lnTo>
                    <a:lnTo>
                      <a:pt x="154" y="98"/>
                    </a:lnTo>
                    <a:lnTo>
                      <a:pt x="114" y="158"/>
                    </a:lnTo>
                    <a:lnTo>
                      <a:pt x="87" y="190"/>
                    </a:lnTo>
                    <a:lnTo>
                      <a:pt x="0" y="15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8" name="Freeform 295"/>
              <p:cNvSpPr/>
              <p:nvPr/>
            </p:nvSpPr>
            <p:spPr bwMode="auto">
              <a:xfrm>
                <a:off x="2298" y="2979"/>
                <a:ext cx="51" cy="86"/>
              </a:xfrm>
              <a:custGeom>
                <a:avLst/>
                <a:gdLst>
                  <a:gd name="T0" fmla="*/ 0 w 181"/>
                  <a:gd name="T1" fmla="*/ 2 h 301"/>
                  <a:gd name="T2" fmla="*/ 1 w 181"/>
                  <a:gd name="T3" fmla="*/ 3 h 301"/>
                  <a:gd name="T4" fmla="*/ 1 w 181"/>
                  <a:gd name="T5" fmla="*/ 4 h 301"/>
                  <a:gd name="T6" fmla="*/ 1 w 181"/>
                  <a:gd name="T7" fmla="*/ 6 h 301"/>
                  <a:gd name="T8" fmla="*/ 2 w 181"/>
                  <a:gd name="T9" fmla="*/ 7 h 301"/>
                  <a:gd name="T10" fmla="*/ 4 w 181"/>
                  <a:gd name="T11" fmla="*/ 7 h 301"/>
                  <a:gd name="T12" fmla="*/ 3 w 181"/>
                  <a:gd name="T13" fmla="*/ 4 h 301"/>
                  <a:gd name="T14" fmla="*/ 4 w 181"/>
                  <a:gd name="T15" fmla="*/ 3 h 301"/>
                  <a:gd name="T16" fmla="*/ 1 w 181"/>
                  <a:gd name="T17" fmla="*/ 0 h 301"/>
                  <a:gd name="T18" fmla="*/ 1 w 181"/>
                  <a:gd name="T19" fmla="*/ 1 h 301"/>
                  <a:gd name="T20" fmla="*/ 1 w 181"/>
                  <a:gd name="T21" fmla="*/ 1 h 301"/>
                  <a:gd name="T22" fmla="*/ 0 w 181"/>
                  <a:gd name="T23" fmla="*/ 2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1"/>
                  <a:gd name="T37" fmla="*/ 0 h 301"/>
                  <a:gd name="T38" fmla="*/ 181 w 181"/>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1" h="301">
                    <a:moveTo>
                      <a:pt x="0" y="100"/>
                    </a:moveTo>
                    <a:lnTo>
                      <a:pt x="30" y="140"/>
                    </a:lnTo>
                    <a:lnTo>
                      <a:pt x="59" y="171"/>
                    </a:lnTo>
                    <a:lnTo>
                      <a:pt x="52" y="255"/>
                    </a:lnTo>
                    <a:lnTo>
                      <a:pt x="75" y="301"/>
                    </a:lnTo>
                    <a:lnTo>
                      <a:pt x="181" y="284"/>
                    </a:lnTo>
                    <a:lnTo>
                      <a:pt x="119" y="190"/>
                    </a:lnTo>
                    <a:lnTo>
                      <a:pt x="163" y="111"/>
                    </a:lnTo>
                    <a:lnTo>
                      <a:pt x="53" y="0"/>
                    </a:lnTo>
                    <a:lnTo>
                      <a:pt x="20" y="32"/>
                    </a:lnTo>
                    <a:lnTo>
                      <a:pt x="34" y="61"/>
                    </a:lnTo>
                    <a:lnTo>
                      <a:pt x="0" y="10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59" name="Freeform 296"/>
              <p:cNvSpPr/>
              <p:nvPr/>
            </p:nvSpPr>
            <p:spPr bwMode="auto">
              <a:xfrm>
                <a:off x="2155" y="2831"/>
                <a:ext cx="29" cy="23"/>
              </a:xfrm>
              <a:custGeom>
                <a:avLst/>
                <a:gdLst>
                  <a:gd name="T0" fmla="*/ 0 w 99"/>
                  <a:gd name="T1" fmla="*/ 1 h 82"/>
                  <a:gd name="T2" fmla="*/ 2 w 99"/>
                  <a:gd name="T3" fmla="*/ 1 h 82"/>
                  <a:gd name="T4" fmla="*/ 1 w 99"/>
                  <a:gd name="T5" fmla="*/ 0 h 82"/>
                  <a:gd name="T6" fmla="*/ 2 w 99"/>
                  <a:gd name="T7" fmla="*/ 0 h 82"/>
                  <a:gd name="T8" fmla="*/ 2 w 99"/>
                  <a:gd name="T9" fmla="*/ 2 h 82"/>
                  <a:gd name="T10" fmla="*/ 0 w 99"/>
                  <a:gd name="T11" fmla="*/ 1 h 82"/>
                  <a:gd name="T12" fmla="*/ 0 60000 65536"/>
                  <a:gd name="T13" fmla="*/ 0 60000 65536"/>
                  <a:gd name="T14" fmla="*/ 0 60000 65536"/>
                  <a:gd name="T15" fmla="*/ 0 60000 65536"/>
                  <a:gd name="T16" fmla="*/ 0 60000 65536"/>
                  <a:gd name="T17" fmla="*/ 0 60000 65536"/>
                  <a:gd name="T18" fmla="*/ 0 w 99"/>
                  <a:gd name="T19" fmla="*/ 0 h 82"/>
                  <a:gd name="T20" fmla="*/ 99 w 99"/>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99" h="82">
                    <a:moveTo>
                      <a:pt x="0" y="63"/>
                    </a:moveTo>
                    <a:lnTo>
                      <a:pt x="74" y="60"/>
                    </a:lnTo>
                    <a:lnTo>
                      <a:pt x="37" y="6"/>
                    </a:lnTo>
                    <a:lnTo>
                      <a:pt x="99" y="0"/>
                    </a:lnTo>
                    <a:lnTo>
                      <a:pt x="99" y="82"/>
                    </a:lnTo>
                    <a:lnTo>
                      <a:pt x="0" y="6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0" name="Freeform 297"/>
              <p:cNvSpPr/>
              <p:nvPr/>
            </p:nvSpPr>
            <p:spPr bwMode="auto">
              <a:xfrm>
                <a:off x="1992" y="2882"/>
                <a:ext cx="66" cy="38"/>
              </a:xfrm>
              <a:custGeom>
                <a:avLst/>
                <a:gdLst>
                  <a:gd name="T0" fmla="*/ 0 w 231"/>
                  <a:gd name="T1" fmla="*/ 1 h 133"/>
                  <a:gd name="T2" fmla="*/ 1 w 231"/>
                  <a:gd name="T3" fmla="*/ 0 h 133"/>
                  <a:gd name="T4" fmla="*/ 4 w 231"/>
                  <a:gd name="T5" fmla="*/ 0 h 133"/>
                  <a:gd name="T6" fmla="*/ 5 w 231"/>
                  <a:gd name="T7" fmla="*/ 1 h 133"/>
                  <a:gd name="T8" fmla="*/ 4 w 231"/>
                  <a:gd name="T9" fmla="*/ 1 h 133"/>
                  <a:gd name="T10" fmla="*/ 2 w 231"/>
                  <a:gd name="T11" fmla="*/ 3 h 133"/>
                  <a:gd name="T12" fmla="*/ 1 w 231"/>
                  <a:gd name="T13" fmla="*/ 3 h 133"/>
                  <a:gd name="T14" fmla="*/ 0 w 231"/>
                  <a:gd name="T15" fmla="*/ 1 h 133"/>
                  <a:gd name="T16" fmla="*/ 0 60000 65536"/>
                  <a:gd name="T17" fmla="*/ 0 60000 65536"/>
                  <a:gd name="T18" fmla="*/ 0 60000 65536"/>
                  <a:gd name="T19" fmla="*/ 0 60000 65536"/>
                  <a:gd name="T20" fmla="*/ 0 60000 65536"/>
                  <a:gd name="T21" fmla="*/ 0 60000 65536"/>
                  <a:gd name="T22" fmla="*/ 0 60000 65536"/>
                  <a:gd name="T23" fmla="*/ 0 60000 65536"/>
                  <a:gd name="T24" fmla="*/ 0 w 231"/>
                  <a:gd name="T25" fmla="*/ 0 h 133"/>
                  <a:gd name="T26" fmla="*/ 231 w 23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1" h="133">
                    <a:moveTo>
                      <a:pt x="0" y="68"/>
                    </a:moveTo>
                    <a:lnTo>
                      <a:pt x="40" y="8"/>
                    </a:lnTo>
                    <a:lnTo>
                      <a:pt x="163" y="0"/>
                    </a:lnTo>
                    <a:lnTo>
                      <a:pt x="231" y="42"/>
                    </a:lnTo>
                    <a:lnTo>
                      <a:pt x="176" y="52"/>
                    </a:lnTo>
                    <a:lnTo>
                      <a:pt x="79" y="133"/>
                    </a:lnTo>
                    <a:lnTo>
                      <a:pt x="62" y="112"/>
                    </a:lnTo>
                    <a:lnTo>
                      <a:pt x="0" y="6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1" name="Freeform 298"/>
              <p:cNvSpPr/>
              <p:nvPr/>
            </p:nvSpPr>
            <p:spPr bwMode="auto">
              <a:xfrm>
                <a:off x="2697" y="2094"/>
                <a:ext cx="120" cy="65"/>
              </a:xfrm>
              <a:custGeom>
                <a:avLst/>
                <a:gdLst>
                  <a:gd name="T0" fmla="*/ 0 w 420"/>
                  <a:gd name="T1" fmla="*/ 2 h 223"/>
                  <a:gd name="T2" fmla="*/ 1 w 420"/>
                  <a:gd name="T3" fmla="*/ 2 h 223"/>
                  <a:gd name="T4" fmla="*/ 0 w 420"/>
                  <a:gd name="T5" fmla="*/ 1 h 223"/>
                  <a:gd name="T6" fmla="*/ 1 w 420"/>
                  <a:gd name="T7" fmla="*/ 1 h 223"/>
                  <a:gd name="T8" fmla="*/ 1 w 420"/>
                  <a:gd name="T9" fmla="*/ 1 h 223"/>
                  <a:gd name="T10" fmla="*/ 2 w 420"/>
                  <a:gd name="T11" fmla="*/ 1 h 223"/>
                  <a:gd name="T12" fmla="*/ 1 w 420"/>
                  <a:gd name="T13" fmla="*/ 0 h 223"/>
                  <a:gd name="T14" fmla="*/ 3 w 420"/>
                  <a:gd name="T15" fmla="*/ 1 h 223"/>
                  <a:gd name="T16" fmla="*/ 3 w 420"/>
                  <a:gd name="T17" fmla="*/ 2 h 223"/>
                  <a:gd name="T18" fmla="*/ 4 w 420"/>
                  <a:gd name="T19" fmla="*/ 1 h 223"/>
                  <a:gd name="T20" fmla="*/ 5 w 420"/>
                  <a:gd name="T21" fmla="*/ 1 h 223"/>
                  <a:gd name="T22" fmla="*/ 5 w 420"/>
                  <a:gd name="T23" fmla="*/ 1 h 223"/>
                  <a:gd name="T24" fmla="*/ 6 w 420"/>
                  <a:gd name="T25" fmla="*/ 1 h 223"/>
                  <a:gd name="T26" fmla="*/ 5 w 420"/>
                  <a:gd name="T27" fmla="*/ 1 h 223"/>
                  <a:gd name="T28" fmla="*/ 7 w 420"/>
                  <a:gd name="T29" fmla="*/ 1 h 223"/>
                  <a:gd name="T30" fmla="*/ 7 w 420"/>
                  <a:gd name="T31" fmla="*/ 0 h 223"/>
                  <a:gd name="T32" fmla="*/ 8 w 420"/>
                  <a:gd name="T33" fmla="*/ 1 h 223"/>
                  <a:gd name="T34" fmla="*/ 9 w 420"/>
                  <a:gd name="T35" fmla="*/ 0 h 223"/>
                  <a:gd name="T36" fmla="*/ 8 w 420"/>
                  <a:gd name="T37" fmla="*/ 1 h 223"/>
                  <a:gd name="T38" fmla="*/ 10 w 420"/>
                  <a:gd name="T39" fmla="*/ 3 h 223"/>
                  <a:gd name="T40" fmla="*/ 9 w 420"/>
                  <a:gd name="T41" fmla="*/ 4 h 223"/>
                  <a:gd name="T42" fmla="*/ 5 w 420"/>
                  <a:gd name="T43" fmla="*/ 6 h 223"/>
                  <a:gd name="T44" fmla="*/ 2 w 420"/>
                  <a:gd name="T45" fmla="*/ 5 h 223"/>
                  <a:gd name="T46" fmla="*/ 3 w 420"/>
                  <a:gd name="T47" fmla="*/ 3 h 223"/>
                  <a:gd name="T48" fmla="*/ 1 w 420"/>
                  <a:gd name="T49" fmla="*/ 3 h 223"/>
                  <a:gd name="T50" fmla="*/ 3 w 420"/>
                  <a:gd name="T51" fmla="*/ 3 h 223"/>
                  <a:gd name="T52" fmla="*/ 2 w 420"/>
                  <a:gd name="T53" fmla="*/ 2 h 223"/>
                  <a:gd name="T54" fmla="*/ 3 w 420"/>
                  <a:gd name="T55" fmla="*/ 2 h 223"/>
                  <a:gd name="T56" fmla="*/ 0 w 420"/>
                  <a:gd name="T57" fmla="*/ 2 h 2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0"/>
                  <a:gd name="T88" fmla="*/ 0 h 223"/>
                  <a:gd name="T89" fmla="*/ 420 w 420"/>
                  <a:gd name="T90" fmla="*/ 223 h 22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0" h="223">
                    <a:moveTo>
                      <a:pt x="0" y="79"/>
                    </a:moveTo>
                    <a:lnTo>
                      <a:pt x="29" y="69"/>
                    </a:lnTo>
                    <a:lnTo>
                      <a:pt x="12" y="50"/>
                    </a:lnTo>
                    <a:lnTo>
                      <a:pt x="47" y="62"/>
                    </a:lnTo>
                    <a:lnTo>
                      <a:pt x="31" y="24"/>
                    </a:lnTo>
                    <a:lnTo>
                      <a:pt x="73" y="46"/>
                    </a:lnTo>
                    <a:lnTo>
                      <a:pt x="52" y="2"/>
                    </a:lnTo>
                    <a:lnTo>
                      <a:pt x="116" y="36"/>
                    </a:lnTo>
                    <a:lnTo>
                      <a:pt x="124" y="94"/>
                    </a:lnTo>
                    <a:lnTo>
                      <a:pt x="159" y="31"/>
                    </a:lnTo>
                    <a:lnTo>
                      <a:pt x="193" y="54"/>
                    </a:lnTo>
                    <a:lnTo>
                      <a:pt x="220" y="23"/>
                    </a:lnTo>
                    <a:lnTo>
                      <a:pt x="245" y="63"/>
                    </a:lnTo>
                    <a:lnTo>
                      <a:pt x="238" y="24"/>
                    </a:lnTo>
                    <a:lnTo>
                      <a:pt x="305" y="24"/>
                    </a:lnTo>
                    <a:lnTo>
                      <a:pt x="316" y="0"/>
                    </a:lnTo>
                    <a:lnTo>
                      <a:pt x="346" y="23"/>
                    </a:lnTo>
                    <a:lnTo>
                      <a:pt x="383" y="14"/>
                    </a:lnTo>
                    <a:lnTo>
                      <a:pt x="356" y="31"/>
                    </a:lnTo>
                    <a:lnTo>
                      <a:pt x="420" y="102"/>
                    </a:lnTo>
                    <a:lnTo>
                      <a:pt x="364" y="165"/>
                    </a:lnTo>
                    <a:lnTo>
                      <a:pt x="209" y="223"/>
                    </a:lnTo>
                    <a:lnTo>
                      <a:pt x="70" y="196"/>
                    </a:lnTo>
                    <a:lnTo>
                      <a:pt x="107" y="139"/>
                    </a:lnTo>
                    <a:lnTo>
                      <a:pt x="23" y="119"/>
                    </a:lnTo>
                    <a:lnTo>
                      <a:pt x="104" y="113"/>
                    </a:lnTo>
                    <a:lnTo>
                      <a:pt x="73" y="97"/>
                    </a:lnTo>
                    <a:lnTo>
                      <a:pt x="105" y="79"/>
                    </a:lnTo>
                    <a:lnTo>
                      <a:pt x="0" y="7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2" name="Freeform 299"/>
              <p:cNvSpPr/>
              <p:nvPr/>
            </p:nvSpPr>
            <p:spPr bwMode="auto">
              <a:xfrm>
                <a:off x="1691" y="2659"/>
                <a:ext cx="328" cy="242"/>
              </a:xfrm>
              <a:custGeom>
                <a:avLst/>
                <a:gdLst>
                  <a:gd name="T0" fmla="*/ 0 w 1151"/>
                  <a:gd name="T1" fmla="*/ 0 h 847"/>
                  <a:gd name="T2" fmla="*/ 1 w 1151"/>
                  <a:gd name="T3" fmla="*/ 3 h 847"/>
                  <a:gd name="T4" fmla="*/ 3 w 1151"/>
                  <a:gd name="T5" fmla="*/ 5 h 847"/>
                  <a:gd name="T6" fmla="*/ 3 w 1151"/>
                  <a:gd name="T7" fmla="*/ 5 h 847"/>
                  <a:gd name="T8" fmla="*/ 2 w 1151"/>
                  <a:gd name="T9" fmla="*/ 6 h 847"/>
                  <a:gd name="T10" fmla="*/ 3 w 1151"/>
                  <a:gd name="T11" fmla="*/ 7 h 847"/>
                  <a:gd name="T12" fmla="*/ 4 w 1151"/>
                  <a:gd name="T13" fmla="*/ 8 h 847"/>
                  <a:gd name="T14" fmla="*/ 4 w 1151"/>
                  <a:gd name="T15" fmla="*/ 9 h 847"/>
                  <a:gd name="T16" fmla="*/ 6 w 1151"/>
                  <a:gd name="T17" fmla="*/ 11 h 847"/>
                  <a:gd name="T18" fmla="*/ 7 w 1151"/>
                  <a:gd name="T19" fmla="*/ 10 h 847"/>
                  <a:gd name="T20" fmla="*/ 2 w 1151"/>
                  <a:gd name="T21" fmla="*/ 3 h 847"/>
                  <a:gd name="T22" fmla="*/ 2 w 1151"/>
                  <a:gd name="T23" fmla="*/ 1 h 847"/>
                  <a:gd name="T24" fmla="*/ 3 w 1151"/>
                  <a:gd name="T25" fmla="*/ 1 h 847"/>
                  <a:gd name="T26" fmla="*/ 5 w 1151"/>
                  <a:gd name="T27" fmla="*/ 5 h 847"/>
                  <a:gd name="T28" fmla="*/ 7 w 1151"/>
                  <a:gd name="T29" fmla="*/ 7 h 847"/>
                  <a:gd name="T30" fmla="*/ 7 w 1151"/>
                  <a:gd name="T31" fmla="*/ 8 h 847"/>
                  <a:gd name="T32" fmla="*/ 10 w 1151"/>
                  <a:gd name="T33" fmla="*/ 11 h 847"/>
                  <a:gd name="T34" fmla="*/ 11 w 1151"/>
                  <a:gd name="T35" fmla="*/ 13 h 847"/>
                  <a:gd name="T36" fmla="*/ 10 w 1151"/>
                  <a:gd name="T37" fmla="*/ 14 h 847"/>
                  <a:gd name="T38" fmla="*/ 11 w 1151"/>
                  <a:gd name="T39" fmla="*/ 15 h 847"/>
                  <a:gd name="T40" fmla="*/ 17 w 1151"/>
                  <a:gd name="T41" fmla="*/ 18 h 847"/>
                  <a:gd name="T42" fmla="*/ 20 w 1151"/>
                  <a:gd name="T43" fmla="*/ 18 h 847"/>
                  <a:gd name="T44" fmla="*/ 22 w 1151"/>
                  <a:gd name="T45" fmla="*/ 20 h 847"/>
                  <a:gd name="T46" fmla="*/ 23 w 1151"/>
                  <a:gd name="T47" fmla="*/ 18 h 847"/>
                  <a:gd name="T48" fmla="*/ 23 w 1151"/>
                  <a:gd name="T49" fmla="*/ 18 h 847"/>
                  <a:gd name="T50" fmla="*/ 23 w 1151"/>
                  <a:gd name="T51" fmla="*/ 17 h 847"/>
                  <a:gd name="T52" fmla="*/ 25 w 1151"/>
                  <a:gd name="T53" fmla="*/ 16 h 847"/>
                  <a:gd name="T54" fmla="*/ 25 w 1151"/>
                  <a:gd name="T55" fmla="*/ 16 h 847"/>
                  <a:gd name="T56" fmla="*/ 25 w 1151"/>
                  <a:gd name="T57" fmla="*/ 15 h 847"/>
                  <a:gd name="T58" fmla="*/ 26 w 1151"/>
                  <a:gd name="T59" fmla="*/ 16 h 847"/>
                  <a:gd name="T60" fmla="*/ 27 w 1151"/>
                  <a:gd name="T61" fmla="*/ 13 h 847"/>
                  <a:gd name="T62" fmla="*/ 25 w 1151"/>
                  <a:gd name="T63" fmla="*/ 12 h 847"/>
                  <a:gd name="T64" fmla="*/ 24 w 1151"/>
                  <a:gd name="T65" fmla="*/ 13 h 847"/>
                  <a:gd name="T66" fmla="*/ 23 w 1151"/>
                  <a:gd name="T67" fmla="*/ 16 h 847"/>
                  <a:gd name="T68" fmla="*/ 20 w 1151"/>
                  <a:gd name="T69" fmla="*/ 16 h 847"/>
                  <a:gd name="T70" fmla="*/ 19 w 1151"/>
                  <a:gd name="T71" fmla="*/ 15 h 847"/>
                  <a:gd name="T72" fmla="*/ 17 w 1151"/>
                  <a:gd name="T73" fmla="*/ 12 h 847"/>
                  <a:gd name="T74" fmla="*/ 17 w 1151"/>
                  <a:gd name="T75" fmla="*/ 9 h 847"/>
                  <a:gd name="T76" fmla="*/ 18 w 1151"/>
                  <a:gd name="T77" fmla="*/ 8 h 847"/>
                  <a:gd name="T78" fmla="*/ 16 w 1151"/>
                  <a:gd name="T79" fmla="*/ 7 h 847"/>
                  <a:gd name="T80" fmla="*/ 14 w 1151"/>
                  <a:gd name="T81" fmla="*/ 3 h 847"/>
                  <a:gd name="T82" fmla="*/ 12 w 1151"/>
                  <a:gd name="T83" fmla="*/ 4 h 847"/>
                  <a:gd name="T84" fmla="*/ 9 w 1151"/>
                  <a:gd name="T85" fmla="*/ 1 h 847"/>
                  <a:gd name="T86" fmla="*/ 5 w 1151"/>
                  <a:gd name="T87" fmla="*/ 2 h 847"/>
                  <a:gd name="T88" fmla="*/ 2 w 1151"/>
                  <a:gd name="T89" fmla="*/ 0 h 847"/>
                  <a:gd name="T90" fmla="*/ 0 w 1151"/>
                  <a:gd name="T91" fmla="*/ 0 h 8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51"/>
                  <a:gd name="T139" fmla="*/ 0 h 847"/>
                  <a:gd name="T140" fmla="*/ 1151 w 1151"/>
                  <a:gd name="T141" fmla="*/ 847 h 8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51" h="847">
                    <a:moveTo>
                      <a:pt x="0" y="9"/>
                    </a:moveTo>
                    <a:lnTo>
                      <a:pt x="55" y="141"/>
                    </a:lnTo>
                    <a:lnTo>
                      <a:pt x="118" y="202"/>
                    </a:lnTo>
                    <a:lnTo>
                      <a:pt x="112" y="238"/>
                    </a:lnTo>
                    <a:lnTo>
                      <a:pt x="80" y="246"/>
                    </a:lnTo>
                    <a:lnTo>
                      <a:pt x="152" y="275"/>
                    </a:lnTo>
                    <a:lnTo>
                      <a:pt x="191" y="334"/>
                    </a:lnTo>
                    <a:lnTo>
                      <a:pt x="190" y="384"/>
                    </a:lnTo>
                    <a:lnTo>
                      <a:pt x="272" y="468"/>
                    </a:lnTo>
                    <a:lnTo>
                      <a:pt x="289" y="438"/>
                    </a:lnTo>
                    <a:lnTo>
                      <a:pt x="97" y="120"/>
                    </a:lnTo>
                    <a:lnTo>
                      <a:pt x="85" y="35"/>
                    </a:lnTo>
                    <a:lnTo>
                      <a:pt x="128" y="58"/>
                    </a:lnTo>
                    <a:lnTo>
                      <a:pt x="196" y="196"/>
                    </a:lnTo>
                    <a:lnTo>
                      <a:pt x="299" y="300"/>
                    </a:lnTo>
                    <a:lnTo>
                      <a:pt x="297" y="339"/>
                    </a:lnTo>
                    <a:lnTo>
                      <a:pt x="439" y="483"/>
                    </a:lnTo>
                    <a:lnTo>
                      <a:pt x="456" y="542"/>
                    </a:lnTo>
                    <a:lnTo>
                      <a:pt x="439" y="583"/>
                    </a:lnTo>
                    <a:lnTo>
                      <a:pt x="473" y="638"/>
                    </a:lnTo>
                    <a:lnTo>
                      <a:pt x="746" y="785"/>
                    </a:lnTo>
                    <a:lnTo>
                      <a:pt x="863" y="775"/>
                    </a:lnTo>
                    <a:lnTo>
                      <a:pt x="941" y="847"/>
                    </a:lnTo>
                    <a:lnTo>
                      <a:pt x="976" y="776"/>
                    </a:lnTo>
                    <a:lnTo>
                      <a:pt x="1015" y="775"/>
                    </a:lnTo>
                    <a:lnTo>
                      <a:pt x="974" y="717"/>
                    </a:lnTo>
                    <a:lnTo>
                      <a:pt x="1064" y="693"/>
                    </a:lnTo>
                    <a:lnTo>
                      <a:pt x="1095" y="668"/>
                    </a:lnTo>
                    <a:lnTo>
                      <a:pt x="1103" y="653"/>
                    </a:lnTo>
                    <a:lnTo>
                      <a:pt x="1112" y="684"/>
                    </a:lnTo>
                    <a:lnTo>
                      <a:pt x="1151" y="544"/>
                    </a:lnTo>
                    <a:lnTo>
                      <a:pt x="1101" y="522"/>
                    </a:lnTo>
                    <a:lnTo>
                      <a:pt x="1016" y="544"/>
                    </a:lnTo>
                    <a:lnTo>
                      <a:pt x="971" y="668"/>
                    </a:lnTo>
                    <a:lnTo>
                      <a:pt x="857" y="678"/>
                    </a:lnTo>
                    <a:lnTo>
                      <a:pt x="814" y="649"/>
                    </a:lnTo>
                    <a:lnTo>
                      <a:pt x="738" y="498"/>
                    </a:lnTo>
                    <a:lnTo>
                      <a:pt x="737" y="384"/>
                    </a:lnTo>
                    <a:lnTo>
                      <a:pt x="762" y="327"/>
                    </a:lnTo>
                    <a:lnTo>
                      <a:pt x="687" y="300"/>
                    </a:lnTo>
                    <a:lnTo>
                      <a:pt x="588" y="139"/>
                    </a:lnTo>
                    <a:lnTo>
                      <a:pt x="509" y="174"/>
                    </a:lnTo>
                    <a:lnTo>
                      <a:pt x="407" y="43"/>
                    </a:lnTo>
                    <a:lnTo>
                      <a:pt x="233" y="70"/>
                    </a:lnTo>
                    <a:lnTo>
                      <a:pt x="87" y="0"/>
                    </a:lnTo>
                    <a:lnTo>
                      <a:pt x="0" y="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3" name="Freeform 300"/>
              <p:cNvSpPr/>
              <p:nvPr/>
            </p:nvSpPr>
            <p:spPr bwMode="auto">
              <a:xfrm>
                <a:off x="2014" y="2894"/>
                <a:ext cx="44" cy="53"/>
              </a:xfrm>
              <a:custGeom>
                <a:avLst/>
                <a:gdLst>
                  <a:gd name="T0" fmla="*/ 0 w 152"/>
                  <a:gd name="T1" fmla="*/ 2 h 184"/>
                  <a:gd name="T2" fmla="*/ 1 w 152"/>
                  <a:gd name="T3" fmla="*/ 4 h 184"/>
                  <a:gd name="T4" fmla="*/ 3 w 152"/>
                  <a:gd name="T5" fmla="*/ 4 h 184"/>
                  <a:gd name="T6" fmla="*/ 4 w 152"/>
                  <a:gd name="T7" fmla="*/ 0 h 184"/>
                  <a:gd name="T8" fmla="*/ 2 w 152"/>
                  <a:gd name="T9" fmla="*/ 0 h 184"/>
                  <a:gd name="T10" fmla="*/ 0 w 152"/>
                  <a:gd name="T11" fmla="*/ 2 h 184"/>
                  <a:gd name="T12" fmla="*/ 0 60000 65536"/>
                  <a:gd name="T13" fmla="*/ 0 60000 65536"/>
                  <a:gd name="T14" fmla="*/ 0 60000 65536"/>
                  <a:gd name="T15" fmla="*/ 0 60000 65536"/>
                  <a:gd name="T16" fmla="*/ 0 60000 65536"/>
                  <a:gd name="T17" fmla="*/ 0 60000 65536"/>
                  <a:gd name="T18" fmla="*/ 0 w 152"/>
                  <a:gd name="T19" fmla="*/ 0 h 184"/>
                  <a:gd name="T20" fmla="*/ 152 w 152"/>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152" h="184">
                    <a:moveTo>
                      <a:pt x="0" y="91"/>
                    </a:moveTo>
                    <a:lnTo>
                      <a:pt x="61" y="180"/>
                    </a:lnTo>
                    <a:lnTo>
                      <a:pt x="140" y="184"/>
                    </a:lnTo>
                    <a:lnTo>
                      <a:pt x="152" y="0"/>
                    </a:lnTo>
                    <a:lnTo>
                      <a:pt x="97" y="10"/>
                    </a:lnTo>
                    <a:lnTo>
                      <a:pt x="0" y="9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4" name="Freeform 301"/>
              <p:cNvSpPr/>
              <p:nvPr/>
            </p:nvSpPr>
            <p:spPr bwMode="auto">
              <a:xfrm>
                <a:off x="2060" y="2962"/>
                <a:ext cx="62" cy="32"/>
              </a:xfrm>
              <a:custGeom>
                <a:avLst/>
                <a:gdLst>
                  <a:gd name="T0" fmla="*/ 0 w 215"/>
                  <a:gd name="T1" fmla="*/ 1 h 111"/>
                  <a:gd name="T2" fmla="*/ 0 w 215"/>
                  <a:gd name="T3" fmla="*/ 0 h 111"/>
                  <a:gd name="T4" fmla="*/ 1 w 215"/>
                  <a:gd name="T5" fmla="*/ 1 h 111"/>
                  <a:gd name="T6" fmla="*/ 3 w 215"/>
                  <a:gd name="T7" fmla="*/ 0 h 111"/>
                  <a:gd name="T8" fmla="*/ 5 w 215"/>
                  <a:gd name="T9" fmla="*/ 1 h 111"/>
                  <a:gd name="T10" fmla="*/ 5 w 215"/>
                  <a:gd name="T11" fmla="*/ 3 h 111"/>
                  <a:gd name="T12" fmla="*/ 5 w 215"/>
                  <a:gd name="T13" fmla="*/ 1 h 111"/>
                  <a:gd name="T14" fmla="*/ 3 w 215"/>
                  <a:gd name="T15" fmla="*/ 1 h 111"/>
                  <a:gd name="T16" fmla="*/ 3 w 215"/>
                  <a:gd name="T17" fmla="*/ 1 h 111"/>
                  <a:gd name="T18" fmla="*/ 3 w 215"/>
                  <a:gd name="T19" fmla="*/ 2 h 111"/>
                  <a:gd name="T20" fmla="*/ 2 w 215"/>
                  <a:gd name="T21" fmla="*/ 3 h 111"/>
                  <a:gd name="T22" fmla="*/ 0 w 215"/>
                  <a:gd name="T23" fmla="*/ 1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5"/>
                  <a:gd name="T37" fmla="*/ 0 h 111"/>
                  <a:gd name="T38" fmla="*/ 215 w 215"/>
                  <a:gd name="T39" fmla="*/ 111 h 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5" h="111">
                    <a:moveTo>
                      <a:pt x="0" y="60"/>
                    </a:moveTo>
                    <a:lnTo>
                      <a:pt x="18" y="0"/>
                    </a:lnTo>
                    <a:lnTo>
                      <a:pt x="65" y="37"/>
                    </a:lnTo>
                    <a:lnTo>
                      <a:pt x="146" y="2"/>
                    </a:lnTo>
                    <a:lnTo>
                      <a:pt x="215" y="45"/>
                    </a:lnTo>
                    <a:lnTo>
                      <a:pt x="200" y="108"/>
                    </a:lnTo>
                    <a:lnTo>
                      <a:pt x="193" y="54"/>
                    </a:lnTo>
                    <a:lnTo>
                      <a:pt x="146" y="35"/>
                    </a:lnTo>
                    <a:lnTo>
                      <a:pt x="103" y="66"/>
                    </a:lnTo>
                    <a:lnTo>
                      <a:pt x="115" y="98"/>
                    </a:lnTo>
                    <a:lnTo>
                      <a:pt x="96" y="111"/>
                    </a:lnTo>
                    <a:lnTo>
                      <a:pt x="0" y="6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5" name="Freeform 302"/>
              <p:cNvSpPr/>
              <p:nvPr/>
            </p:nvSpPr>
            <p:spPr bwMode="auto">
              <a:xfrm>
                <a:off x="2284" y="3328"/>
                <a:ext cx="89" cy="107"/>
              </a:xfrm>
              <a:custGeom>
                <a:avLst/>
                <a:gdLst>
                  <a:gd name="T0" fmla="*/ 0 w 311"/>
                  <a:gd name="T1" fmla="*/ 3 h 377"/>
                  <a:gd name="T2" fmla="*/ 1 w 311"/>
                  <a:gd name="T3" fmla="*/ 1 h 377"/>
                  <a:gd name="T4" fmla="*/ 3 w 311"/>
                  <a:gd name="T5" fmla="*/ 0 h 377"/>
                  <a:gd name="T6" fmla="*/ 4 w 311"/>
                  <a:gd name="T7" fmla="*/ 1 h 377"/>
                  <a:gd name="T8" fmla="*/ 4 w 311"/>
                  <a:gd name="T9" fmla="*/ 3 h 377"/>
                  <a:gd name="T10" fmla="*/ 6 w 311"/>
                  <a:gd name="T11" fmla="*/ 3 h 377"/>
                  <a:gd name="T12" fmla="*/ 6 w 311"/>
                  <a:gd name="T13" fmla="*/ 5 h 377"/>
                  <a:gd name="T14" fmla="*/ 7 w 311"/>
                  <a:gd name="T15" fmla="*/ 5 h 377"/>
                  <a:gd name="T16" fmla="*/ 7 w 311"/>
                  <a:gd name="T17" fmla="*/ 7 h 377"/>
                  <a:gd name="T18" fmla="*/ 6 w 311"/>
                  <a:gd name="T19" fmla="*/ 9 h 377"/>
                  <a:gd name="T20" fmla="*/ 4 w 311"/>
                  <a:gd name="T21" fmla="*/ 9 h 377"/>
                  <a:gd name="T22" fmla="*/ 4 w 311"/>
                  <a:gd name="T23" fmla="*/ 7 h 377"/>
                  <a:gd name="T24" fmla="*/ 0 w 311"/>
                  <a:gd name="T25" fmla="*/ 3 h 3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1"/>
                  <a:gd name="T40" fmla="*/ 0 h 377"/>
                  <a:gd name="T41" fmla="*/ 311 w 311"/>
                  <a:gd name="T42" fmla="*/ 377 h 3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1" h="377">
                    <a:moveTo>
                      <a:pt x="0" y="141"/>
                    </a:moveTo>
                    <a:lnTo>
                      <a:pt x="21" y="23"/>
                    </a:lnTo>
                    <a:lnTo>
                      <a:pt x="134" y="0"/>
                    </a:lnTo>
                    <a:lnTo>
                      <a:pt x="169" y="39"/>
                    </a:lnTo>
                    <a:lnTo>
                      <a:pt x="177" y="130"/>
                    </a:lnTo>
                    <a:lnTo>
                      <a:pt x="260" y="143"/>
                    </a:lnTo>
                    <a:lnTo>
                      <a:pt x="270" y="205"/>
                    </a:lnTo>
                    <a:lnTo>
                      <a:pt x="311" y="218"/>
                    </a:lnTo>
                    <a:lnTo>
                      <a:pt x="305" y="295"/>
                    </a:lnTo>
                    <a:lnTo>
                      <a:pt x="263" y="377"/>
                    </a:lnTo>
                    <a:lnTo>
                      <a:pt x="159" y="371"/>
                    </a:lnTo>
                    <a:lnTo>
                      <a:pt x="180" y="281"/>
                    </a:lnTo>
                    <a:lnTo>
                      <a:pt x="0" y="14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6" name="Freeform 303"/>
              <p:cNvSpPr/>
              <p:nvPr/>
            </p:nvSpPr>
            <p:spPr bwMode="auto">
              <a:xfrm>
                <a:off x="2080" y="3085"/>
                <a:ext cx="135" cy="229"/>
              </a:xfrm>
              <a:custGeom>
                <a:avLst/>
                <a:gdLst>
                  <a:gd name="T0" fmla="*/ 0 w 476"/>
                  <a:gd name="T1" fmla="*/ 4 h 803"/>
                  <a:gd name="T2" fmla="*/ 0 w 476"/>
                  <a:gd name="T3" fmla="*/ 6 h 803"/>
                  <a:gd name="T4" fmla="*/ 2 w 476"/>
                  <a:gd name="T5" fmla="*/ 9 h 803"/>
                  <a:gd name="T6" fmla="*/ 4 w 476"/>
                  <a:gd name="T7" fmla="*/ 15 h 803"/>
                  <a:gd name="T8" fmla="*/ 9 w 476"/>
                  <a:gd name="T9" fmla="*/ 19 h 803"/>
                  <a:gd name="T10" fmla="*/ 10 w 476"/>
                  <a:gd name="T11" fmla="*/ 18 h 803"/>
                  <a:gd name="T12" fmla="*/ 11 w 476"/>
                  <a:gd name="T13" fmla="*/ 17 h 803"/>
                  <a:gd name="T14" fmla="*/ 10 w 476"/>
                  <a:gd name="T15" fmla="*/ 16 h 803"/>
                  <a:gd name="T16" fmla="*/ 10 w 476"/>
                  <a:gd name="T17" fmla="*/ 16 h 803"/>
                  <a:gd name="T18" fmla="*/ 11 w 476"/>
                  <a:gd name="T19" fmla="*/ 13 h 803"/>
                  <a:gd name="T20" fmla="*/ 10 w 476"/>
                  <a:gd name="T21" fmla="*/ 11 h 803"/>
                  <a:gd name="T22" fmla="*/ 9 w 476"/>
                  <a:gd name="T23" fmla="*/ 11 h 803"/>
                  <a:gd name="T24" fmla="*/ 9 w 476"/>
                  <a:gd name="T25" fmla="*/ 9 h 803"/>
                  <a:gd name="T26" fmla="*/ 9 w 476"/>
                  <a:gd name="T27" fmla="*/ 10 h 803"/>
                  <a:gd name="T28" fmla="*/ 7 w 476"/>
                  <a:gd name="T29" fmla="*/ 9 h 803"/>
                  <a:gd name="T30" fmla="*/ 7 w 476"/>
                  <a:gd name="T31" fmla="*/ 8 h 803"/>
                  <a:gd name="T32" fmla="*/ 8 w 476"/>
                  <a:gd name="T33" fmla="*/ 5 h 803"/>
                  <a:gd name="T34" fmla="*/ 10 w 476"/>
                  <a:gd name="T35" fmla="*/ 4 h 803"/>
                  <a:gd name="T36" fmla="*/ 9 w 476"/>
                  <a:gd name="T37" fmla="*/ 4 h 803"/>
                  <a:gd name="T38" fmla="*/ 10 w 476"/>
                  <a:gd name="T39" fmla="*/ 3 h 803"/>
                  <a:gd name="T40" fmla="*/ 7 w 476"/>
                  <a:gd name="T41" fmla="*/ 2 h 803"/>
                  <a:gd name="T42" fmla="*/ 5 w 476"/>
                  <a:gd name="T43" fmla="*/ 0 h 803"/>
                  <a:gd name="T44" fmla="*/ 5 w 476"/>
                  <a:gd name="T45" fmla="*/ 2 h 803"/>
                  <a:gd name="T46" fmla="*/ 3 w 476"/>
                  <a:gd name="T47" fmla="*/ 3 h 803"/>
                  <a:gd name="T48" fmla="*/ 2 w 476"/>
                  <a:gd name="T49" fmla="*/ 5 h 803"/>
                  <a:gd name="T50" fmla="*/ 1 w 476"/>
                  <a:gd name="T51" fmla="*/ 5 h 803"/>
                  <a:gd name="T52" fmla="*/ 1 w 476"/>
                  <a:gd name="T53" fmla="*/ 3 h 803"/>
                  <a:gd name="T54" fmla="*/ 0 w 476"/>
                  <a:gd name="T55" fmla="*/ 4 h 80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76"/>
                  <a:gd name="T85" fmla="*/ 0 h 803"/>
                  <a:gd name="T86" fmla="*/ 476 w 476"/>
                  <a:gd name="T87" fmla="*/ 803 h 80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76" h="803">
                    <a:moveTo>
                      <a:pt x="0" y="188"/>
                    </a:moveTo>
                    <a:lnTo>
                      <a:pt x="8" y="254"/>
                    </a:lnTo>
                    <a:lnTo>
                      <a:pt x="93" y="364"/>
                    </a:lnTo>
                    <a:lnTo>
                      <a:pt x="188" y="627"/>
                    </a:lnTo>
                    <a:lnTo>
                      <a:pt x="408" y="803"/>
                    </a:lnTo>
                    <a:lnTo>
                      <a:pt x="446" y="771"/>
                    </a:lnTo>
                    <a:lnTo>
                      <a:pt x="468" y="714"/>
                    </a:lnTo>
                    <a:lnTo>
                      <a:pt x="435" y="696"/>
                    </a:lnTo>
                    <a:lnTo>
                      <a:pt x="455" y="681"/>
                    </a:lnTo>
                    <a:lnTo>
                      <a:pt x="476" y="542"/>
                    </a:lnTo>
                    <a:lnTo>
                      <a:pt x="444" y="480"/>
                    </a:lnTo>
                    <a:lnTo>
                      <a:pt x="412" y="480"/>
                    </a:lnTo>
                    <a:lnTo>
                      <a:pt x="412" y="405"/>
                    </a:lnTo>
                    <a:lnTo>
                      <a:pt x="369" y="438"/>
                    </a:lnTo>
                    <a:lnTo>
                      <a:pt x="318" y="410"/>
                    </a:lnTo>
                    <a:lnTo>
                      <a:pt x="287" y="327"/>
                    </a:lnTo>
                    <a:lnTo>
                      <a:pt x="338" y="226"/>
                    </a:lnTo>
                    <a:lnTo>
                      <a:pt x="435" y="178"/>
                    </a:lnTo>
                    <a:lnTo>
                      <a:pt x="407" y="161"/>
                    </a:lnTo>
                    <a:lnTo>
                      <a:pt x="423" y="111"/>
                    </a:lnTo>
                    <a:lnTo>
                      <a:pt x="313" y="101"/>
                    </a:lnTo>
                    <a:lnTo>
                      <a:pt x="231" y="0"/>
                    </a:lnTo>
                    <a:lnTo>
                      <a:pt x="213" y="75"/>
                    </a:lnTo>
                    <a:lnTo>
                      <a:pt x="126" y="132"/>
                    </a:lnTo>
                    <a:lnTo>
                      <a:pt x="81" y="211"/>
                    </a:lnTo>
                    <a:lnTo>
                      <a:pt x="31" y="199"/>
                    </a:lnTo>
                    <a:lnTo>
                      <a:pt x="37" y="151"/>
                    </a:lnTo>
                    <a:lnTo>
                      <a:pt x="0" y="18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7" name="Freeform 304"/>
              <p:cNvSpPr/>
              <p:nvPr/>
            </p:nvSpPr>
            <p:spPr bwMode="auto">
              <a:xfrm>
                <a:off x="2332" y="3011"/>
                <a:ext cx="46" cy="49"/>
              </a:xfrm>
              <a:custGeom>
                <a:avLst/>
                <a:gdLst>
                  <a:gd name="T0" fmla="*/ 0 w 159"/>
                  <a:gd name="T1" fmla="*/ 2 h 173"/>
                  <a:gd name="T2" fmla="*/ 1 w 159"/>
                  <a:gd name="T3" fmla="*/ 0 h 173"/>
                  <a:gd name="T4" fmla="*/ 4 w 159"/>
                  <a:gd name="T5" fmla="*/ 0 h 173"/>
                  <a:gd name="T6" fmla="*/ 3 w 159"/>
                  <a:gd name="T7" fmla="*/ 4 h 173"/>
                  <a:gd name="T8" fmla="*/ 1 w 159"/>
                  <a:gd name="T9" fmla="*/ 4 h 173"/>
                  <a:gd name="T10" fmla="*/ 0 w 159"/>
                  <a:gd name="T11" fmla="*/ 2 h 173"/>
                  <a:gd name="T12" fmla="*/ 0 60000 65536"/>
                  <a:gd name="T13" fmla="*/ 0 60000 65536"/>
                  <a:gd name="T14" fmla="*/ 0 60000 65536"/>
                  <a:gd name="T15" fmla="*/ 0 60000 65536"/>
                  <a:gd name="T16" fmla="*/ 0 60000 65536"/>
                  <a:gd name="T17" fmla="*/ 0 60000 65536"/>
                  <a:gd name="T18" fmla="*/ 0 w 159"/>
                  <a:gd name="T19" fmla="*/ 0 h 173"/>
                  <a:gd name="T20" fmla="*/ 159 w 159"/>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159" h="173">
                    <a:moveTo>
                      <a:pt x="0" y="79"/>
                    </a:moveTo>
                    <a:lnTo>
                      <a:pt x="44" y="0"/>
                    </a:lnTo>
                    <a:lnTo>
                      <a:pt x="159" y="12"/>
                    </a:lnTo>
                    <a:lnTo>
                      <a:pt x="146" y="161"/>
                    </a:lnTo>
                    <a:lnTo>
                      <a:pt x="62" y="173"/>
                    </a:lnTo>
                    <a:lnTo>
                      <a:pt x="0" y="7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8" name="Freeform 305"/>
              <p:cNvSpPr/>
              <p:nvPr/>
            </p:nvSpPr>
            <p:spPr bwMode="auto">
              <a:xfrm>
                <a:off x="2290" y="2949"/>
                <a:ext cx="11" cy="9"/>
              </a:xfrm>
              <a:custGeom>
                <a:avLst/>
                <a:gdLst>
                  <a:gd name="T0" fmla="*/ 0 w 39"/>
                  <a:gd name="T1" fmla="*/ 1 h 32"/>
                  <a:gd name="T2" fmla="*/ 1 w 39"/>
                  <a:gd name="T3" fmla="*/ 1 h 32"/>
                  <a:gd name="T4" fmla="*/ 1 w 39"/>
                  <a:gd name="T5" fmla="*/ 0 h 32"/>
                  <a:gd name="T6" fmla="*/ 0 w 39"/>
                  <a:gd name="T7" fmla="*/ 1 h 32"/>
                  <a:gd name="T8" fmla="*/ 0 60000 65536"/>
                  <a:gd name="T9" fmla="*/ 0 60000 65536"/>
                  <a:gd name="T10" fmla="*/ 0 60000 65536"/>
                  <a:gd name="T11" fmla="*/ 0 60000 65536"/>
                  <a:gd name="T12" fmla="*/ 0 w 39"/>
                  <a:gd name="T13" fmla="*/ 0 h 32"/>
                  <a:gd name="T14" fmla="*/ 39 w 39"/>
                  <a:gd name="T15" fmla="*/ 32 h 32"/>
                </a:gdLst>
                <a:ahLst/>
                <a:cxnLst>
                  <a:cxn ang="T8">
                    <a:pos x="T0" y="T1"/>
                  </a:cxn>
                  <a:cxn ang="T9">
                    <a:pos x="T2" y="T3"/>
                  </a:cxn>
                  <a:cxn ang="T10">
                    <a:pos x="T4" y="T5"/>
                  </a:cxn>
                  <a:cxn ang="T11">
                    <a:pos x="T6" y="T7"/>
                  </a:cxn>
                </a:cxnLst>
                <a:rect l="T12" t="T13" r="T14" b="T15"/>
                <a:pathLst>
                  <a:path w="39" h="32">
                    <a:moveTo>
                      <a:pt x="0" y="32"/>
                    </a:moveTo>
                    <a:lnTo>
                      <a:pt x="36" y="26"/>
                    </a:lnTo>
                    <a:lnTo>
                      <a:pt x="39" y="0"/>
                    </a:lnTo>
                    <a:lnTo>
                      <a:pt x="0" y="3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69" name="Freeform 306"/>
              <p:cNvSpPr/>
              <p:nvPr/>
            </p:nvSpPr>
            <p:spPr bwMode="auto">
              <a:xfrm>
                <a:off x="1136" y="1988"/>
                <a:ext cx="324" cy="328"/>
              </a:xfrm>
              <a:custGeom>
                <a:avLst/>
                <a:gdLst>
                  <a:gd name="T0" fmla="*/ 2 w 1139"/>
                  <a:gd name="T1" fmla="*/ 11 h 1152"/>
                  <a:gd name="T2" fmla="*/ 2 w 1139"/>
                  <a:gd name="T3" fmla="*/ 12 h 1152"/>
                  <a:gd name="T4" fmla="*/ 5 w 1139"/>
                  <a:gd name="T5" fmla="*/ 13 h 1152"/>
                  <a:gd name="T6" fmla="*/ 6 w 1139"/>
                  <a:gd name="T7" fmla="*/ 12 h 1152"/>
                  <a:gd name="T8" fmla="*/ 3 w 1139"/>
                  <a:gd name="T9" fmla="*/ 15 h 1152"/>
                  <a:gd name="T10" fmla="*/ 3 w 1139"/>
                  <a:gd name="T11" fmla="*/ 17 h 1152"/>
                  <a:gd name="T12" fmla="*/ 3 w 1139"/>
                  <a:gd name="T13" fmla="*/ 18 h 1152"/>
                  <a:gd name="T14" fmla="*/ 3 w 1139"/>
                  <a:gd name="T15" fmla="*/ 19 h 1152"/>
                  <a:gd name="T16" fmla="*/ 4 w 1139"/>
                  <a:gd name="T17" fmla="*/ 20 h 1152"/>
                  <a:gd name="T18" fmla="*/ 5 w 1139"/>
                  <a:gd name="T19" fmla="*/ 19 h 1152"/>
                  <a:gd name="T20" fmla="*/ 5 w 1139"/>
                  <a:gd name="T21" fmla="*/ 21 h 1152"/>
                  <a:gd name="T22" fmla="*/ 8 w 1139"/>
                  <a:gd name="T23" fmla="*/ 21 h 1152"/>
                  <a:gd name="T24" fmla="*/ 9 w 1139"/>
                  <a:gd name="T25" fmla="*/ 21 h 1152"/>
                  <a:gd name="T26" fmla="*/ 8 w 1139"/>
                  <a:gd name="T27" fmla="*/ 24 h 1152"/>
                  <a:gd name="T28" fmla="*/ 7 w 1139"/>
                  <a:gd name="T29" fmla="*/ 25 h 1152"/>
                  <a:gd name="T30" fmla="*/ 4 w 1139"/>
                  <a:gd name="T31" fmla="*/ 26 h 1152"/>
                  <a:gd name="T32" fmla="*/ 7 w 1139"/>
                  <a:gd name="T33" fmla="*/ 26 h 1152"/>
                  <a:gd name="T34" fmla="*/ 8 w 1139"/>
                  <a:gd name="T35" fmla="*/ 24 h 1152"/>
                  <a:gd name="T36" fmla="*/ 12 w 1139"/>
                  <a:gd name="T37" fmla="*/ 22 h 1152"/>
                  <a:gd name="T38" fmla="*/ 12 w 1139"/>
                  <a:gd name="T39" fmla="*/ 20 h 1152"/>
                  <a:gd name="T40" fmla="*/ 16 w 1139"/>
                  <a:gd name="T41" fmla="*/ 16 h 1152"/>
                  <a:gd name="T42" fmla="*/ 16 w 1139"/>
                  <a:gd name="T43" fmla="*/ 17 h 1152"/>
                  <a:gd name="T44" fmla="*/ 17 w 1139"/>
                  <a:gd name="T45" fmla="*/ 18 h 1152"/>
                  <a:gd name="T46" fmla="*/ 14 w 1139"/>
                  <a:gd name="T47" fmla="*/ 19 h 1152"/>
                  <a:gd name="T48" fmla="*/ 14 w 1139"/>
                  <a:gd name="T49" fmla="*/ 20 h 1152"/>
                  <a:gd name="T50" fmla="*/ 17 w 1139"/>
                  <a:gd name="T51" fmla="*/ 18 h 1152"/>
                  <a:gd name="T52" fmla="*/ 18 w 1139"/>
                  <a:gd name="T53" fmla="*/ 17 h 1152"/>
                  <a:gd name="T54" fmla="*/ 19 w 1139"/>
                  <a:gd name="T55" fmla="*/ 17 h 1152"/>
                  <a:gd name="T56" fmla="*/ 21 w 1139"/>
                  <a:gd name="T57" fmla="*/ 19 h 1152"/>
                  <a:gd name="T58" fmla="*/ 25 w 1139"/>
                  <a:gd name="T59" fmla="*/ 19 h 1152"/>
                  <a:gd name="T60" fmla="*/ 25 w 1139"/>
                  <a:gd name="T61" fmla="*/ 20 h 1152"/>
                  <a:gd name="T62" fmla="*/ 26 w 1139"/>
                  <a:gd name="T63" fmla="*/ 20 h 1152"/>
                  <a:gd name="T64" fmla="*/ 24 w 1139"/>
                  <a:gd name="T65" fmla="*/ 19 h 1152"/>
                  <a:gd name="T66" fmla="*/ 14 w 1139"/>
                  <a:gd name="T67" fmla="*/ 2 h 1152"/>
                  <a:gd name="T68" fmla="*/ 11 w 1139"/>
                  <a:gd name="T69" fmla="*/ 1 h 1152"/>
                  <a:gd name="T70" fmla="*/ 10 w 1139"/>
                  <a:gd name="T71" fmla="*/ 1 h 1152"/>
                  <a:gd name="T72" fmla="*/ 10 w 1139"/>
                  <a:gd name="T73" fmla="*/ 0 h 1152"/>
                  <a:gd name="T74" fmla="*/ 7 w 1139"/>
                  <a:gd name="T75" fmla="*/ 1 h 1152"/>
                  <a:gd name="T76" fmla="*/ 7 w 1139"/>
                  <a:gd name="T77" fmla="*/ 1 h 1152"/>
                  <a:gd name="T78" fmla="*/ 6 w 1139"/>
                  <a:gd name="T79" fmla="*/ 3 h 1152"/>
                  <a:gd name="T80" fmla="*/ 4 w 1139"/>
                  <a:gd name="T81" fmla="*/ 4 h 1152"/>
                  <a:gd name="T82" fmla="*/ 2 w 1139"/>
                  <a:gd name="T83" fmla="*/ 5 h 1152"/>
                  <a:gd name="T84" fmla="*/ 4 w 1139"/>
                  <a:gd name="T85" fmla="*/ 8 h 1152"/>
                  <a:gd name="T86" fmla="*/ 5 w 1139"/>
                  <a:gd name="T87" fmla="*/ 9 h 1152"/>
                  <a:gd name="T88" fmla="*/ 6 w 1139"/>
                  <a:gd name="T89" fmla="*/ 9 h 1152"/>
                  <a:gd name="T90" fmla="*/ 4 w 1139"/>
                  <a:gd name="T91" fmla="*/ 9 h 1152"/>
                  <a:gd name="T92" fmla="*/ 3 w 1139"/>
                  <a:gd name="T93" fmla="*/ 9 h 11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39"/>
                  <a:gd name="T142" fmla="*/ 0 h 1152"/>
                  <a:gd name="T143" fmla="*/ 1139 w 1139"/>
                  <a:gd name="T144" fmla="*/ 1152 h 115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39" h="1152">
                    <a:moveTo>
                      <a:pt x="0" y="441"/>
                    </a:moveTo>
                    <a:lnTo>
                      <a:pt x="74" y="463"/>
                    </a:lnTo>
                    <a:lnTo>
                      <a:pt x="45" y="472"/>
                    </a:lnTo>
                    <a:lnTo>
                      <a:pt x="75" y="514"/>
                    </a:lnTo>
                    <a:lnTo>
                      <a:pt x="190" y="510"/>
                    </a:lnTo>
                    <a:lnTo>
                      <a:pt x="205" y="538"/>
                    </a:lnTo>
                    <a:lnTo>
                      <a:pt x="278" y="503"/>
                    </a:lnTo>
                    <a:lnTo>
                      <a:pt x="253" y="517"/>
                    </a:lnTo>
                    <a:lnTo>
                      <a:pt x="267" y="587"/>
                    </a:lnTo>
                    <a:lnTo>
                      <a:pt x="111" y="655"/>
                    </a:lnTo>
                    <a:lnTo>
                      <a:pt x="72" y="729"/>
                    </a:lnTo>
                    <a:lnTo>
                      <a:pt x="107" y="718"/>
                    </a:lnTo>
                    <a:lnTo>
                      <a:pt x="79" y="737"/>
                    </a:lnTo>
                    <a:lnTo>
                      <a:pt x="107" y="761"/>
                    </a:lnTo>
                    <a:lnTo>
                      <a:pt x="165" y="771"/>
                    </a:lnTo>
                    <a:lnTo>
                      <a:pt x="134" y="809"/>
                    </a:lnTo>
                    <a:lnTo>
                      <a:pt x="159" y="847"/>
                    </a:lnTo>
                    <a:lnTo>
                      <a:pt x="190" y="852"/>
                    </a:lnTo>
                    <a:lnTo>
                      <a:pt x="250" y="771"/>
                    </a:lnTo>
                    <a:lnTo>
                      <a:pt x="213" y="809"/>
                    </a:lnTo>
                    <a:lnTo>
                      <a:pt x="244" y="887"/>
                    </a:lnTo>
                    <a:lnTo>
                      <a:pt x="228" y="917"/>
                    </a:lnTo>
                    <a:lnTo>
                      <a:pt x="298" y="872"/>
                    </a:lnTo>
                    <a:lnTo>
                      <a:pt x="346" y="928"/>
                    </a:lnTo>
                    <a:lnTo>
                      <a:pt x="363" y="895"/>
                    </a:lnTo>
                    <a:lnTo>
                      <a:pt x="378" y="917"/>
                    </a:lnTo>
                    <a:lnTo>
                      <a:pt x="431" y="889"/>
                    </a:lnTo>
                    <a:lnTo>
                      <a:pt x="360" y="1032"/>
                    </a:lnTo>
                    <a:lnTo>
                      <a:pt x="299" y="1060"/>
                    </a:lnTo>
                    <a:lnTo>
                      <a:pt x="298" y="1093"/>
                    </a:lnTo>
                    <a:lnTo>
                      <a:pt x="228" y="1094"/>
                    </a:lnTo>
                    <a:lnTo>
                      <a:pt x="176" y="1152"/>
                    </a:lnTo>
                    <a:lnTo>
                      <a:pt x="244" y="1109"/>
                    </a:lnTo>
                    <a:lnTo>
                      <a:pt x="317" y="1110"/>
                    </a:lnTo>
                    <a:lnTo>
                      <a:pt x="360" y="1075"/>
                    </a:lnTo>
                    <a:lnTo>
                      <a:pt x="339" y="1047"/>
                    </a:lnTo>
                    <a:lnTo>
                      <a:pt x="386" y="1051"/>
                    </a:lnTo>
                    <a:lnTo>
                      <a:pt x="528" y="943"/>
                    </a:lnTo>
                    <a:lnTo>
                      <a:pt x="559" y="904"/>
                    </a:lnTo>
                    <a:lnTo>
                      <a:pt x="532" y="871"/>
                    </a:lnTo>
                    <a:lnTo>
                      <a:pt x="660" y="740"/>
                    </a:lnTo>
                    <a:lnTo>
                      <a:pt x="676" y="675"/>
                    </a:lnTo>
                    <a:lnTo>
                      <a:pt x="661" y="740"/>
                    </a:lnTo>
                    <a:lnTo>
                      <a:pt x="715" y="728"/>
                    </a:lnTo>
                    <a:lnTo>
                      <a:pt x="684" y="755"/>
                    </a:lnTo>
                    <a:lnTo>
                      <a:pt x="727" y="767"/>
                    </a:lnTo>
                    <a:lnTo>
                      <a:pt x="635" y="776"/>
                    </a:lnTo>
                    <a:lnTo>
                      <a:pt x="615" y="841"/>
                    </a:lnTo>
                    <a:lnTo>
                      <a:pt x="650" y="837"/>
                    </a:lnTo>
                    <a:lnTo>
                      <a:pt x="618" y="882"/>
                    </a:lnTo>
                    <a:lnTo>
                      <a:pt x="740" y="825"/>
                    </a:lnTo>
                    <a:lnTo>
                      <a:pt x="760" y="790"/>
                    </a:lnTo>
                    <a:lnTo>
                      <a:pt x="739" y="774"/>
                    </a:lnTo>
                    <a:lnTo>
                      <a:pt x="767" y="743"/>
                    </a:lnTo>
                    <a:lnTo>
                      <a:pt x="763" y="767"/>
                    </a:lnTo>
                    <a:lnTo>
                      <a:pt x="823" y="753"/>
                    </a:lnTo>
                    <a:lnTo>
                      <a:pt x="813" y="779"/>
                    </a:lnTo>
                    <a:lnTo>
                      <a:pt x="911" y="825"/>
                    </a:lnTo>
                    <a:lnTo>
                      <a:pt x="1059" y="847"/>
                    </a:lnTo>
                    <a:lnTo>
                      <a:pt x="1083" y="821"/>
                    </a:lnTo>
                    <a:lnTo>
                      <a:pt x="1105" y="835"/>
                    </a:lnTo>
                    <a:lnTo>
                      <a:pt x="1076" y="860"/>
                    </a:lnTo>
                    <a:lnTo>
                      <a:pt x="1120" y="887"/>
                    </a:lnTo>
                    <a:lnTo>
                      <a:pt x="1139" y="866"/>
                    </a:lnTo>
                    <a:lnTo>
                      <a:pt x="1104" y="809"/>
                    </a:lnTo>
                    <a:lnTo>
                      <a:pt x="1032" y="809"/>
                    </a:lnTo>
                    <a:lnTo>
                      <a:pt x="1032" y="132"/>
                    </a:lnTo>
                    <a:lnTo>
                      <a:pt x="621" y="77"/>
                    </a:lnTo>
                    <a:lnTo>
                      <a:pt x="607" y="43"/>
                    </a:lnTo>
                    <a:lnTo>
                      <a:pt x="495" y="22"/>
                    </a:lnTo>
                    <a:lnTo>
                      <a:pt x="481" y="50"/>
                    </a:lnTo>
                    <a:lnTo>
                      <a:pt x="449" y="42"/>
                    </a:lnTo>
                    <a:lnTo>
                      <a:pt x="480" y="17"/>
                    </a:lnTo>
                    <a:lnTo>
                      <a:pt x="433" y="0"/>
                    </a:lnTo>
                    <a:lnTo>
                      <a:pt x="388" y="43"/>
                    </a:lnTo>
                    <a:lnTo>
                      <a:pt x="314" y="50"/>
                    </a:lnTo>
                    <a:lnTo>
                      <a:pt x="307" y="89"/>
                    </a:lnTo>
                    <a:lnTo>
                      <a:pt x="301" y="65"/>
                    </a:lnTo>
                    <a:lnTo>
                      <a:pt x="233" y="88"/>
                    </a:lnTo>
                    <a:lnTo>
                      <a:pt x="244" y="119"/>
                    </a:lnTo>
                    <a:lnTo>
                      <a:pt x="213" y="109"/>
                    </a:lnTo>
                    <a:lnTo>
                      <a:pt x="168" y="176"/>
                    </a:lnTo>
                    <a:lnTo>
                      <a:pt x="72" y="197"/>
                    </a:lnTo>
                    <a:lnTo>
                      <a:pt x="75" y="229"/>
                    </a:lnTo>
                    <a:lnTo>
                      <a:pt x="48" y="235"/>
                    </a:lnTo>
                    <a:lnTo>
                      <a:pt x="165" y="331"/>
                    </a:lnTo>
                    <a:lnTo>
                      <a:pt x="328" y="377"/>
                    </a:lnTo>
                    <a:lnTo>
                      <a:pt x="228" y="364"/>
                    </a:lnTo>
                    <a:lnTo>
                      <a:pt x="233" y="391"/>
                    </a:lnTo>
                    <a:lnTo>
                      <a:pt x="273" y="392"/>
                    </a:lnTo>
                    <a:lnTo>
                      <a:pt x="239" y="411"/>
                    </a:lnTo>
                    <a:lnTo>
                      <a:pt x="165" y="407"/>
                    </a:lnTo>
                    <a:lnTo>
                      <a:pt x="165" y="368"/>
                    </a:lnTo>
                    <a:lnTo>
                      <a:pt x="129" y="372"/>
                    </a:lnTo>
                    <a:lnTo>
                      <a:pt x="0" y="44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0" name="Freeform 307"/>
              <p:cNvSpPr/>
              <p:nvPr/>
            </p:nvSpPr>
            <p:spPr bwMode="auto">
              <a:xfrm>
                <a:off x="1268" y="2829"/>
                <a:ext cx="13" cy="17"/>
              </a:xfrm>
              <a:custGeom>
                <a:avLst/>
                <a:gdLst>
                  <a:gd name="T0" fmla="*/ 0 w 45"/>
                  <a:gd name="T1" fmla="*/ 1 h 62"/>
                  <a:gd name="T2" fmla="*/ 0 w 45"/>
                  <a:gd name="T3" fmla="*/ 0 h 62"/>
                  <a:gd name="T4" fmla="*/ 1 w 45"/>
                  <a:gd name="T5" fmla="*/ 1 h 62"/>
                  <a:gd name="T6" fmla="*/ 0 w 45"/>
                  <a:gd name="T7" fmla="*/ 1 h 62"/>
                  <a:gd name="T8" fmla="*/ 0 w 45"/>
                  <a:gd name="T9" fmla="*/ 1 h 62"/>
                  <a:gd name="T10" fmla="*/ 0 60000 65536"/>
                  <a:gd name="T11" fmla="*/ 0 60000 65536"/>
                  <a:gd name="T12" fmla="*/ 0 60000 65536"/>
                  <a:gd name="T13" fmla="*/ 0 60000 65536"/>
                  <a:gd name="T14" fmla="*/ 0 60000 65536"/>
                  <a:gd name="T15" fmla="*/ 0 w 45"/>
                  <a:gd name="T16" fmla="*/ 0 h 62"/>
                  <a:gd name="T17" fmla="*/ 45 w 45"/>
                  <a:gd name="T18" fmla="*/ 62 h 62"/>
                </a:gdLst>
                <a:ahLst/>
                <a:cxnLst>
                  <a:cxn ang="T10">
                    <a:pos x="T0" y="T1"/>
                  </a:cxn>
                  <a:cxn ang="T11">
                    <a:pos x="T2" y="T3"/>
                  </a:cxn>
                  <a:cxn ang="T12">
                    <a:pos x="T4" y="T5"/>
                  </a:cxn>
                  <a:cxn ang="T13">
                    <a:pos x="T6" y="T7"/>
                  </a:cxn>
                  <a:cxn ang="T14">
                    <a:pos x="T8" y="T9"/>
                  </a:cxn>
                </a:cxnLst>
                <a:rect l="T15" t="T16" r="T17" b="T18"/>
                <a:pathLst>
                  <a:path w="45" h="62">
                    <a:moveTo>
                      <a:pt x="0" y="23"/>
                    </a:moveTo>
                    <a:lnTo>
                      <a:pt x="4" y="0"/>
                    </a:lnTo>
                    <a:lnTo>
                      <a:pt x="45" y="38"/>
                    </a:lnTo>
                    <a:lnTo>
                      <a:pt x="14" y="62"/>
                    </a:lnTo>
                    <a:lnTo>
                      <a:pt x="0" y="2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1" name="Freeform 308"/>
              <p:cNvSpPr/>
              <p:nvPr/>
            </p:nvSpPr>
            <p:spPr bwMode="auto">
              <a:xfrm>
                <a:off x="1280" y="2264"/>
                <a:ext cx="28" cy="19"/>
              </a:xfrm>
              <a:custGeom>
                <a:avLst/>
                <a:gdLst>
                  <a:gd name="T0" fmla="*/ 0 w 100"/>
                  <a:gd name="T1" fmla="*/ 1 h 69"/>
                  <a:gd name="T2" fmla="*/ 1 w 100"/>
                  <a:gd name="T3" fmla="*/ 1 h 69"/>
                  <a:gd name="T4" fmla="*/ 2 w 100"/>
                  <a:gd name="T5" fmla="*/ 0 h 69"/>
                  <a:gd name="T6" fmla="*/ 1 w 100"/>
                  <a:gd name="T7" fmla="*/ 0 h 69"/>
                  <a:gd name="T8" fmla="*/ 1 w 100"/>
                  <a:gd name="T9" fmla="*/ 1 h 69"/>
                  <a:gd name="T10" fmla="*/ 0 w 100"/>
                  <a:gd name="T11" fmla="*/ 1 h 69"/>
                  <a:gd name="T12" fmla="*/ 0 60000 65536"/>
                  <a:gd name="T13" fmla="*/ 0 60000 65536"/>
                  <a:gd name="T14" fmla="*/ 0 60000 65536"/>
                  <a:gd name="T15" fmla="*/ 0 60000 65536"/>
                  <a:gd name="T16" fmla="*/ 0 60000 65536"/>
                  <a:gd name="T17" fmla="*/ 0 60000 65536"/>
                  <a:gd name="T18" fmla="*/ 0 w 100"/>
                  <a:gd name="T19" fmla="*/ 0 h 69"/>
                  <a:gd name="T20" fmla="*/ 100 w 100"/>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100" h="69">
                    <a:moveTo>
                      <a:pt x="0" y="28"/>
                    </a:moveTo>
                    <a:lnTo>
                      <a:pt x="28" y="69"/>
                    </a:lnTo>
                    <a:lnTo>
                      <a:pt x="100" y="11"/>
                    </a:lnTo>
                    <a:lnTo>
                      <a:pt x="32" y="0"/>
                    </a:lnTo>
                    <a:lnTo>
                      <a:pt x="41" y="27"/>
                    </a:lnTo>
                    <a:lnTo>
                      <a:pt x="0" y="2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2" name="Freeform 309"/>
              <p:cNvSpPr/>
              <p:nvPr/>
            </p:nvSpPr>
            <p:spPr bwMode="auto">
              <a:xfrm>
                <a:off x="1462" y="2228"/>
                <a:ext cx="87" cy="90"/>
              </a:xfrm>
              <a:custGeom>
                <a:avLst/>
                <a:gdLst>
                  <a:gd name="T0" fmla="*/ 0 w 306"/>
                  <a:gd name="T1" fmla="*/ 1 h 315"/>
                  <a:gd name="T2" fmla="*/ 0 w 306"/>
                  <a:gd name="T3" fmla="*/ 2 h 315"/>
                  <a:gd name="T4" fmla="*/ 1 w 306"/>
                  <a:gd name="T5" fmla="*/ 2 h 315"/>
                  <a:gd name="T6" fmla="*/ 2 w 306"/>
                  <a:gd name="T7" fmla="*/ 2 h 315"/>
                  <a:gd name="T8" fmla="*/ 1 w 306"/>
                  <a:gd name="T9" fmla="*/ 1 h 315"/>
                  <a:gd name="T10" fmla="*/ 2 w 306"/>
                  <a:gd name="T11" fmla="*/ 1 h 315"/>
                  <a:gd name="T12" fmla="*/ 3 w 306"/>
                  <a:gd name="T13" fmla="*/ 2 h 315"/>
                  <a:gd name="T14" fmla="*/ 2 w 306"/>
                  <a:gd name="T15" fmla="*/ 1 h 315"/>
                  <a:gd name="T16" fmla="*/ 3 w 306"/>
                  <a:gd name="T17" fmla="*/ 2 h 315"/>
                  <a:gd name="T18" fmla="*/ 4 w 306"/>
                  <a:gd name="T19" fmla="*/ 3 h 315"/>
                  <a:gd name="T20" fmla="*/ 4 w 306"/>
                  <a:gd name="T21" fmla="*/ 4 h 315"/>
                  <a:gd name="T22" fmla="*/ 6 w 306"/>
                  <a:gd name="T23" fmla="*/ 5 h 315"/>
                  <a:gd name="T24" fmla="*/ 5 w 306"/>
                  <a:gd name="T25" fmla="*/ 6 h 315"/>
                  <a:gd name="T26" fmla="*/ 6 w 306"/>
                  <a:gd name="T27" fmla="*/ 5 h 315"/>
                  <a:gd name="T28" fmla="*/ 6 w 306"/>
                  <a:gd name="T29" fmla="*/ 7 h 315"/>
                  <a:gd name="T30" fmla="*/ 7 w 306"/>
                  <a:gd name="T31" fmla="*/ 7 h 315"/>
                  <a:gd name="T32" fmla="*/ 7 w 306"/>
                  <a:gd name="T33" fmla="*/ 6 h 315"/>
                  <a:gd name="T34" fmla="*/ 5 w 306"/>
                  <a:gd name="T35" fmla="*/ 5 h 315"/>
                  <a:gd name="T36" fmla="*/ 2 w 306"/>
                  <a:gd name="T37" fmla="*/ 0 h 315"/>
                  <a:gd name="T38" fmla="*/ 1 w 306"/>
                  <a:gd name="T39" fmla="*/ 1 h 315"/>
                  <a:gd name="T40" fmla="*/ 0 w 306"/>
                  <a:gd name="T41" fmla="*/ 1 h 3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6"/>
                  <a:gd name="T64" fmla="*/ 0 h 315"/>
                  <a:gd name="T65" fmla="*/ 306 w 306"/>
                  <a:gd name="T66" fmla="*/ 315 h 3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6" h="315">
                    <a:moveTo>
                      <a:pt x="0" y="30"/>
                    </a:moveTo>
                    <a:lnTo>
                      <a:pt x="15" y="77"/>
                    </a:lnTo>
                    <a:lnTo>
                      <a:pt x="56" y="98"/>
                    </a:lnTo>
                    <a:lnTo>
                      <a:pt x="77" y="83"/>
                    </a:lnTo>
                    <a:lnTo>
                      <a:pt x="38" y="58"/>
                    </a:lnTo>
                    <a:lnTo>
                      <a:pt x="77" y="58"/>
                    </a:lnTo>
                    <a:lnTo>
                      <a:pt x="107" y="99"/>
                    </a:lnTo>
                    <a:lnTo>
                      <a:pt x="96" y="27"/>
                    </a:lnTo>
                    <a:lnTo>
                      <a:pt x="120" y="90"/>
                    </a:lnTo>
                    <a:lnTo>
                      <a:pt x="186" y="125"/>
                    </a:lnTo>
                    <a:lnTo>
                      <a:pt x="174" y="169"/>
                    </a:lnTo>
                    <a:lnTo>
                      <a:pt x="249" y="225"/>
                    </a:lnTo>
                    <a:lnTo>
                      <a:pt x="227" y="269"/>
                    </a:lnTo>
                    <a:lnTo>
                      <a:pt x="265" y="233"/>
                    </a:lnTo>
                    <a:lnTo>
                      <a:pt x="275" y="315"/>
                    </a:lnTo>
                    <a:lnTo>
                      <a:pt x="303" y="302"/>
                    </a:lnTo>
                    <a:lnTo>
                      <a:pt x="306" y="240"/>
                    </a:lnTo>
                    <a:lnTo>
                      <a:pt x="235" y="205"/>
                    </a:lnTo>
                    <a:lnTo>
                      <a:pt x="98" y="0"/>
                    </a:lnTo>
                    <a:lnTo>
                      <a:pt x="23" y="58"/>
                    </a:lnTo>
                    <a:lnTo>
                      <a:pt x="0" y="3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3" name="Freeform 310"/>
              <p:cNvSpPr/>
              <p:nvPr/>
            </p:nvSpPr>
            <p:spPr bwMode="auto">
              <a:xfrm>
                <a:off x="1481" y="2257"/>
                <a:ext cx="14" cy="14"/>
              </a:xfrm>
              <a:custGeom>
                <a:avLst/>
                <a:gdLst>
                  <a:gd name="T0" fmla="*/ 0 w 50"/>
                  <a:gd name="T1" fmla="*/ 0 h 51"/>
                  <a:gd name="T2" fmla="*/ 0 w 50"/>
                  <a:gd name="T3" fmla="*/ 1 h 51"/>
                  <a:gd name="T4" fmla="*/ 0 w 50"/>
                  <a:gd name="T5" fmla="*/ 1 h 51"/>
                  <a:gd name="T6" fmla="*/ 1 w 50"/>
                  <a:gd name="T7" fmla="*/ 1 h 51"/>
                  <a:gd name="T8" fmla="*/ 1 w 50"/>
                  <a:gd name="T9" fmla="*/ 1 h 51"/>
                  <a:gd name="T10" fmla="*/ 1 w 50"/>
                  <a:gd name="T11" fmla="*/ 0 h 51"/>
                  <a:gd name="T12" fmla="*/ 0 w 50"/>
                  <a:gd name="T13" fmla="*/ 0 h 51"/>
                  <a:gd name="T14" fmla="*/ 0 60000 65536"/>
                  <a:gd name="T15" fmla="*/ 0 60000 65536"/>
                  <a:gd name="T16" fmla="*/ 0 60000 65536"/>
                  <a:gd name="T17" fmla="*/ 0 60000 65536"/>
                  <a:gd name="T18" fmla="*/ 0 60000 65536"/>
                  <a:gd name="T19" fmla="*/ 0 60000 65536"/>
                  <a:gd name="T20" fmla="*/ 0 60000 65536"/>
                  <a:gd name="T21" fmla="*/ 0 w 50"/>
                  <a:gd name="T22" fmla="*/ 0 h 51"/>
                  <a:gd name="T23" fmla="*/ 50 w 50"/>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51">
                    <a:moveTo>
                      <a:pt x="0" y="0"/>
                    </a:moveTo>
                    <a:lnTo>
                      <a:pt x="13" y="51"/>
                    </a:lnTo>
                    <a:lnTo>
                      <a:pt x="18" y="24"/>
                    </a:lnTo>
                    <a:lnTo>
                      <a:pt x="50" y="46"/>
                    </a:lnTo>
                    <a:lnTo>
                      <a:pt x="21" y="24"/>
                    </a:lnTo>
                    <a:lnTo>
                      <a:pt x="49" y="8"/>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4" name="Freeform 311"/>
              <p:cNvSpPr/>
              <p:nvPr/>
            </p:nvSpPr>
            <p:spPr bwMode="auto">
              <a:xfrm>
                <a:off x="1487" y="2269"/>
                <a:ext cx="9" cy="23"/>
              </a:xfrm>
              <a:custGeom>
                <a:avLst/>
                <a:gdLst>
                  <a:gd name="T0" fmla="*/ 0 w 29"/>
                  <a:gd name="T1" fmla="*/ 0 h 80"/>
                  <a:gd name="T2" fmla="*/ 1 w 29"/>
                  <a:gd name="T3" fmla="*/ 0 h 80"/>
                  <a:gd name="T4" fmla="*/ 1 w 29"/>
                  <a:gd name="T5" fmla="*/ 2 h 80"/>
                  <a:gd name="T6" fmla="*/ 0 w 29"/>
                  <a:gd name="T7" fmla="*/ 0 h 80"/>
                  <a:gd name="T8" fmla="*/ 0 60000 65536"/>
                  <a:gd name="T9" fmla="*/ 0 60000 65536"/>
                  <a:gd name="T10" fmla="*/ 0 60000 65536"/>
                  <a:gd name="T11" fmla="*/ 0 60000 65536"/>
                  <a:gd name="T12" fmla="*/ 0 w 29"/>
                  <a:gd name="T13" fmla="*/ 0 h 80"/>
                  <a:gd name="T14" fmla="*/ 29 w 29"/>
                  <a:gd name="T15" fmla="*/ 80 h 80"/>
                </a:gdLst>
                <a:ahLst/>
                <a:cxnLst>
                  <a:cxn ang="T8">
                    <a:pos x="T0" y="T1"/>
                  </a:cxn>
                  <a:cxn ang="T9">
                    <a:pos x="T2" y="T3"/>
                  </a:cxn>
                  <a:cxn ang="T10">
                    <a:pos x="T4" y="T5"/>
                  </a:cxn>
                  <a:cxn ang="T11">
                    <a:pos x="T6" y="T7"/>
                  </a:cxn>
                </a:cxnLst>
                <a:rect l="T12" t="T13" r="T14" b="T15"/>
                <a:pathLst>
                  <a:path w="29" h="80">
                    <a:moveTo>
                      <a:pt x="0" y="0"/>
                    </a:moveTo>
                    <a:lnTo>
                      <a:pt x="28" y="15"/>
                    </a:lnTo>
                    <a:lnTo>
                      <a:pt x="29" y="80"/>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5" name="Freeform 312"/>
              <p:cNvSpPr/>
              <p:nvPr/>
            </p:nvSpPr>
            <p:spPr bwMode="auto">
              <a:xfrm>
                <a:off x="1497" y="2258"/>
                <a:ext cx="11" cy="13"/>
              </a:xfrm>
              <a:custGeom>
                <a:avLst/>
                <a:gdLst>
                  <a:gd name="T0" fmla="*/ 0 w 39"/>
                  <a:gd name="T1" fmla="*/ 0 h 47"/>
                  <a:gd name="T2" fmla="*/ 0 w 39"/>
                  <a:gd name="T3" fmla="*/ 1 h 47"/>
                  <a:gd name="T4" fmla="*/ 1 w 39"/>
                  <a:gd name="T5" fmla="*/ 1 h 47"/>
                  <a:gd name="T6" fmla="*/ 1 w 39"/>
                  <a:gd name="T7" fmla="*/ 0 h 47"/>
                  <a:gd name="T8" fmla="*/ 1 w 39"/>
                  <a:gd name="T9" fmla="*/ 1 h 47"/>
                  <a:gd name="T10" fmla="*/ 1 w 39"/>
                  <a:gd name="T11" fmla="*/ 0 h 47"/>
                  <a:gd name="T12" fmla="*/ 0 w 39"/>
                  <a:gd name="T13" fmla="*/ 0 h 47"/>
                  <a:gd name="T14" fmla="*/ 0 60000 65536"/>
                  <a:gd name="T15" fmla="*/ 0 60000 65536"/>
                  <a:gd name="T16" fmla="*/ 0 60000 65536"/>
                  <a:gd name="T17" fmla="*/ 0 60000 65536"/>
                  <a:gd name="T18" fmla="*/ 0 60000 65536"/>
                  <a:gd name="T19" fmla="*/ 0 60000 65536"/>
                  <a:gd name="T20" fmla="*/ 0 60000 65536"/>
                  <a:gd name="T21" fmla="*/ 0 w 39"/>
                  <a:gd name="T22" fmla="*/ 0 h 47"/>
                  <a:gd name="T23" fmla="*/ 39 w 39"/>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47">
                    <a:moveTo>
                      <a:pt x="0" y="0"/>
                    </a:moveTo>
                    <a:lnTo>
                      <a:pt x="7" y="47"/>
                    </a:lnTo>
                    <a:lnTo>
                      <a:pt x="32" y="47"/>
                    </a:lnTo>
                    <a:lnTo>
                      <a:pt x="22" y="4"/>
                    </a:lnTo>
                    <a:lnTo>
                      <a:pt x="39" y="35"/>
                    </a:lnTo>
                    <a:lnTo>
                      <a:pt x="24" y="0"/>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6" name="Freeform 313"/>
              <p:cNvSpPr/>
              <p:nvPr/>
            </p:nvSpPr>
            <p:spPr bwMode="auto">
              <a:xfrm>
                <a:off x="1506" y="2277"/>
                <a:ext cx="10" cy="11"/>
              </a:xfrm>
              <a:custGeom>
                <a:avLst/>
                <a:gdLst>
                  <a:gd name="T0" fmla="*/ 0 w 34"/>
                  <a:gd name="T1" fmla="*/ 0 h 35"/>
                  <a:gd name="T2" fmla="*/ 1 w 34"/>
                  <a:gd name="T3" fmla="*/ 1 h 35"/>
                  <a:gd name="T4" fmla="*/ 1 w 34"/>
                  <a:gd name="T5" fmla="*/ 0 h 35"/>
                  <a:gd name="T6" fmla="*/ 0 w 34"/>
                  <a:gd name="T7" fmla="*/ 0 h 35"/>
                  <a:gd name="T8" fmla="*/ 0 60000 65536"/>
                  <a:gd name="T9" fmla="*/ 0 60000 65536"/>
                  <a:gd name="T10" fmla="*/ 0 60000 65536"/>
                  <a:gd name="T11" fmla="*/ 0 60000 65536"/>
                  <a:gd name="T12" fmla="*/ 0 w 34"/>
                  <a:gd name="T13" fmla="*/ 0 h 35"/>
                  <a:gd name="T14" fmla="*/ 34 w 34"/>
                  <a:gd name="T15" fmla="*/ 35 h 35"/>
                </a:gdLst>
                <a:ahLst/>
                <a:cxnLst>
                  <a:cxn ang="T8">
                    <a:pos x="T0" y="T1"/>
                  </a:cxn>
                  <a:cxn ang="T9">
                    <a:pos x="T2" y="T3"/>
                  </a:cxn>
                  <a:cxn ang="T10">
                    <a:pos x="T4" y="T5"/>
                  </a:cxn>
                  <a:cxn ang="T11">
                    <a:pos x="T6" y="T7"/>
                  </a:cxn>
                </a:cxnLst>
                <a:rect l="T12" t="T13" r="T14" b="T15"/>
                <a:pathLst>
                  <a:path w="34" h="35">
                    <a:moveTo>
                      <a:pt x="0" y="0"/>
                    </a:moveTo>
                    <a:lnTo>
                      <a:pt x="31" y="35"/>
                    </a:lnTo>
                    <a:lnTo>
                      <a:pt x="34" y="5"/>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7" name="Freeform 314"/>
              <p:cNvSpPr/>
              <p:nvPr/>
            </p:nvSpPr>
            <p:spPr bwMode="auto">
              <a:xfrm>
                <a:off x="1509" y="2291"/>
                <a:ext cx="15" cy="23"/>
              </a:xfrm>
              <a:custGeom>
                <a:avLst/>
                <a:gdLst>
                  <a:gd name="T0" fmla="*/ 0 w 53"/>
                  <a:gd name="T1" fmla="*/ 0 h 81"/>
                  <a:gd name="T2" fmla="*/ 1 w 53"/>
                  <a:gd name="T3" fmla="*/ 1 h 81"/>
                  <a:gd name="T4" fmla="*/ 1 w 53"/>
                  <a:gd name="T5" fmla="*/ 2 h 81"/>
                  <a:gd name="T6" fmla="*/ 0 w 53"/>
                  <a:gd name="T7" fmla="*/ 0 h 81"/>
                  <a:gd name="T8" fmla="*/ 0 60000 65536"/>
                  <a:gd name="T9" fmla="*/ 0 60000 65536"/>
                  <a:gd name="T10" fmla="*/ 0 60000 65536"/>
                  <a:gd name="T11" fmla="*/ 0 60000 65536"/>
                  <a:gd name="T12" fmla="*/ 0 w 53"/>
                  <a:gd name="T13" fmla="*/ 0 h 81"/>
                  <a:gd name="T14" fmla="*/ 53 w 53"/>
                  <a:gd name="T15" fmla="*/ 81 h 81"/>
                </a:gdLst>
                <a:ahLst/>
                <a:cxnLst>
                  <a:cxn ang="T8">
                    <a:pos x="T0" y="T1"/>
                  </a:cxn>
                  <a:cxn ang="T9">
                    <a:pos x="T2" y="T3"/>
                  </a:cxn>
                  <a:cxn ang="T10">
                    <a:pos x="T4" y="T5"/>
                  </a:cxn>
                  <a:cxn ang="T11">
                    <a:pos x="T6" y="T7"/>
                  </a:cxn>
                </a:cxnLst>
                <a:rect l="T12" t="T13" r="T14" b="T15"/>
                <a:pathLst>
                  <a:path w="53" h="81">
                    <a:moveTo>
                      <a:pt x="0" y="0"/>
                    </a:moveTo>
                    <a:lnTo>
                      <a:pt x="42" y="30"/>
                    </a:lnTo>
                    <a:lnTo>
                      <a:pt x="53" y="81"/>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8" name="Freeform 315"/>
              <p:cNvSpPr/>
              <p:nvPr/>
            </p:nvSpPr>
            <p:spPr bwMode="auto">
              <a:xfrm>
                <a:off x="1533" y="2297"/>
                <a:ext cx="7" cy="15"/>
              </a:xfrm>
              <a:custGeom>
                <a:avLst/>
                <a:gdLst>
                  <a:gd name="T0" fmla="*/ 0 w 26"/>
                  <a:gd name="T1" fmla="*/ 1 h 49"/>
                  <a:gd name="T2" fmla="*/ 0 w 26"/>
                  <a:gd name="T3" fmla="*/ 0 h 49"/>
                  <a:gd name="T4" fmla="*/ 1 w 26"/>
                  <a:gd name="T5" fmla="*/ 2 h 49"/>
                  <a:gd name="T6" fmla="*/ 0 w 26"/>
                  <a:gd name="T7" fmla="*/ 1 h 49"/>
                  <a:gd name="T8" fmla="*/ 0 60000 65536"/>
                  <a:gd name="T9" fmla="*/ 0 60000 65536"/>
                  <a:gd name="T10" fmla="*/ 0 60000 65536"/>
                  <a:gd name="T11" fmla="*/ 0 60000 65536"/>
                  <a:gd name="T12" fmla="*/ 0 w 26"/>
                  <a:gd name="T13" fmla="*/ 0 h 49"/>
                  <a:gd name="T14" fmla="*/ 26 w 26"/>
                  <a:gd name="T15" fmla="*/ 49 h 49"/>
                </a:gdLst>
                <a:ahLst/>
                <a:cxnLst>
                  <a:cxn ang="T8">
                    <a:pos x="T0" y="T1"/>
                  </a:cxn>
                  <a:cxn ang="T9">
                    <a:pos x="T2" y="T3"/>
                  </a:cxn>
                  <a:cxn ang="T10">
                    <a:pos x="T4" y="T5"/>
                  </a:cxn>
                  <a:cxn ang="T11">
                    <a:pos x="T6" y="T7"/>
                  </a:cxn>
                </a:cxnLst>
                <a:rect l="T12" t="T13" r="T14" b="T15"/>
                <a:pathLst>
                  <a:path w="26" h="49">
                    <a:moveTo>
                      <a:pt x="0" y="29"/>
                    </a:moveTo>
                    <a:lnTo>
                      <a:pt x="10" y="0"/>
                    </a:lnTo>
                    <a:lnTo>
                      <a:pt x="26" y="49"/>
                    </a:lnTo>
                    <a:lnTo>
                      <a:pt x="0" y="2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79" name="Freeform 316"/>
              <p:cNvSpPr/>
              <p:nvPr/>
            </p:nvSpPr>
            <p:spPr bwMode="auto">
              <a:xfrm>
                <a:off x="1608" y="2408"/>
                <a:ext cx="628" cy="352"/>
              </a:xfrm>
              <a:custGeom>
                <a:avLst/>
                <a:gdLst>
                  <a:gd name="T0" fmla="*/ 1 w 2200"/>
                  <a:gd name="T1" fmla="*/ 4 h 1238"/>
                  <a:gd name="T2" fmla="*/ 1 w 2200"/>
                  <a:gd name="T3" fmla="*/ 4 h 1238"/>
                  <a:gd name="T4" fmla="*/ 2 w 2200"/>
                  <a:gd name="T5" fmla="*/ 14 h 1238"/>
                  <a:gd name="T6" fmla="*/ 2 w 2200"/>
                  <a:gd name="T7" fmla="*/ 15 h 1238"/>
                  <a:gd name="T8" fmla="*/ 5 w 2200"/>
                  <a:gd name="T9" fmla="*/ 19 h 1238"/>
                  <a:gd name="T10" fmla="*/ 9 w 2200"/>
                  <a:gd name="T11" fmla="*/ 20 h 1238"/>
                  <a:gd name="T12" fmla="*/ 16 w 2200"/>
                  <a:gd name="T13" fmla="*/ 21 h 1238"/>
                  <a:gd name="T14" fmla="*/ 21 w 2200"/>
                  <a:gd name="T15" fmla="*/ 23 h 1238"/>
                  <a:gd name="T16" fmla="*/ 25 w 2200"/>
                  <a:gd name="T17" fmla="*/ 28 h 1238"/>
                  <a:gd name="T18" fmla="*/ 26 w 2200"/>
                  <a:gd name="T19" fmla="*/ 24 h 1238"/>
                  <a:gd name="T20" fmla="*/ 29 w 2200"/>
                  <a:gd name="T21" fmla="*/ 23 h 1238"/>
                  <a:gd name="T22" fmla="*/ 31 w 2200"/>
                  <a:gd name="T23" fmla="*/ 23 h 1238"/>
                  <a:gd name="T24" fmla="*/ 32 w 2200"/>
                  <a:gd name="T25" fmla="*/ 23 h 1238"/>
                  <a:gd name="T26" fmla="*/ 33 w 2200"/>
                  <a:gd name="T27" fmla="*/ 23 h 1238"/>
                  <a:gd name="T28" fmla="*/ 37 w 2200"/>
                  <a:gd name="T29" fmla="*/ 24 h 1238"/>
                  <a:gd name="T30" fmla="*/ 39 w 2200"/>
                  <a:gd name="T31" fmla="*/ 28 h 1238"/>
                  <a:gd name="T32" fmla="*/ 39 w 2200"/>
                  <a:gd name="T33" fmla="*/ 27 h 1238"/>
                  <a:gd name="T34" fmla="*/ 39 w 2200"/>
                  <a:gd name="T35" fmla="*/ 20 h 1238"/>
                  <a:gd name="T36" fmla="*/ 43 w 2200"/>
                  <a:gd name="T37" fmla="*/ 16 h 1238"/>
                  <a:gd name="T38" fmla="*/ 43 w 2200"/>
                  <a:gd name="T39" fmla="*/ 15 h 1238"/>
                  <a:gd name="T40" fmla="*/ 42 w 2200"/>
                  <a:gd name="T41" fmla="*/ 13 h 1238"/>
                  <a:gd name="T42" fmla="*/ 43 w 2200"/>
                  <a:gd name="T43" fmla="*/ 13 h 1238"/>
                  <a:gd name="T44" fmla="*/ 43 w 2200"/>
                  <a:gd name="T45" fmla="*/ 15 h 1238"/>
                  <a:gd name="T46" fmla="*/ 44 w 2200"/>
                  <a:gd name="T47" fmla="*/ 12 h 1238"/>
                  <a:gd name="T48" fmla="*/ 45 w 2200"/>
                  <a:gd name="T49" fmla="*/ 11 h 1238"/>
                  <a:gd name="T50" fmla="*/ 48 w 2200"/>
                  <a:gd name="T51" fmla="*/ 9 h 1238"/>
                  <a:gd name="T52" fmla="*/ 51 w 2200"/>
                  <a:gd name="T53" fmla="*/ 6 h 1238"/>
                  <a:gd name="T54" fmla="*/ 51 w 2200"/>
                  <a:gd name="T55" fmla="*/ 5 h 1238"/>
                  <a:gd name="T56" fmla="*/ 49 w 2200"/>
                  <a:gd name="T57" fmla="*/ 3 h 1238"/>
                  <a:gd name="T58" fmla="*/ 43 w 2200"/>
                  <a:gd name="T59" fmla="*/ 6 h 1238"/>
                  <a:gd name="T60" fmla="*/ 41 w 2200"/>
                  <a:gd name="T61" fmla="*/ 8 h 1238"/>
                  <a:gd name="T62" fmla="*/ 38 w 2200"/>
                  <a:gd name="T63" fmla="*/ 10 h 1238"/>
                  <a:gd name="T64" fmla="*/ 37 w 2200"/>
                  <a:gd name="T65" fmla="*/ 9 h 1238"/>
                  <a:gd name="T66" fmla="*/ 37 w 2200"/>
                  <a:gd name="T67" fmla="*/ 9 h 1238"/>
                  <a:gd name="T68" fmla="*/ 37 w 2200"/>
                  <a:gd name="T69" fmla="*/ 7 h 1238"/>
                  <a:gd name="T70" fmla="*/ 37 w 2200"/>
                  <a:gd name="T71" fmla="*/ 5 h 1238"/>
                  <a:gd name="T72" fmla="*/ 34 w 2200"/>
                  <a:gd name="T73" fmla="*/ 6 h 1238"/>
                  <a:gd name="T74" fmla="*/ 33 w 2200"/>
                  <a:gd name="T75" fmla="*/ 10 h 1238"/>
                  <a:gd name="T76" fmla="*/ 33 w 2200"/>
                  <a:gd name="T77" fmla="*/ 5 h 1238"/>
                  <a:gd name="T78" fmla="*/ 34 w 2200"/>
                  <a:gd name="T79" fmla="*/ 5 h 1238"/>
                  <a:gd name="T80" fmla="*/ 36 w 2200"/>
                  <a:gd name="T81" fmla="*/ 4 h 1238"/>
                  <a:gd name="T82" fmla="*/ 32 w 2200"/>
                  <a:gd name="T83" fmla="*/ 3 h 1238"/>
                  <a:gd name="T84" fmla="*/ 31 w 2200"/>
                  <a:gd name="T85" fmla="*/ 4 h 1238"/>
                  <a:gd name="T86" fmla="*/ 31 w 2200"/>
                  <a:gd name="T87" fmla="*/ 2 h 1238"/>
                  <a:gd name="T88" fmla="*/ 26 w 2200"/>
                  <a:gd name="T89" fmla="*/ 0 h 1238"/>
                  <a:gd name="T90" fmla="*/ 2 w 2200"/>
                  <a:gd name="T91" fmla="*/ 1 h 1238"/>
                  <a:gd name="T92" fmla="*/ 2 w 2200"/>
                  <a:gd name="T93" fmla="*/ 3 h 1238"/>
                  <a:gd name="T94" fmla="*/ 0 w 2200"/>
                  <a:gd name="T95" fmla="*/ 2 h 1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0"/>
                  <a:gd name="T145" fmla="*/ 0 h 1238"/>
                  <a:gd name="T146" fmla="*/ 2200 w 2200"/>
                  <a:gd name="T147" fmla="*/ 1238 h 12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0" h="1238">
                    <a:moveTo>
                      <a:pt x="0" y="69"/>
                    </a:moveTo>
                    <a:lnTo>
                      <a:pt x="26" y="169"/>
                    </a:lnTo>
                    <a:lnTo>
                      <a:pt x="56" y="180"/>
                    </a:lnTo>
                    <a:lnTo>
                      <a:pt x="32" y="187"/>
                    </a:lnTo>
                    <a:lnTo>
                      <a:pt x="12" y="491"/>
                    </a:lnTo>
                    <a:lnTo>
                      <a:pt x="70" y="612"/>
                    </a:lnTo>
                    <a:lnTo>
                      <a:pt x="104" y="612"/>
                    </a:lnTo>
                    <a:lnTo>
                      <a:pt x="89" y="656"/>
                    </a:lnTo>
                    <a:lnTo>
                      <a:pt x="160" y="786"/>
                    </a:lnTo>
                    <a:lnTo>
                      <a:pt x="231" y="816"/>
                    </a:lnTo>
                    <a:lnTo>
                      <a:pt x="291" y="890"/>
                    </a:lnTo>
                    <a:lnTo>
                      <a:pt x="378" y="881"/>
                    </a:lnTo>
                    <a:lnTo>
                      <a:pt x="524" y="951"/>
                    </a:lnTo>
                    <a:lnTo>
                      <a:pt x="698" y="924"/>
                    </a:lnTo>
                    <a:lnTo>
                      <a:pt x="800" y="1055"/>
                    </a:lnTo>
                    <a:lnTo>
                      <a:pt x="879" y="1020"/>
                    </a:lnTo>
                    <a:lnTo>
                      <a:pt x="978" y="1181"/>
                    </a:lnTo>
                    <a:lnTo>
                      <a:pt x="1053" y="1208"/>
                    </a:lnTo>
                    <a:lnTo>
                      <a:pt x="1046" y="1119"/>
                    </a:lnTo>
                    <a:lnTo>
                      <a:pt x="1126" y="1065"/>
                    </a:lnTo>
                    <a:lnTo>
                      <a:pt x="1133" y="1022"/>
                    </a:lnTo>
                    <a:lnTo>
                      <a:pt x="1244" y="1020"/>
                    </a:lnTo>
                    <a:lnTo>
                      <a:pt x="1346" y="1055"/>
                    </a:lnTo>
                    <a:lnTo>
                      <a:pt x="1347" y="1001"/>
                    </a:lnTo>
                    <a:lnTo>
                      <a:pt x="1307" y="995"/>
                    </a:lnTo>
                    <a:lnTo>
                      <a:pt x="1389" y="993"/>
                    </a:lnTo>
                    <a:lnTo>
                      <a:pt x="1394" y="969"/>
                    </a:lnTo>
                    <a:lnTo>
                      <a:pt x="1401" y="997"/>
                    </a:lnTo>
                    <a:lnTo>
                      <a:pt x="1557" y="1008"/>
                    </a:lnTo>
                    <a:lnTo>
                      <a:pt x="1597" y="1053"/>
                    </a:lnTo>
                    <a:lnTo>
                      <a:pt x="1603" y="1134"/>
                    </a:lnTo>
                    <a:lnTo>
                      <a:pt x="1654" y="1238"/>
                    </a:lnTo>
                    <a:lnTo>
                      <a:pt x="1684" y="1235"/>
                    </a:lnTo>
                    <a:lnTo>
                      <a:pt x="1699" y="1156"/>
                    </a:lnTo>
                    <a:lnTo>
                      <a:pt x="1644" y="969"/>
                    </a:lnTo>
                    <a:lnTo>
                      <a:pt x="1676" y="889"/>
                    </a:lnTo>
                    <a:lnTo>
                      <a:pt x="1870" y="736"/>
                    </a:lnTo>
                    <a:lnTo>
                      <a:pt x="1833" y="720"/>
                    </a:lnTo>
                    <a:lnTo>
                      <a:pt x="1867" y="713"/>
                    </a:lnTo>
                    <a:lnTo>
                      <a:pt x="1840" y="662"/>
                    </a:lnTo>
                    <a:lnTo>
                      <a:pt x="1846" y="617"/>
                    </a:lnTo>
                    <a:lnTo>
                      <a:pt x="1805" y="585"/>
                    </a:lnTo>
                    <a:lnTo>
                      <a:pt x="1846" y="608"/>
                    </a:lnTo>
                    <a:lnTo>
                      <a:pt x="1835" y="554"/>
                    </a:lnTo>
                    <a:lnTo>
                      <a:pt x="1862" y="536"/>
                    </a:lnTo>
                    <a:lnTo>
                      <a:pt x="1867" y="656"/>
                    </a:lnTo>
                    <a:lnTo>
                      <a:pt x="1895" y="586"/>
                    </a:lnTo>
                    <a:lnTo>
                      <a:pt x="1878" y="529"/>
                    </a:lnTo>
                    <a:lnTo>
                      <a:pt x="1896" y="562"/>
                    </a:lnTo>
                    <a:lnTo>
                      <a:pt x="1937" y="464"/>
                    </a:lnTo>
                    <a:lnTo>
                      <a:pt x="2092" y="420"/>
                    </a:lnTo>
                    <a:lnTo>
                      <a:pt x="2051" y="394"/>
                    </a:lnTo>
                    <a:lnTo>
                      <a:pt x="2081" y="320"/>
                    </a:lnTo>
                    <a:lnTo>
                      <a:pt x="2195" y="264"/>
                    </a:lnTo>
                    <a:lnTo>
                      <a:pt x="2200" y="233"/>
                    </a:lnTo>
                    <a:lnTo>
                      <a:pt x="2171" y="209"/>
                    </a:lnTo>
                    <a:lnTo>
                      <a:pt x="2171" y="136"/>
                    </a:lnTo>
                    <a:lnTo>
                      <a:pt x="2109" y="114"/>
                    </a:lnTo>
                    <a:lnTo>
                      <a:pt x="2061" y="230"/>
                    </a:lnTo>
                    <a:lnTo>
                      <a:pt x="1867" y="274"/>
                    </a:lnTo>
                    <a:lnTo>
                      <a:pt x="1851" y="324"/>
                    </a:lnTo>
                    <a:lnTo>
                      <a:pt x="1740" y="345"/>
                    </a:lnTo>
                    <a:lnTo>
                      <a:pt x="1747" y="363"/>
                    </a:lnTo>
                    <a:lnTo>
                      <a:pt x="1637" y="431"/>
                    </a:lnTo>
                    <a:lnTo>
                      <a:pt x="1586" y="429"/>
                    </a:lnTo>
                    <a:lnTo>
                      <a:pt x="1584" y="410"/>
                    </a:lnTo>
                    <a:lnTo>
                      <a:pt x="1592" y="387"/>
                    </a:lnTo>
                    <a:lnTo>
                      <a:pt x="1604" y="372"/>
                    </a:lnTo>
                    <a:lnTo>
                      <a:pt x="1611" y="351"/>
                    </a:lnTo>
                    <a:lnTo>
                      <a:pt x="1592" y="297"/>
                    </a:lnTo>
                    <a:lnTo>
                      <a:pt x="1554" y="318"/>
                    </a:lnTo>
                    <a:lnTo>
                      <a:pt x="1569" y="230"/>
                    </a:lnTo>
                    <a:lnTo>
                      <a:pt x="1509" y="209"/>
                    </a:lnTo>
                    <a:lnTo>
                      <a:pt x="1465" y="264"/>
                    </a:lnTo>
                    <a:lnTo>
                      <a:pt x="1448" y="413"/>
                    </a:lnTo>
                    <a:lnTo>
                      <a:pt x="1413" y="417"/>
                    </a:lnTo>
                    <a:lnTo>
                      <a:pt x="1402" y="347"/>
                    </a:lnTo>
                    <a:lnTo>
                      <a:pt x="1434" y="234"/>
                    </a:lnTo>
                    <a:lnTo>
                      <a:pt x="1403" y="252"/>
                    </a:lnTo>
                    <a:lnTo>
                      <a:pt x="1451" y="196"/>
                    </a:lnTo>
                    <a:lnTo>
                      <a:pt x="1552" y="194"/>
                    </a:lnTo>
                    <a:lnTo>
                      <a:pt x="1536" y="164"/>
                    </a:lnTo>
                    <a:lnTo>
                      <a:pt x="1529" y="164"/>
                    </a:lnTo>
                    <a:lnTo>
                      <a:pt x="1381" y="146"/>
                    </a:lnTo>
                    <a:lnTo>
                      <a:pt x="1403" y="110"/>
                    </a:lnTo>
                    <a:lnTo>
                      <a:pt x="1315" y="159"/>
                    </a:lnTo>
                    <a:lnTo>
                      <a:pt x="1243" y="159"/>
                    </a:lnTo>
                    <a:lnTo>
                      <a:pt x="1330" y="82"/>
                    </a:lnTo>
                    <a:lnTo>
                      <a:pt x="1147" y="40"/>
                    </a:lnTo>
                    <a:lnTo>
                      <a:pt x="1127" y="0"/>
                    </a:lnTo>
                    <a:lnTo>
                      <a:pt x="1126" y="26"/>
                    </a:lnTo>
                    <a:lnTo>
                      <a:pt x="72" y="26"/>
                    </a:lnTo>
                    <a:lnTo>
                      <a:pt x="90" y="73"/>
                    </a:lnTo>
                    <a:lnTo>
                      <a:pt x="70" y="114"/>
                    </a:lnTo>
                    <a:lnTo>
                      <a:pt x="74" y="72"/>
                    </a:lnTo>
                    <a:lnTo>
                      <a:pt x="0" y="6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80" name="Freeform 317"/>
              <p:cNvSpPr/>
              <p:nvPr/>
            </p:nvSpPr>
            <p:spPr bwMode="auto">
              <a:xfrm>
                <a:off x="2329" y="3472"/>
                <a:ext cx="56" cy="68"/>
              </a:xfrm>
              <a:custGeom>
                <a:avLst/>
                <a:gdLst>
                  <a:gd name="T0" fmla="*/ 0 w 199"/>
                  <a:gd name="T1" fmla="*/ 5 h 238"/>
                  <a:gd name="T2" fmla="*/ 1 w 199"/>
                  <a:gd name="T3" fmla="*/ 0 h 238"/>
                  <a:gd name="T4" fmla="*/ 1 w 199"/>
                  <a:gd name="T5" fmla="*/ 0 h 238"/>
                  <a:gd name="T6" fmla="*/ 4 w 199"/>
                  <a:gd name="T7" fmla="*/ 2 h 238"/>
                  <a:gd name="T8" fmla="*/ 5 w 199"/>
                  <a:gd name="T9" fmla="*/ 3 h 238"/>
                  <a:gd name="T10" fmla="*/ 4 w 199"/>
                  <a:gd name="T11" fmla="*/ 4 h 238"/>
                  <a:gd name="T12" fmla="*/ 3 w 199"/>
                  <a:gd name="T13" fmla="*/ 5 h 238"/>
                  <a:gd name="T14" fmla="*/ 0 w 199"/>
                  <a:gd name="T15" fmla="*/ 5 h 238"/>
                  <a:gd name="T16" fmla="*/ 0 60000 65536"/>
                  <a:gd name="T17" fmla="*/ 0 60000 65536"/>
                  <a:gd name="T18" fmla="*/ 0 60000 65536"/>
                  <a:gd name="T19" fmla="*/ 0 60000 65536"/>
                  <a:gd name="T20" fmla="*/ 0 60000 65536"/>
                  <a:gd name="T21" fmla="*/ 0 60000 65536"/>
                  <a:gd name="T22" fmla="*/ 0 60000 65536"/>
                  <a:gd name="T23" fmla="*/ 0 60000 65536"/>
                  <a:gd name="T24" fmla="*/ 0 w 199"/>
                  <a:gd name="T25" fmla="*/ 0 h 238"/>
                  <a:gd name="T26" fmla="*/ 199 w 199"/>
                  <a:gd name="T27" fmla="*/ 238 h 2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 h="238">
                    <a:moveTo>
                      <a:pt x="0" y="192"/>
                    </a:moveTo>
                    <a:lnTo>
                      <a:pt x="31" y="8"/>
                    </a:lnTo>
                    <a:lnTo>
                      <a:pt x="62" y="0"/>
                    </a:lnTo>
                    <a:lnTo>
                      <a:pt x="174" y="94"/>
                    </a:lnTo>
                    <a:lnTo>
                      <a:pt x="199" y="131"/>
                    </a:lnTo>
                    <a:lnTo>
                      <a:pt x="189" y="178"/>
                    </a:lnTo>
                    <a:lnTo>
                      <a:pt x="136" y="238"/>
                    </a:lnTo>
                    <a:lnTo>
                      <a:pt x="0" y="19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81" name="Freeform 318"/>
              <p:cNvSpPr/>
              <p:nvPr/>
            </p:nvSpPr>
            <p:spPr bwMode="auto">
              <a:xfrm>
                <a:off x="2168" y="2929"/>
                <a:ext cx="146" cy="144"/>
              </a:xfrm>
              <a:custGeom>
                <a:avLst/>
                <a:gdLst>
                  <a:gd name="T0" fmla="*/ 0 w 510"/>
                  <a:gd name="T1" fmla="*/ 3 h 507"/>
                  <a:gd name="T2" fmla="*/ 1 w 510"/>
                  <a:gd name="T3" fmla="*/ 5 h 507"/>
                  <a:gd name="T4" fmla="*/ 3 w 510"/>
                  <a:gd name="T5" fmla="*/ 5 h 507"/>
                  <a:gd name="T6" fmla="*/ 3 w 510"/>
                  <a:gd name="T7" fmla="*/ 6 h 507"/>
                  <a:gd name="T8" fmla="*/ 5 w 510"/>
                  <a:gd name="T9" fmla="*/ 6 h 507"/>
                  <a:gd name="T10" fmla="*/ 5 w 510"/>
                  <a:gd name="T11" fmla="*/ 10 h 507"/>
                  <a:gd name="T12" fmla="*/ 6 w 510"/>
                  <a:gd name="T13" fmla="*/ 11 h 507"/>
                  <a:gd name="T14" fmla="*/ 7 w 510"/>
                  <a:gd name="T15" fmla="*/ 12 h 507"/>
                  <a:gd name="T16" fmla="*/ 9 w 510"/>
                  <a:gd name="T17" fmla="*/ 10 h 507"/>
                  <a:gd name="T18" fmla="*/ 8 w 510"/>
                  <a:gd name="T19" fmla="*/ 10 h 507"/>
                  <a:gd name="T20" fmla="*/ 8 w 510"/>
                  <a:gd name="T21" fmla="*/ 8 h 507"/>
                  <a:gd name="T22" fmla="*/ 9 w 510"/>
                  <a:gd name="T23" fmla="*/ 9 h 507"/>
                  <a:gd name="T24" fmla="*/ 11 w 510"/>
                  <a:gd name="T25" fmla="*/ 7 h 507"/>
                  <a:gd name="T26" fmla="*/ 11 w 510"/>
                  <a:gd name="T27" fmla="*/ 6 h 507"/>
                  <a:gd name="T28" fmla="*/ 11 w 510"/>
                  <a:gd name="T29" fmla="*/ 5 h 507"/>
                  <a:gd name="T30" fmla="*/ 11 w 510"/>
                  <a:gd name="T31" fmla="*/ 5 h 507"/>
                  <a:gd name="T32" fmla="*/ 12 w 510"/>
                  <a:gd name="T33" fmla="*/ 4 h 507"/>
                  <a:gd name="T34" fmla="*/ 11 w 510"/>
                  <a:gd name="T35" fmla="*/ 4 h 507"/>
                  <a:gd name="T36" fmla="*/ 11 w 510"/>
                  <a:gd name="T37" fmla="*/ 3 h 507"/>
                  <a:gd name="T38" fmla="*/ 9 w 510"/>
                  <a:gd name="T39" fmla="*/ 2 h 507"/>
                  <a:gd name="T40" fmla="*/ 10 w 510"/>
                  <a:gd name="T41" fmla="*/ 2 h 507"/>
                  <a:gd name="T42" fmla="*/ 5 w 510"/>
                  <a:gd name="T43" fmla="*/ 2 h 507"/>
                  <a:gd name="T44" fmla="*/ 3 w 510"/>
                  <a:gd name="T45" fmla="*/ 0 h 507"/>
                  <a:gd name="T46" fmla="*/ 3 w 510"/>
                  <a:gd name="T47" fmla="*/ 1 h 507"/>
                  <a:gd name="T48" fmla="*/ 1 w 510"/>
                  <a:gd name="T49" fmla="*/ 1 h 507"/>
                  <a:gd name="T50" fmla="*/ 2 w 510"/>
                  <a:gd name="T51" fmla="*/ 3 h 507"/>
                  <a:gd name="T52" fmla="*/ 1 w 510"/>
                  <a:gd name="T53" fmla="*/ 3 h 507"/>
                  <a:gd name="T54" fmla="*/ 1 w 510"/>
                  <a:gd name="T55" fmla="*/ 2 h 507"/>
                  <a:gd name="T56" fmla="*/ 2 w 510"/>
                  <a:gd name="T57" fmla="*/ 1 h 507"/>
                  <a:gd name="T58" fmla="*/ 0 w 510"/>
                  <a:gd name="T59" fmla="*/ 3 h 50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10"/>
                  <a:gd name="T91" fmla="*/ 0 h 507"/>
                  <a:gd name="T92" fmla="*/ 510 w 510"/>
                  <a:gd name="T93" fmla="*/ 507 h 50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10" h="507">
                    <a:moveTo>
                      <a:pt x="0" y="138"/>
                    </a:moveTo>
                    <a:lnTo>
                      <a:pt x="48" y="226"/>
                    </a:lnTo>
                    <a:lnTo>
                      <a:pt x="122" y="237"/>
                    </a:lnTo>
                    <a:lnTo>
                      <a:pt x="146" y="275"/>
                    </a:lnTo>
                    <a:lnTo>
                      <a:pt x="220" y="269"/>
                    </a:lnTo>
                    <a:lnTo>
                      <a:pt x="208" y="422"/>
                    </a:lnTo>
                    <a:lnTo>
                      <a:pt x="243" y="486"/>
                    </a:lnTo>
                    <a:lnTo>
                      <a:pt x="284" y="507"/>
                    </a:lnTo>
                    <a:lnTo>
                      <a:pt x="379" y="448"/>
                    </a:lnTo>
                    <a:lnTo>
                      <a:pt x="341" y="437"/>
                    </a:lnTo>
                    <a:lnTo>
                      <a:pt x="325" y="352"/>
                    </a:lnTo>
                    <a:lnTo>
                      <a:pt x="387" y="368"/>
                    </a:lnTo>
                    <a:lnTo>
                      <a:pt x="487" y="315"/>
                    </a:lnTo>
                    <a:lnTo>
                      <a:pt x="457" y="275"/>
                    </a:lnTo>
                    <a:lnTo>
                      <a:pt x="491" y="236"/>
                    </a:lnTo>
                    <a:lnTo>
                      <a:pt x="477" y="207"/>
                    </a:lnTo>
                    <a:lnTo>
                      <a:pt x="510" y="175"/>
                    </a:lnTo>
                    <a:lnTo>
                      <a:pt x="467" y="168"/>
                    </a:lnTo>
                    <a:lnTo>
                      <a:pt x="467" y="127"/>
                    </a:lnTo>
                    <a:lnTo>
                      <a:pt x="391" y="84"/>
                    </a:lnTo>
                    <a:lnTo>
                      <a:pt x="426" y="72"/>
                    </a:lnTo>
                    <a:lnTo>
                      <a:pt x="200" y="81"/>
                    </a:lnTo>
                    <a:lnTo>
                      <a:pt x="127" y="0"/>
                    </a:lnTo>
                    <a:lnTo>
                      <a:pt x="133" y="37"/>
                    </a:lnTo>
                    <a:lnTo>
                      <a:pt x="66" y="68"/>
                    </a:lnTo>
                    <a:lnTo>
                      <a:pt x="86" y="127"/>
                    </a:lnTo>
                    <a:lnTo>
                      <a:pt x="63" y="150"/>
                    </a:lnTo>
                    <a:lnTo>
                      <a:pt x="48" y="96"/>
                    </a:lnTo>
                    <a:lnTo>
                      <a:pt x="73" y="22"/>
                    </a:lnTo>
                    <a:lnTo>
                      <a:pt x="0" y="13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grpSp>
        <p:grpSp>
          <p:nvGrpSpPr>
            <p:cNvPr id="7" name="Group 319"/>
            <p:cNvGrpSpPr/>
            <p:nvPr/>
          </p:nvGrpSpPr>
          <p:grpSpPr bwMode="auto">
            <a:xfrm>
              <a:off x="1556" y="1727"/>
              <a:ext cx="2270" cy="1988"/>
              <a:chOff x="1556" y="1727"/>
              <a:chExt cx="2270" cy="1988"/>
            </a:xfrm>
            <a:grpFill/>
          </p:grpSpPr>
          <p:sp>
            <p:nvSpPr>
              <p:cNvPr id="36" name="Freeform 320"/>
              <p:cNvSpPr/>
              <p:nvPr/>
            </p:nvSpPr>
            <p:spPr bwMode="auto">
              <a:xfrm>
                <a:off x="2406" y="2576"/>
                <a:ext cx="154" cy="128"/>
              </a:xfrm>
              <a:custGeom>
                <a:avLst/>
                <a:gdLst>
                  <a:gd name="T0" fmla="*/ 0 w 542"/>
                  <a:gd name="T1" fmla="*/ 5 h 449"/>
                  <a:gd name="T2" fmla="*/ 0 w 542"/>
                  <a:gd name="T3" fmla="*/ 8 h 449"/>
                  <a:gd name="T4" fmla="*/ 1 w 542"/>
                  <a:gd name="T5" fmla="*/ 9 h 449"/>
                  <a:gd name="T6" fmla="*/ 0 w 542"/>
                  <a:gd name="T7" fmla="*/ 10 h 449"/>
                  <a:gd name="T8" fmla="*/ 2 w 542"/>
                  <a:gd name="T9" fmla="*/ 10 h 449"/>
                  <a:gd name="T10" fmla="*/ 5 w 542"/>
                  <a:gd name="T11" fmla="*/ 10 h 449"/>
                  <a:gd name="T12" fmla="*/ 5 w 542"/>
                  <a:gd name="T13" fmla="*/ 8 h 449"/>
                  <a:gd name="T14" fmla="*/ 8 w 542"/>
                  <a:gd name="T15" fmla="*/ 8 h 449"/>
                  <a:gd name="T16" fmla="*/ 8 w 542"/>
                  <a:gd name="T17" fmla="*/ 6 h 449"/>
                  <a:gd name="T18" fmla="*/ 9 w 542"/>
                  <a:gd name="T19" fmla="*/ 6 h 449"/>
                  <a:gd name="T20" fmla="*/ 8 w 542"/>
                  <a:gd name="T21" fmla="*/ 5 h 449"/>
                  <a:gd name="T22" fmla="*/ 9 w 542"/>
                  <a:gd name="T23" fmla="*/ 5 h 449"/>
                  <a:gd name="T24" fmla="*/ 10 w 542"/>
                  <a:gd name="T25" fmla="*/ 4 h 449"/>
                  <a:gd name="T26" fmla="*/ 9 w 542"/>
                  <a:gd name="T27" fmla="*/ 3 h 449"/>
                  <a:gd name="T28" fmla="*/ 12 w 542"/>
                  <a:gd name="T29" fmla="*/ 2 h 449"/>
                  <a:gd name="T30" fmla="*/ 13 w 542"/>
                  <a:gd name="T31" fmla="*/ 1 h 449"/>
                  <a:gd name="T32" fmla="*/ 11 w 542"/>
                  <a:gd name="T33" fmla="*/ 1 h 449"/>
                  <a:gd name="T34" fmla="*/ 10 w 542"/>
                  <a:gd name="T35" fmla="*/ 2 h 449"/>
                  <a:gd name="T36" fmla="*/ 9 w 542"/>
                  <a:gd name="T37" fmla="*/ 0 h 449"/>
                  <a:gd name="T38" fmla="*/ 8 w 542"/>
                  <a:gd name="T39" fmla="*/ 1 h 449"/>
                  <a:gd name="T40" fmla="*/ 4 w 542"/>
                  <a:gd name="T41" fmla="*/ 1 h 449"/>
                  <a:gd name="T42" fmla="*/ 2 w 542"/>
                  <a:gd name="T43" fmla="*/ 4 h 449"/>
                  <a:gd name="T44" fmla="*/ 1 w 542"/>
                  <a:gd name="T45" fmla="*/ 3 h 449"/>
                  <a:gd name="T46" fmla="*/ 0 w 542"/>
                  <a:gd name="T47" fmla="*/ 5 h 4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2"/>
                  <a:gd name="T73" fmla="*/ 0 h 449"/>
                  <a:gd name="T74" fmla="*/ 542 w 542"/>
                  <a:gd name="T75" fmla="*/ 449 h 4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2" h="449">
                    <a:moveTo>
                      <a:pt x="0" y="214"/>
                    </a:moveTo>
                    <a:lnTo>
                      <a:pt x="6" y="333"/>
                    </a:lnTo>
                    <a:lnTo>
                      <a:pt x="42" y="368"/>
                    </a:lnTo>
                    <a:lnTo>
                      <a:pt x="14" y="426"/>
                    </a:lnTo>
                    <a:lnTo>
                      <a:pt x="73" y="449"/>
                    </a:lnTo>
                    <a:lnTo>
                      <a:pt x="212" y="426"/>
                    </a:lnTo>
                    <a:lnTo>
                      <a:pt x="239" y="361"/>
                    </a:lnTo>
                    <a:lnTo>
                      <a:pt x="333" y="325"/>
                    </a:lnTo>
                    <a:lnTo>
                      <a:pt x="340" y="269"/>
                    </a:lnTo>
                    <a:lnTo>
                      <a:pt x="375" y="254"/>
                    </a:lnTo>
                    <a:lnTo>
                      <a:pt x="361" y="226"/>
                    </a:lnTo>
                    <a:lnTo>
                      <a:pt x="393" y="222"/>
                    </a:lnTo>
                    <a:lnTo>
                      <a:pt x="418" y="168"/>
                    </a:lnTo>
                    <a:lnTo>
                      <a:pt x="408" y="112"/>
                    </a:lnTo>
                    <a:lnTo>
                      <a:pt x="538" y="72"/>
                    </a:lnTo>
                    <a:lnTo>
                      <a:pt x="542" y="61"/>
                    </a:lnTo>
                    <a:lnTo>
                      <a:pt x="492" y="50"/>
                    </a:lnTo>
                    <a:lnTo>
                      <a:pt x="423" y="88"/>
                    </a:lnTo>
                    <a:lnTo>
                      <a:pt x="392" y="0"/>
                    </a:lnTo>
                    <a:lnTo>
                      <a:pt x="335" y="66"/>
                    </a:lnTo>
                    <a:lnTo>
                      <a:pt x="169" y="61"/>
                    </a:lnTo>
                    <a:lnTo>
                      <a:pt x="82" y="165"/>
                    </a:lnTo>
                    <a:lnTo>
                      <a:pt x="25" y="131"/>
                    </a:lnTo>
                    <a:lnTo>
                      <a:pt x="0" y="21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37" name="Freeform 321"/>
              <p:cNvSpPr/>
              <p:nvPr/>
            </p:nvSpPr>
            <p:spPr bwMode="auto">
              <a:xfrm>
                <a:off x="1956" y="2515"/>
                <a:ext cx="20" cy="43"/>
              </a:xfrm>
              <a:custGeom>
                <a:avLst/>
                <a:gdLst>
                  <a:gd name="T0" fmla="*/ 0 w 71"/>
                  <a:gd name="T1" fmla="*/ 3 h 151"/>
                  <a:gd name="T2" fmla="*/ 0 w 71"/>
                  <a:gd name="T3" fmla="*/ 1 h 151"/>
                  <a:gd name="T4" fmla="*/ 1 w 71"/>
                  <a:gd name="T5" fmla="*/ 0 h 151"/>
                  <a:gd name="T6" fmla="*/ 2 w 71"/>
                  <a:gd name="T7" fmla="*/ 2 h 151"/>
                  <a:gd name="T8" fmla="*/ 1 w 71"/>
                  <a:gd name="T9" fmla="*/ 3 h 151"/>
                  <a:gd name="T10" fmla="*/ 0 w 71"/>
                  <a:gd name="T11" fmla="*/ 3 h 151"/>
                  <a:gd name="T12" fmla="*/ 0 60000 65536"/>
                  <a:gd name="T13" fmla="*/ 0 60000 65536"/>
                  <a:gd name="T14" fmla="*/ 0 60000 65536"/>
                  <a:gd name="T15" fmla="*/ 0 60000 65536"/>
                  <a:gd name="T16" fmla="*/ 0 60000 65536"/>
                  <a:gd name="T17" fmla="*/ 0 60000 65536"/>
                  <a:gd name="T18" fmla="*/ 0 w 71"/>
                  <a:gd name="T19" fmla="*/ 0 h 151"/>
                  <a:gd name="T20" fmla="*/ 71 w 71"/>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71" h="151">
                    <a:moveTo>
                      <a:pt x="0" y="114"/>
                    </a:moveTo>
                    <a:lnTo>
                      <a:pt x="1" y="37"/>
                    </a:lnTo>
                    <a:lnTo>
                      <a:pt x="33" y="0"/>
                    </a:lnTo>
                    <a:lnTo>
                      <a:pt x="71" y="88"/>
                    </a:lnTo>
                    <a:lnTo>
                      <a:pt x="35" y="151"/>
                    </a:lnTo>
                    <a:lnTo>
                      <a:pt x="0" y="11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38" name="Freeform 322"/>
              <p:cNvSpPr/>
              <p:nvPr/>
            </p:nvSpPr>
            <p:spPr bwMode="auto">
              <a:xfrm>
                <a:off x="1652" y="2598"/>
                <a:ext cx="222" cy="244"/>
              </a:xfrm>
              <a:custGeom>
                <a:avLst/>
                <a:gdLst>
                  <a:gd name="T0" fmla="*/ 0 w 776"/>
                  <a:gd name="T1" fmla="*/ 11 h 857"/>
                  <a:gd name="T2" fmla="*/ 0 w 776"/>
                  <a:gd name="T3" fmla="*/ 11 h 857"/>
                  <a:gd name="T4" fmla="*/ 3 w 776"/>
                  <a:gd name="T5" fmla="*/ 13 h 857"/>
                  <a:gd name="T6" fmla="*/ 11 w 776"/>
                  <a:gd name="T7" fmla="*/ 19 h 857"/>
                  <a:gd name="T8" fmla="*/ 11 w 776"/>
                  <a:gd name="T9" fmla="*/ 20 h 857"/>
                  <a:gd name="T10" fmla="*/ 11 w 776"/>
                  <a:gd name="T11" fmla="*/ 20 h 857"/>
                  <a:gd name="T12" fmla="*/ 13 w 776"/>
                  <a:gd name="T13" fmla="*/ 19 h 857"/>
                  <a:gd name="T14" fmla="*/ 18 w 776"/>
                  <a:gd name="T15" fmla="*/ 15 h 857"/>
                  <a:gd name="T16" fmla="*/ 16 w 776"/>
                  <a:gd name="T17" fmla="*/ 12 h 857"/>
                  <a:gd name="T18" fmla="*/ 16 w 776"/>
                  <a:gd name="T19" fmla="*/ 8 h 857"/>
                  <a:gd name="T20" fmla="*/ 16 w 776"/>
                  <a:gd name="T21" fmla="*/ 6 h 857"/>
                  <a:gd name="T22" fmla="*/ 14 w 776"/>
                  <a:gd name="T23" fmla="*/ 3 h 857"/>
                  <a:gd name="T24" fmla="*/ 15 w 776"/>
                  <a:gd name="T25" fmla="*/ 3 h 857"/>
                  <a:gd name="T26" fmla="*/ 15 w 776"/>
                  <a:gd name="T27" fmla="*/ 0 h 857"/>
                  <a:gd name="T28" fmla="*/ 9 w 776"/>
                  <a:gd name="T29" fmla="*/ 1 h 857"/>
                  <a:gd name="T30" fmla="*/ 6 w 776"/>
                  <a:gd name="T31" fmla="*/ 2 h 857"/>
                  <a:gd name="T32" fmla="*/ 7 w 776"/>
                  <a:gd name="T33" fmla="*/ 5 h 857"/>
                  <a:gd name="T34" fmla="*/ 5 w 776"/>
                  <a:gd name="T35" fmla="*/ 6 h 857"/>
                  <a:gd name="T36" fmla="*/ 4 w 776"/>
                  <a:gd name="T37" fmla="*/ 6 h 857"/>
                  <a:gd name="T38" fmla="*/ 5 w 776"/>
                  <a:gd name="T39" fmla="*/ 7 h 857"/>
                  <a:gd name="T40" fmla="*/ 1 w 776"/>
                  <a:gd name="T41" fmla="*/ 9 h 857"/>
                  <a:gd name="T42" fmla="*/ 0 w 776"/>
                  <a:gd name="T43" fmla="*/ 11 h 8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76"/>
                  <a:gd name="T67" fmla="*/ 0 h 857"/>
                  <a:gd name="T68" fmla="*/ 776 w 776"/>
                  <a:gd name="T69" fmla="*/ 857 h 8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76" h="857">
                    <a:moveTo>
                      <a:pt x="0" y="458"/>
                    </a:moveTo>
                    <a:lnTo>
                      <a:pt x="5" y="475"/>
                    </a:lnTo>
                    <a:lnTo>
                      <a:pt x="150" y="582"/>
                    </a:lnTo>
                    <a:lnTo>
                      <a:pt x="454" y="818"/>
                    </a:lnTo>
                    <a:lnTo>
                      <a:pt x="456" y="857"/>
                    </a:lnTo>
                    <a:lnTo>
                      <a:pt x="488" y="853"/>
                    </a:lnTo>
                    <a:lnTo>
                      <a:pt x="547" y="836"/>
                    </a:lnTo>
                    <a:lnTo>
                      <a:pt x="776" y="651"/>
                    </a:lnTo>
                    <a:lnTo>
                      <a:pt x="687" y="527"/>
                    </a:lnTo>
                    <a:lnTo>
                      <a:pt x="688" y="330"/>
                    </a:lnTo>
                    <a:lnTo>
                      <a:pt x="679" y="241"/>
                    </a:lnTo>
                    <a:lnTo>
                      <a:pt x="612" y="151"/>
                    </a:lnTo>
                    <a:lnTo>
                      <a:pt x="647" y="120"/>
                    </a:lnTo>
                    <a:lnTo>
                      <a:pt x="659" y="0"/>
                    </a:lnTo>
                    <a:lnTo>
                      <a:pt x="391" y="20"/>
                    </a:lnTo>
                    <a:lnTo>
                      <a:pt x="246" y="92"/>
                    </a:lnTo>
                    <a:lnTo>
                      <a:pt x="284" y="238"/>
                    </a:lnTo>
                    <a:lnTo>
                      <a:pt x="224" y="241"/>
                    </a:lnTo>
                    <a:lnTo>
                      <a:pt x="189" y="258"/>
                    </a:lnTo>
                    <a:lnTo>
                      <a:pt x="196" y="296"/>
                    </a:lnTo>
                    <a:lnTo>
                      <a:pt x="21" y="383"/>
                    </a:lnTo>
                    <a:lnTo>
                      <a:pt x="0" y="45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39" name="Freeform 323"/>
              <p:cNvSpPr/>
              <p:nvPr/>
            </p:nvSpPr>
            <p:spPr bwMode="auto">
              <a:xfrm>
                <a:off x="2978" y="3219"/>
                <a:ext cx="439" cy="383"/>
              </a:xfrm>
              <a:custGeom>
                <a:avLst/>
                <a:gdLst>
                  <a:gd name="T0" fmla="*/ 1 w 1543"/>
                  <a:gd name="T1" fmla="*/ 17 h 1343"/>
                  <a:gd name="T2" fmla="*/ 1 w 1543"/>
                  <a:gd name="T3" fmla="*/ 16 h 1343"/>
                  <a:gd name="T4" fmla="*/ 1 w 1543"/>
                  <a:gd name="T5" fmla="*/ 12 h 1343"/>
                  <a:gd name="T6" fmla="*/ 3 w 1543"/>
                  <a:gd name="T7" fmla="*/ 10 h 1343"/>
                  <a:gd name="T8" fmla="*/ 8 w 1543"/>
                  <a:gd name="T9" fmla="*/ 8 h 1343"/>
                  <a:gd name="T10" fmla="*/ 9 w 1543"/>
                  <a:gd name="T11" fmla="*/ 6 h 1343"/>
                  <a:gd name="T12" fmla="*/ 9 w 1543"/>
                  <a:gd name="T13" fmla="*/ 6 h 1343"/>
                  <a:gd name="T14" fmla="*/ 10 w 1543"/>
                  <a:gd name="T15" fmla="*/ 5 h 1343"/>
                  <a:gd name="T16" fmla="*/ 13 w 1543"/>
                  <a:gd name="T17" fmla="*/ 4 h 1343"/>
                  <a:gd name="T18" fmla="*/ 14 w 1543"/>
                  <a:gd name="T19" fmla="*/ 4 h 1343"/>
                  <a:gd name="T20" fmla="*/ 14 w 1543"/>
                  <a:gd name="T21" fmla="*/ 4 h 1343"/>
                  <a:gd name="T22" fmla="*/ 17 w 1543"/>
                  <a:gd name="T23" fmla="*/ 1 h 1343"/>
                  <a:gd name="T24" fmla="*/ 20 w 1543"/>
                  <a:gd name="T25" fmla="*/ 2 h 1343"/>
                  <a:gd name="T26" fmla="*/ 24 w 1543"/>
                  <a:gd name="T27" fmla="*/ 7 h 1343"/>
                  <a:gd name="T28" fmla="*/ 25 w 1543"/>
                  <a:gd name="T29" fmla="*/ 1 h 1343"/>
                  <a:gd name="T30" fmla="*/ 27 w 1543"/>
                  <a:gd name="T31" fmla="*/ 4 h 1343"/>
                  <a:gd name="T32" fmla="*/ 29 w 1543"/>
                  <a:gd name="T33" fmla="*/ 9 h 1343"/>
                  <a:gd name="T34" fmla="*/ 32 w 1543"/>
                  <a:gd name="T35" fmla="*/ 13 h 1343"/>
                  <a:gd name="T36" fmla="*/ 33 w 1543"/>
                  <a:gd name="T37" fmla="*/ 14 h 1343"/>
                  <a:gd name="T38" fmla="*/ 36 w 1543"/>
                  <a:gd name="T39" fmla="*/ 19 h 1343"/>
                  <a:gd name="T40" fmla="*/ 34 w 1543"/>
                  <a:gd name="T41" fmla="*/ 25 h 1343"/>
                  <a:gd name="T42" fmla="*/ 30 w 1543"/>
                  <a:gd name="T43" fmla="*/ 30 h 1343"/>
                  <a:gd name="T44" fmla="*/ 29 w 1543"/>
                  <a:gd name="T45" fmla="*/ 31 h 1343"/>
                  <a:gd name="T46" fmla="*/ 27 w 1543"/>
                  <a:gd name="T47" fmla="*/ 31 h 1343"/>
                  <a:gd name="T48" fmla="*/ 24 w 1543"/>
                  <a:gd name="T49" fmla="*/ 29 h 1343"/>
                  <a:gd name="T50" fmla="*/ 22 w 1543"/>
                  <a:gd name="T51" fmla="*/ 27 h 1343"/>
                  <a:gd name="T52" fmla="*/ 22 w 1543"/>
                  <a:gd name="T53" fmla="*/ 27 h 1343"/>
                  <a:gd name="T54" fmla="*/ 22 w 1543"/>
                  <a:gd name="T55" fmla="*/ 23 h 1343"/>
                  <a:gd name="T56" fmla="*/ 19 w 1543"/>
                  <a:gd name="T57" fmla="*/ 26 h 1343"/>
                  <a:gd name="T58" fmla="*/ 16 w 1543"/>
                  <a:gd name="T59" fmla="*/ 22 h 1343"/>
                  <a:gd name="T60" fmla="*/ 9 w 1543"/>
                  <a:gd name="T61" fmla="*/ 25 h 1343"/>
                  <a:gd name="T62" fmla="*/ 4 w 1543"/>
                  <a:gd name="T63" fmla="*/ 27 h 1343"/>
                  <a:gd name="T64" fmla="*/ 2 w 1543"/>
                  <a:gd name="T65" fmla="*/ 22 h 13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43"/>
                  <a:gd name="T100" fmla="*/ 0 h 1343"/>
                  <a:gd name="T101" fmla="*/ 1543 w 1543"/>
                  <a:gd name="T102" fmla="*/ 1343 h 13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43" h="1343">
                    <a:moveTo>
                      <a:pt x="0" y="708"/>
                    </a:moveTo>
                    <a:lnTo>
                      <a:pt x="25" y="718"/>
                    </a:lnTo>
                    <a:lnTo>
                      <a:pt x="9" y="678"/>
                    </a:lnTo>
                    <a:lnTo>
                      <a:pt x="41" y="701"/>
                    </a:lnTo>
                    <a:lnTo>
                      <a:pt x="9" y="622"/>
                    </a:lnTo>
                    <a:lnTo>
                      <a:pt x="31" y="505"/>
                    </a:lnTo>
                    <a:lnTo>
                      <a:pt x="39" y="536"/>
                    </a:lnTo>
                    <a:lnTo>
                      <a:pt x="135" y="442"/>
                    </a:lnTo>
                    <a:lnTo>
                      <a:pt x="296" y="399"/>
                    </a:lnTo>
                    <a:lnTo>
                      <a:pt x="352" y="330"/>
                    </a:lnTo>
                    <a:lnTo>
                      <a:pt x="349" y="285"/>
                    </a:lnTo>
                    <a:lnTo>
                      <a:pt x="369" y="252"/>
                    </a:lnTo>
                    <a:lnTo>
                      <a:pt x="393" y="304"/>
                    </a:lnTo>
                    <a:lnTo>
                      <a:pt x="393" y="248"/>
                    </a:lnTo>
                    <a:lnTo>
                      <a:pt x="432" y="260"/>
                    </a:lnTo>
                    <a:lnTo>
                      <a:pt x="436" y="218"/>
                    </a:lnTo>
                    <a:lnTo>
                      <a:pt x="492" y="150"/>
                    </a:lnTo>
                    <a:lnTo>
                      <a:pt x="552" y="154"/>
                    </a:lnTo>
                    <a:lnTo>
                      <a:pt x="563" y="221"/>
                    </a:lnTo>
                    <a:lnTo>
                      <a:pt x="588" y="183"/>
                    </a:lnTo>
                    <a:lnTo>
                      <a:pt x="631" y="204"/>
                    </a:lnTo>
                    <a:lnTo>
                      <a:pt x="616" y="160"/>
                    </a:lnTo>
                    <a:lnTo>
                      <a:pt x="655" y="89"/>
                    </a:lnTo>
                    <a:lnTo>
                      <a:pt x="743" y="62"/>
                    </a:lnTo>
                    <a:lnTo>
                      <a:pt x="719" y="18"/>
                    </a:lnTo>
                    <a:lnTo>
                      <a:pt x="893" y="73"/>
                    </a:lnTo>
                    <a:lnTo>
                      <a:pt x="856" y="194"/>
                    </a:lnTo>
                    <a:lnTo>
                      <a:pt x="1030" y="318"/>
                    </a:lnTo>
                    <a:lnTo>
                      <a:pt x="1073" y="267"/>
                    </a:lnTo>
                    <a:lnTo>
                      <a:pt x="1095" y="61"/>
                    </a:lnTo>
                    <a:lnTo>
                      <a:pt x="1135" y="0"/>
                    </a:lnTo>
                    <a:lnTo>
                      <a:pt x="1173" y="158"/>
                    </a:lnTo>
                    <a:lnTo>
                      <a:pt x="1231" y="194"/>
                    </a:lnTo>
                    <a:lnTo>
                      <a:pt x="1270" y="375"/>
                    </a:lnTo>
                    <a:lnTo>
                      <a:pt x="1363" y="433"/>
                    </a:lnTo>
                    <a:lnTo>
                      <a:pt x="1400" y="536"/>
                    </a:lnTo>
                    <a:lnTo>
                      <a:pt x="1432" y="529"/>
                    </a:lnTo>
                    <a:lnTo>
                      <a:pt x="1441" y="584"/>
                    </a:lnTo>
                    <a:lnTo>
                      <a:pt x="1518" y="663"/>
                    </a:lnTo>
                    <a:lnTo>
                      <a:pt x="1543" y="802"/>
                    </a:lnTo>
                    <a:lnTo>
                      <a:pt x="1524" y="942"/>
                    </a:lnTo>
                    <a:lnTo>
                      <a:pt x="1459" y="1059"/>
                    </a:lnTo>
                    <a:lnTo>
                      <a:pt x="1408" y="1261"/>
                    </a:lnTo>
                    <a:lnTo>
                      <a:pt x="1323" y="1282"/>
                    </a:lnTo>
                    <a:lnTo>
                      <a:pt x="1267" y="1320"/>
                    </a:lnTo>
                    <a:lnTo>
                      <a:pt x="1272" y="1343"/>
                    </a:lnTo>
                    <a:lnTo>
                      <a:pt x="1216" y="1276"/>
                    </a:lnTo>
                    <a:lnTo>
                      <a:pt x="1158" y="1324"/>
                    </a:lnTo>
                    <a:lnTo>
                      <a:pt x="1085" y="1304"/>
                    </a:lnTo>
                    <a:lnTo>
                      <a:pt x="1024" y="1253"/>
                    </a:lnTo>
                    <a:lnTo>
                      <a:pt x="1001" y="1153"/>
                    </a:lnTo>
                    <a:lnTo>
                      <a:pt x="955" y="1165"/>
                    </a:lnTo>
                    <a:lnTo>
                      <a:pt x="955" y="1096"/>
                    </a:lnTo>
                    <a:lnTo>
                      <a:pt x="939" y="1140"/>
                    </a:lnTo>
                    <a:lnTo>
                      <a:pt x="907" y="1143"/>
                    </a:lnTo>
                    <a:lnTo>
                      <a:pt x="940" y="1011"/>
                    </a:lnTo>
                    <a:lnTo>
                      <a:pt x="875" y="1135"/>
                    </a:lnTo>
                    <a:lnTo>
                      <a:pt x="843" y="1109"/>
                    </a:lnTo>
                    <a:lnTo>
                      <a:pt x="809" y="1012"/>
                    </a:lnTo>
                    <a:lnTo>
                      <a:pt x="694" y="959"/>
                    </a:lnTo>
                    <a:lnTo>
                      <a:pt x="490" y="998"/>
                    </a:lnTo>
                    <a:lnTo>
                      <a:pt x="404" y="1071"/>
                    </a:lnTo>
                    <a:lnTo>
                      <a:pt x="263" y="1075"/>
                    </a:lnTo>
                    <a:lnTo>
                      <a:pt x="182" y="1139"/>
                    </a:lnTo>
                    <a:lnTo>
                      <a:pt x="76" y="1094"/>
                    </a:lnTo>
                    <a:lnTo>
                      <a:pt x="100" y="966"/>
                    </a:lnTo>
                    <a:lnTo>
                      <a:pt x="0" y="70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0" name="Freeform 324"/>
              <p:cNvSpPr/>
              <p:nvPr/>
            </p:nvSpPr>
            <p:spPr bwMode="auto">
              <a:xfrm>
                <a:off x="3322" y="3624"/>
                <a:ext cx="39" cy="43"/>
              </a:xfrm>
              <a:custGeom>
                <a:avLst/>
                <a:gdLst>
                  <a:gd name="T0" fmla="*/ 0 w 134"/>
                  <a:gd name="T1" fmla="*/ 1 h 150"/>
                  <a:gd name="T2" fmla="*/ 0 w 134"/>
                  <a:gd name="T3" fmla="*/ 0 h 150"/>
                  <a:gd name="T4" fmla="*/ 2 w 134"/>
                  <a:gd name="T5" fmla="*/ 1 h 150"/>
                  <a:gd name="T6" fmla="*/ 3 w 134"/>
                  <a:gd name="T7" fmla="*/ 0 h 150"/>
                  <a:gd name="T8" fmla="*/ 3 w 134"/>
                  <a:gd name="T9" fmla="*/ 1 h 150"/>
                  <a:gd name="T10" fmla="*/ 3 w 134"/>
                  <a:gd name="T11" fmla="*/ 2 h 150"/>
                  <a:gd name="T12" fmla="*/ 2 w 134"/>
                  <a:gd name="T13" fmla="*/ 3 h 150"/>
                  <a:gd name="T14" fmla="*/ 1 w 134"/>
                  <a:gd name="T15" fmla="*/ 3 h 150"/>
                  <a:gd name="T16" fmla="*/ 0 w 134"/>
                  <a:gd name="T17" fmla="*/ 1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4"/>
                  <a:gd name="T28" fmla="*/ 0 h 150"/>
                  <a:gd name="T29" fmla="*/ 134 w 134"/>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4" h="150">
                    <a:moveTo>
                      <a:pt x="0" y="25"/>
                    </a:moveTo>
                    <a:lnTo>
                      <a:pt x="1" y="0"/>
                    </a:lnTo>
                    <a:lnTo>
                      <a:pt x="67" y="20"/>
                    </a:lnTo>
                    <a:lnTo>
                      <a:pt x="121" y="2"/>
                    </a:lnTo>
                    <a:lnTo>
                      <a:pt x="134" y="40"/>
                    </a:lnTo>
                    <a:lnTo>
                      <a:pt x="134" y="86"/>
                    </a:lnTo>
                    <a:lnTo>
                      <a:pt x="83" y="150"/>
                    </a:lnTo>
                    <a:lnTo>
                      <a:pt x="50" y="147"/>
                    </a:lnTo>
                    <a:lnTo>
                      <a:pt x="0" y="2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1" name="Freeform 325"/>
              <p:cNvSpPr/>
              <p:nvPr/>
            </p:nvSpPr>
            <p:spPr bwMode="auto">
              <a:xfrm>
                <a:off x="1849" y="2418"/>
                <a:ext cx="84" cy="36"/>
              </a:xfrm>
              <a:custGeom>
                <a:avLst/>
                <a:gdLst>
                  <a:gd name="T0" fmla="*/ 0 w 296"/>
                  <a:gd name="T1" fmla="*/ 2 h 128"/>
                  <a:gd name="T2" fmla="*/ 0 w 296"/>
                  <a:gd name="T3" fmla="*/ 2 h 128"/>
                  <a:gd name="T4" fmla="*/ 0 w 296"/>
                  <a:gd name="T5" fmla="*/ 2 h 128"/>
                  <a:gd name="T6" fmla="*/ 1 w 296"/>
                  <a:gd name="T7" fmla="*/ 2 h 128"/>
                  <a:gd name="T8" fmla="*/ 2 w 296"/>
                  <a:gd name="T9" fmla="*/ 2 h 128"/>
                  <a:gd name="T10" fmla="*/ 4 w 296"/>
                  <a:gd name="T11" fmla="*/ 3 h 128"/>
                  <a:gd name="T12" fmla="*/ 6 w 296"/>
                  <a:gd name="T13" fmla="*/ 2 h 128"/>
                  <a:gd name="T14" fmla="*/ 7 w 296"/>
                  <a:gd name="T15" fmla="*/ 1 h 128"/>
                  <a:gd name="T16" fmla="*/ 6 w 296"/>
                  <a:gd name="T17" fmla="*/ 0 h 128"/>
                  <a:gd name="T18" fmla="*/ 4 w 296"/>
                  <a:gd name="T19" fmla="*/ 0 h 128"/>
                  <a:gd name="T20" fmla="*/ 3 w 296"/>
                  <a:gd name="T21" fmla="*/ 2 h 128"/>
                  <a:gd name="T22" fmla="*/ 0 w 296"/>
                  <a:gd name="T23" fmla="*/ 2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6"/>
                  <a:gd name="T37" fmla="*/ 0 h 128"/>
                  <a:gd name="T38" fmla="*/ 296 w 296"/>
                  <a:gd name="T39" fmla="*/ 128 h 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6" h="128">
                    <a:moveTo>
                      <a:pt x="0" y="71"/>
                    </a:moveTo>
                    <a:lnTo>
                      <a:pt x="7" y="78"/>
                    </a:lnTo>
                    <a:lnTo>
                      <a:pt x="8" y="100"/>
                    </a:lnTo>
                    <a:lnTo>
                      <a:pt x="41" y="106"/>
                    </a:lnTo>
                    <a:lnTo>
                      <a:pt x="99" y="93"/>
                    </a:lnTo>
                    <a:lnTo>
                      <a:pt x="166" y="128"/>
                    </a:lnTo>
                    <a:lnTo>
                      <a:pt x="257" y="105"/>
                    </a:lnTo>
                    <a:lnTo>
                      <a:pt x="296" y="37"/>
                    </a:lnTo>
                    <a:lnTo>
                      <a:pt x="279" y="0"/>
                    </a:lnTo>
                    <a:lnTo>
                      <a:pt x="167" y="1"/>
                    </a:lnTo>
                    <a:lnTo>
                      <a:pt x="132" y="70"/>
                    </a:lnTo>
                    <a:lnTo>
                      <a:pt x="0" y="7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2" name="Freeform 326"/>
              <p:cNvSpPr/>
              <p:nvPr/>
            </p:nvSpPr>
            <p:spPr bwMode="auto">
              <a:xfrm>
                <a:off x="2703" y="2743"/>
                <a:ext cx="52" cy="75"/>
              </a:xfrm>
              <a:custGeom>
                <a:avLst/>
                <a:gdLst>
                  <a:gd name="T0" fmla="*/ 0 w 179"/>
                  <a:gd name="T1" fmla="*/ 2 h 262"/>
                  <a:gd name="T2" fmla="*/ 1 w 179"/>
                  <a:gd name="T3" fmla="*/ 3 h 262"/>
                  <a:gd name="T4" fmla="*/ 1 w 179"/>
                  <a:gd name="T5" fmla="*/ 5 h 262"/>
                  <a:gd name="T6" fmla="*/ 2 w 179"/>
                  <a:gd name="T7" fmla="*/ 5 h 262"/>
                  <a:gd name="T8" fmla="*/ 3 w 179"/>
                  <a:gd name="T9" fmla="*/ 4 h 262"/>
                  <a:gd name="T10" fmla="*/ 3 w 179"/>
                  <a:gd name="T11" fmla="*/ 4 h 262"/>
                  <a:gd name="T12" fmla="*/ 4 w 179"/>
                  <a:gd name="T13" fmla="*/ 6 h 262"/>
                  <a:gd name="T14" fmla="*/ 4 w 179"/>
                  <a:gd name="T15" fmla="*/ 5 h 262"/>
                  <a:gd name="T16" fmla="*/ 4 w 179"/>
                  <a:gd name="T17" fmla="*/ 3 h 262"/>
                  <a:gd name="T18" fmla="*/ 3 w 179"/>
                  <a:gd name="T19" fmla="*/ 4 h 262"/>
                  <a:gd name="T20" fmla="*/ 3 w 179"/>
                  <a:gd name="T21" fmla="*/ 3 h 262"/>
                  <a:gd name="T22" fmla="*/ 4 w 179"/>
                  <a:gd name="T23" fmla="*/ 1 h 262"/>
                  <a:gd name="T24" fmla="*/ 2 w 179"/>
                  <a:gd name="T25" fmla="*/ 1 h 262"/>
                  <a:gd name="T26" fmla="*/ 1 w 179"/>
                  <a:gd name="T27" fmla="*/ 0 h 262"/>
                  <a:gd name="T28" fmla="*/ 0 w 179"/>
                  <a:gd name="T29" fmla="*/ 1 h 262"/>
                  <a:gd name="T30" fmla="*/ 1 w 179"/>
                  <a:gd name="T31" fmla="*/ 1 h 262"/>
                  <a:gd name="T32" fmla="*/ 0 w 179"/>
                  <a:gd name="T33" fmla="*/ 2 h 2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9"/>
                  <a:gd name="T52" fmla="*/ 0 h 262"/>
                  <a:gd name="T53" fmla="*/ 179 w 179"/>
                  <a:gd name="T54" fmla="*/ 262 h 2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9" h="262">
                    <a:moveTo>
                      <a:pt x="0" y="78"/>
                    </a:moveTo>
                    <a:lnTo>
                      <a:pt x="23" y="105"/>
                    </a:lnTo>
                    <a:lnTo>
                      <a:pt x="37" y="227"/>
                    </a:lnTo>
                    <a:lnTo>
                      <a:pt x="86" y="220"/>
                    </a:lnTo>
                    <a:lnTo>
                      <a:pt x="109" y="168"/>
                    </a:lnTo>
                    <a:lnTo>
                      <a:pt x="144" y="178"/>
                    </a:lnTo>
                    <a:lnTo>
                      <a:pt x="165" y="262"/>
                    </a:lnTo>
                    <a:lnTo>
                      <a:pt x="179" y="214"/>
                    </a:lnTo>
                    <a:lnTo>
                      <a:pt x="162" y="130"/>
                    </a:lnTo>
                    <a:lnTo>
                      <a:pt x="144" y="164"/>
                    </a:lnTo>
                    <a:lnTo>
                      <a:pt x="119" y="120"/>
                    </a:lnTo>
                    <a:lnTo>
                      <a:pt x="164" y="67"/>
                    </a:lnTo>
                    <a:lnTo>
                      <a:pt x="79" y="59"/>
                    </a:lnTo>
                    <a:lnTo>
                      <a:pt x="21" y="0"/>
                    </a:lnTo>
                    <a:lnTo>
                      <a:pt x="6" y="32"/>
                    </a:lnTo>
                    <a:lnTo>
                      <a:pt x="24" y="59"/>
                    </a:lnTo>
                    <a:lnTo>
                      <a:pt x="0" y="7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3" name="Freeform 327"/>
              <p:cNvSpPr/>
              <p:nvPr/>
            </p:nvSpPr>
            <p:spPr bwMode="auto">
              <a:xfrm>
                <a:off x="1777" y="2375"/>
                <a:ext cx="36" cy="29"/>
              </a:xfrm>
              <a:custGeom>
                <a:avLst/>
                <a:gdLst>
                  <a:gd name="T0" fmla="*/ 0 w 125"/>
                  <a:gd name="T1" fmla="*/ 1 h 104"/>
                  <a:gd name="T2" fmla="*/ 1 w 125"/>
                  <a:gd name="T3" fmla="*/ 0 h 104"/>
                  <a:gd name="T4" fmla="*/ 2 w 125"/>
                  <a:gd name="T5" fmla="*/ 0 h 104"/>
                  <a:gd name="T6" fmla="*/ 3 w 125"/>
                  <a:gd name="T7" fmla="*/ 1 h 104"/>
                  <a:gd name="T8" fmla="*/ 3 w 125"/>
                  <a:gd name="T9" fmla="*/ 2 h 104"/>
                  <a:gd name="T10" fmla="*/ 3 w 125"/>
                  <a:gd name="T11" fmla="*/ 2 h 104"/>
                  <a:gd name="T12" fmla="*/ 0 w 125"/>
                  <a:gd name="T13" fmla="*/ 1 h 104"/>
                  <a:gd name="T14" fmla="*/ 0 60000 65536"/>
                  <a:gd name="T15" fmla="*/ 0 60000 65536"/>
                  <a:gd name="T16" fmla="*/ 0 60000 65536"/>
                  <a:gd name="T17" fmla="*/ 0 60000 65536"/>
                  <a:gd name="T18" fmla="*/ 0 60000 65536"/>
                  <a:gd name="T19" fmla="*/ 0 60000 65536"/>
                  <a:gd name="T20" fmla="*/ 0 60000 65536"/>
                  <a:gd name="T21" fmla="*/ 0 w 125"/>
                  <a:gd name="T22" fmla="*/ 0 h 104"/>
                  <a:gd name="T23" fmla="*/ 125 w 125"/>
                  <a:gd name="T24" fmla="*/ 104 h 1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104">
                    <a:moveTo>
                      <a:pt x="0" y="20"/>
                    </a:moveTo>
                    <a:lnTo>
                      <a:pt x="27" y="5"/>
                    </a:lnTo>
                    <a:lnTo>
                      <a:pt x="84" y="0"/>
                    </a:lnTo>
                    <a:lnTo>
                      <a:pt x="122" y="42"/>
                    </a:lnTo>
                    <a:lnTo>
                      <a:pt x="125" y="74"/>
                    </a:lnTo>
                    <a:lnTo>
                      <a:pt x="112" y="104"/>
                    </a:lnTo>
                    <a:lnTo>
                      <a:pt x="0" y="2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4" name="Freeform 328"/>
              <p:cNvSpPr/>
              <p:nvPr/>
            </p:nvSpPr>
            <p:spPr bwMode="auto">
              <a:xfrm>
                <a:off x="2713" y="2719"/>
                <a:ext cx="36" cy="22"/>
              </a:xfrm>
              <a:custGeom>
                <a:avLst/>
                <a:gdLst>
                  <a:gd name="T0" fmla="*/ 0 w 121"/>
                  <a:gd name="T1" fmla="*/ 1 h 75"/>
                  <a:gd name="T2" fmla="*/ 0 w 121"/>
                  <a:gd name="T3" fmla="*/ 2 h 75"/>
                  <a:gd name="T4" fmla="*/ 3 w 121"/>
                  <a:gd name="T5" fmla="*/ 1 h 75"/>
                  <a:gd name="T6" fmla="*/ 3 w 121"/>
                  <a:gd name="T7" fmla="*/ 1 h 75"/>
                  <a:gd name="T8" fmla="*/ 1 w 121"/>
                  <a:gd name="T9" fmla="*/ 0 h 75"/>
                  <a:gd name="T10" fmla="*/ 0 w 121"/>
                  <a:gd name="T11" fmla="*/ 1 h 75"/>
                  <a:gd name="T12" fmla="*/ 0 60000 65536"/>
                  <a:gd name="T13" fmla="*/ 0 60000 65536"/>
                  <a:gd name="T14" fmla="*/ 0 60000 65536"/>
                  <a:gd name="T15" fmla="*/ 0 60000 65536"/>
                  <a:gd name="T16" fmla="*/ 0 60000 65536"/>
                  <a:gd name="T17" fmla="*/ 0 60000 65536"/>
                  <a:gd name="T18" fmla="*/ 0 w 121"/>
                  <a:gd name="T19" fmla="*/ 0 h 75"/>
                  <a:gd name="T20" fmla="*/ 121 w 121"/>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121" h="75">
                    <a:moveTo>
                      <a:pt x="0" y="46"/>
                    </a:moveTo>
                    <a:lnTo>
                      <a:pt x="16" y="75"/>
                    </a:lnTo>
                    <a:lnTo>
                      <a:pt x="121" y="63"/>
                    </a:lnTo>
                    <a:lnTo>
                      <a:pt x="112" y="22"/>
                    </a:lnTo>
                    <a:lnTo>
                      <a:pt x="40" y="0"/>
                    </a:lnTo>
                    <a:lnTo>
                      <a:pt x="0" y="4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5" name="Freeform 329"/>
              <p:cNvSpPr/>
              <p:nvPr/>
            </p:nvSpPr>
            <p:spPr bwMode="auto">
              <a:xfrm>
                <a:off x="2988" y="3020"/>
                <a:ext cx="13" cy="13"/>
              </a:xfrm>
              <a:custGeom>
                <a:avLst/>
                <a:gdLst>
                  <a:gd name="T0" fmla="*/ 0 w 47"/>
                  <a:gd name="T1" fmla="*/ 1 h 46"/>
                  <a:gd name="T2" fmla="*/ 1 w 47"/>
                  <a:gd name="T3" fmla="*/ 1 h 46"/>
                  <a:gd name="T4" fmla="*/ 1 w 47"/>
                  <a:gd name="T5" fmla="*/ 0 h 46"/>
                  <a:gd name="T6" fmla="*/ 0 w 47"/>
                  <a:gd name="T7" fmla="*/ 1 h 46"/>
                  <a:gd name="T8" fmla="*/ 0 60000 65536"/>
                  <a:gd name="T9" fmla="*/ 0 60000 65536"/>
                  <a:gd name="T10" fmla="*/ 0 60000 65536"/>
                  <a:gd name="T11" fmla="*/ 0 60000 65536"/>
                  <a:gd name="T12" fmla="*/ 0 w 47"/>
                  <a:gd name="T13" fmla="*/ 0 h 46"/>
                  <a:gd name="T14" fmla="*/ 47 w 47"/>
                  <a:gd name="T15" fmla="*/ 46 h 46"/>
                </a:gdLst>
                <a:ahLst/>
                <a:cxnLst>
                  <a:cxn ang="T8">
                    <a:pos x="T0" y="T1"/>
                  </a:cxn>
                  <a:cxn ang="T9">
                    <a:pos x="T2" y="T3"/>
                  </a:cxn>
                  <a:cxn ang="T10">
                    <a:pos x="T4" y="T5"/>
                  </a:cxn>
                  <a:cxn ang="T11">
                    <a:pos x="T6" y="T7"/>
                  </a:cxn>
                </a:cxnLst>
                <a:rect l="T12" t="T13" r="T14" b="T15"/>
                <a:pathLst>
                  <a:path w="47" h="46">
                    <a:moveTo>
                      <a:pt x="0" y="21"/>
                    </a:moveTo>
                    <a:lnTo>
                      <a:pt x="22" y="46"/>
                    </a:lnTo>
                    <a:lnTo>
                      <a:pt x="47" y="0"/>
                    </a:lnTo>
                    <a:lnTo>
                      <a:pt x="0" y="2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6" name="Freeform 330"/>
              <p:cNvSpPr/>
              <p:nvPr/>
            </p:nvSpPr>
            <p:spPr bwMode="auto">
              <a:xfrm>
                <a:off x="1991" y="2489"/>
                <a:ext cx="67" cy="45"/>
              </a:xfrm>
              <a:custGeom>
                <a:avLst/>
                <a:gdLst>
                  <a:gd name="T0" fmla="*/ 0 w 237"/>
                  <a:gd name="T1" fmla="*/ 3 h 156"/>
                  <a:gd name="T2" fmla="*/ 0 w 237"/>
                  <a:gd name="T3" fmla="*/ 0 h 156"/>
                  <a:gd name="T4" fmla="*/ 5 w 237"/>
                  <a:gd name="T5" fmla="*/ 1 h 156"/>
                  <a:gd name="T6" fmla="*/ 5 w 237"/>
                  <a:gd name="T7" fmla="*/ 2 h 156"/>
                  <a:gd name="T8" fmla="*/ 5 w 237"/>
                  <a:gd name="T9" fmla="*/ 3 h 156"/>
                  <a:gd name="T10" fmla="*/ 3 w 237"/>
                  <a:gd name="T11" fmla="*/ 3 h 156"/>
                  <a:gd name="T12" fmla="*/ 3 w 237"/>
                  <a:gd name="T13" fmla="*/ 4 h 156"/>
                  <a:gd name="T14" fmla="*/ 1 w 237"/>
                  <a:gd name="T15" fmla="*/ 4 h 156"/>
                  <a:gd name="T16" fmla="*/ 0 w 237"/>
                  <a:gd name="T17" fmla="*/ 3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
                  <a:gd name="T28" fmla="*/ 0 h 156"/>
                  <a:gd name="T29" fmla="*/ 237 w 237"/>
                  <a:gd name="T30" fmla="*/ 156 h 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 h="156">
                    <a:moveTo>
                      <a:pt x="0" y="107"/>
                    </a:moveTo>
                    <a:lnTo>
                      <a:pt x="13" y="0"/>
                    </a:lnTo>
                    <a:lnTo>
                      <a:pt x="237" y="24"/>
                    </a:lnTo>
                    <a:lnTo>
                      <a:pt x="197" y="91"/>
                    </a:lnTo>
                    <a:lnTo>
                      <a:pt x="213" y="126"/>
                    </a:lnTo>
                    <a:lnTo>
                      <a:pt x="154" y="130"/>
                    </a:lnTo>
                    <a:lnTo>
                      <a:pt x="119" y="156"/>
                    </a:lnTo>
                    <a:lnTo>
                      <a:pt x="24" y="153"/>
                    </a:lnTo>
                    <a:lnTo>
                      <a:pt x="0" y="10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7" name="Freeform 331"/>
              <p:cNvSpPr/>
              <p:nvPr/>
            </p:nvSpPr>
            <p:spPr bwMode="auto">
              <a:xfrm>
                <a:off x="2750" y="2722"/>
                <a:ext cx="99" cy="234"/>
              </a:xfrm>
              <a:custGeom>
                <a:avLst/>
                <a:gdLst>
                  <a:gd name="T0" fmla="*/ 0 w 345"/>
                  <a:gd name="T1" fmla="*/ 8 h 822"/>
                  <a:gd name="T2" fmla="*/ 0 w 345"/>
                  <a:gd name="T3" fmla="*/ 7 h 822"/>
                  <a:gd name="T4" fmla="*/ 3 w 345"/>
                  <a:gd name="T5" fmla="*/ 2 h 822"/>
                  <a:gd name="T6" fmla="*/ 4 w 345"/>
                  <a:gd name="T7" fmla="*/ 1 h 822"/>
                  <a:gd name="T8" fmla="*/ 5 w 345"/>
                  <a:gd name="T9" fmla="*/ 0 h 822"/>
                  <a:gd name="T10" fmla="*/ 6 w 345"/>
                  <a:gd name="T11" fmla="*/ 1 h 822"/>
                  <a:gd name="T12" fmla="*/ 6 w 345"/>
                  <a:gd name="T13" fmla="*/ 2 h 822"/>
                  <a:gd name="T14" fmla="*/ 5 w 345"/>
                  <a:gd name="T15" fmla="*/ 5 h 822"/>
                  <a:gd name="T16" fmla="*/ 6 w 345"/>
                  <a:gd name="T17" fmla="*/ 4 h 822"/>
                  <a:gd name="T18" fmla="*/ 6 w 345"/>
                  <a:gd name="T19" fmla="*/ 6 h 822"/>
                  <a:gd name="T20" fmla="*/ 8 w 345"/>
                  <a:gd name="T21" fmla="*/ 7 h 822"/>
                  <a:gd name="T22" fmla="*/ 7 w 345"/>
                  <a:gd name="T23" fmla="*/ 8 h 822"/>
                  <a:gd name="T24" fmla="*/ 5 w 345"/>
                  <a:gd name="T25" fmla="*/ 9 h 822"/>
                  <a:gd name="T26" fmla="*/ 5 w 345"/>
                  <a:gd name="T27" fmla="*/ 11 h 822"/>
                  <a:gd name="T28" fmla="*/ 6 w 345"/>
                  <a:gd name="T29" fmla="*/ 13 h 822"/>
                  <a:gd name="T30" fmla="*/ 5 w 345"/>
                  <a:gd name="T31" fmla="*/ 14 h 822"/>
                  <a:gd name="T32" fmla="*/ 7 w 345"/>
                  <a:gd name="T33" fmla="*/ 17 h 822"/>
                  <a:gd name="T34" fmla="*/ 6 w 345"/>
                  <a:gd name="T35" fmla="*/ 19 h 822"/>
                  <a:gd name="T36" fmla="*/ 5 w 345"/>
                  <a:gd name="T37" fmla="*/ 13 h 822"/>
                  <a:gd name="T38" fmla="*/ 4 w 345"/>
                  <a:gd name="T39" fmla="*/ 11 h 822"/>
                  <a:gd name="T40" fmla="*/ 3 w 345"/>
                  <a:gd name="T41" fmla="*/ 13 h 822"/>
                  <a:gd name="T42" fmla="*/ 2 w 345"/>
                  <a:gd name="T43" fmla="*/ 13 h 822"/>
                  <a:gd name="T44" fmla="*/ 2 w 345"/>
                  <a:gd name="T45" fmla="*/ 11 h 822"/>
                  <a:gd name="T46" fmla="*/ 0 w 345"/>
                  <a:gd name="T47" fmla="*/ 8 h 8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5"/>
                  <a:gd name="T73" fmla="*/ 0 h 822"/>
                  <a:gd name="T74" fmla="*/ 345 w 345"/>
                  <a:gd name="T75" fmla="*/ 822 h 82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5" h="822">
                    <a:moveTo>
                      <a:pt x="0" y="337"/>
                    </a:moveTo>
                    <a:lnTo>
                      <a:pt x="14" y="289"/>
                    </a:lnTo>
                    <a:lnTo>
                      <a:pt x="114" y="76"/>
                    </a:lnTo>
                    <a:lnTo>
                      <a:pt x="181" y="48"/>
                    </a:lnTo>
                    <a:lnTo>
                      <a:pt x="196" y="0"/>
                    </a:lnTo>
                    <a:lnTo>
                      <a:pt x="247" y="27"/>
                    </a:lnTo>
                    <a:lnTo>
                      <a:pt x="247" y="71"/>
                    </a:lnTo>
                    <a:lnTo>
                      <a:pt x="204" y="201"/>
                    </a:lnTo>
                    <a:lnTo>
                      <a:pt x="249" y="190"/>
                    </a:lnTo>
                    <a:lnTo>
                      <a:pt x="273" y="278"/>
                    </a:lnTo>
                    <a:lnTo>
                      <a:pt x="345" y="302"/>
                    </a:lnTo>
                    <a:lnTo>
                      <a:pt x="309" y="345"/>
                    </a:lnTo>
                    <a:lnTo>
                      <a:pt x="226" y="401"/>
                    </a:lnTo>
                    <a:lnTo>
                      <a:pt x="204" y="454"/>
                    </a:lnTo>
                    <a:lnTo>
                      <a:pt x="249" y="552"/>
                    </a:lnTo>
                    <a:lnTo>
                      <a:pt x="233" y="612"/>
                    </a:lnTo>
                    <a:lnTo>
                      <a:pt x="287" y="742"/>
                    </a:lnTo>
                    <a:lnTo>
                      <a:pt x="247" y="822"/>
                    </a:lnTo>
                    <a:lnTo>
                      <a:pt x="207" y="540"/>
                    </a:lnTo>
                    <a:lnTo>
                      <a:pt x="173" y="497"/>
                    </a:lnTo>
                    <a:lnTo>
                      <a:pt x="118" y="571"/>
                    </a:lnTo>
                    <a:lnTo>
                      <a:pt x="78" y="556"/>
                    </a:lnTo>
                    <a:lnTo>
                      <a:pt x="86" y="455"/>
                    </a:lnTo>
                    <a:lnTo>
                      <a:pt x="0" y="33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8" name="Freeform 332"/>
              <p:cNvSpPr/>
              <p:nvPr/>
            </p:nvSpPr>
            <p:spPr bwMode="auto">
              <a:xfrm>
                <a:off x="2863" y="2898"/>
                <a:ext cx="54" cy="54"/>
              </a:xfrm>
              <a:custGeom>
                <a:avLst/>
                <a:gdLst>
                  <a:gd name="T0" fmla="*/ 0 w 190"/>
                  <a:gd name="T1" fmla="*/ 1 h 190"/>
                  <a:gd name="T2" fmla="*/ 0 w 190"/>
                  <a:gd name="T3" fmla="*/ 3 h 190"/>
                  <a:gd name="T4" fmla="*/ 1 w 190"/>
                  <a:gd name="T5" fmla="*/ 4 h 190"/>
                  <a:gd name="T6" fmla="*/ 2 w 190"/>
                  <a:gd name="T7" fmla="*/ 4 h 190"/>
                  <a:gd name="T8" fmla="*/ 4 w 190"/>
                  <a:gd name="T9" fmla="*/ 2 h 190"/>
                  <a:gd name="T10" fmla="*/ 4 w 190"/>
                  <a:gd name="T11" fmla="*/ 0 h 190"/>
                  <a:gd name="T12" fmla="*/ 2 w 190"/>
                  <a:gd name="T13" fmla="*/ 0 h 190"/>
                  <a:gd name="T14" fmla="*/ 1 w 190"/>
                  <a:gd name="T15" fmla="*/ 0 h 190"/>
                  <a:gd name="T16" fmla="*/ 0 w 190"/>
                  <a:gd name="T17" fmla="*/ 1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
                  <a:gd name="T28" fmla="*/ 0 h 190"/>
                  <a:gd name="T29" fmla="*/ 190 w 190"/>
                  <a:gd name="T30" fmla="*/ 190 h 1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 h="190">
                    <a:moveTo>
                      <a:pt x="0" y="37"/>
                    </a:moveTo>
                    <a:lnTo>
                      <a:pt x="12" y="132"/>
                    </a:lnTo>
                    <a:lnTo>
                      <a:pt x="39" y="182"/>
                    </a:lnTo>
                    <a:lnTo>
                      <a:pt x="73" y="190"/>
                    </a:lnTo>
                    <a:lnTo>
                      <a:pt x="190" y="102"/>
                    </a:lnTo>
                    <a:lnTo>
                      <a:pt x="187" y="0"/>
                    </a:lnTo>
                    <a:lnTo>
                      <a:pt x="101" y="16"/>
                    </a:lnTo>
                    <a:lnTo>
                      <a:pt x="25" y="13"/>
                    </a:lnTo>
                    <a:lnTo>
                      <a:pt x="0" y="3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49" name="Freeform 333"/>
              <p:cNvSpPr/>
              <p:nvPr/>
            </p:nvSpPr>
            <p:spPr bwMode="auto">
              <a:xfrm>
                <a:off x="2616" y="2960"/>
                <a:ext cx="20" cy="48"/>
              </a:xfrm>
              <a:custGeom>
                <a:avLst/>
                <a:gdLst>
                  <a:gd name="T0" fmla="*/ 0 w 72"/>
                  <a:gd name="T1" fmla="*/ 0 h 166"/>
                  <a:gd name="T2" fmla="*/ 0 w 72"/>
                  <a:gd name="T3" fmla="*/ 4 h 166"/>
                  <a:gd name="T4" fmla="*/ 2 w 72"/>
                  <a:gd name="T5" fmla="*/ 3 h 166"/>
                  <a:gd name="T6" fmla="*/ 1 w 72"/>
                  <a:gd name="T7" fmla="*/ 1 h 166"/>
                  <a:gd name="T8" fmla="*/ 0 w 72"/>
                  <a:gd name="T9" fmla="*/ 0 h 166"/>
                  <a:gd name="T10" fmla="*/ 0 60000 65536"/>
                  <a:gd name="T11" fmla="*/ 0 60000 65536"/>
                  <a:gd name="T12" fmla="*/ 0 60000 65536"/>
                  <a:gd name="T13" fmla="*/ 0 60000 65536"/>
                  <a:gd name="T14" fmla="*/ 0 60000 65536"/>
                  <a:gd name="T15" fmla="*/ 0 w 72"/>
                  <a:gd name="T16" fmla="*/ 0 h 166"/>
                  <a:gd name="T17" fmla="*/ 72 w 72"/>
                  <a:gd name="T18" fmla="*/ 166 h 166"/>
                </a:gdLst>
                <a:ahLst/>
                <a:cxnLst>
                  <a:cxn ang="T10">
                    <a:pos x="T0" y="T1"/>
                  </a:cxn>
                  <a:cxn ang="T11">
                    <a:pos x="T2" y="T3"/>
                  </a:cxn>
                  <a:cxn ang="T12">
                    <a:pos x="T4" y="T5"/>
                  </a:cxn>
                  <a:cxn ang="T13">
                    <a:pos x="T6" y="T7"/>
                  </a:cxn>
                  <a:cxn ang="T14">
                    <a:pos x="T8" y="T9"/>
                  </a:cxn>
                </a:cxnLst>
                <a:rect l="T15" t="T16" r="T17" b="T18"/>
                <a:pathLst>
                  <a:path w="72" h="166">
                    <a:moveTo>
                      <a:pt x="0" y="0"/>
                    </a:moveTo>
                    <a:lnTo>
                      <a:pt x="13" y="166"/>
                    </a:lnTo>
                    <a:lnTo>
                      <a:pt x="72" y="138"/>
                    </a:lnTo>
                    <a:lnTo>
                      <a:pt x="45" y="40"/>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0" name="Freeform 334"/>
              <p:cNvSpPr/>
              <p:nvPr/>
            </p:nvSpPr>
            <p:spPr bwMode="auto">
              <a:xfrm>
                <a:off x="2548" y="2340"/>
                <a:ext cx="667" cy="486"/>
              </a:xfrm>
              <a:custGeom>
                <a:avLst/>
                <a:gdLst>
                  <a:gd name="T0" fmla="*/ 0 w 2339"/>
                  <a:gd name="T1" fmla="*/ 17 h 1707"/>
                  <a:gd name="T2" fmla="*/ 6 w 2339"/>
                  <a:gd name="T3" fmla="*/ 15 h 1707"/>
                  <a:gd name="T4" fmla="*/ 5 w 2339"/>
                  <a:gd name="T5" fmla="*/ 11 h 1707"/>
                  <a:gd name="T6" fmla="*/ 8 w 2339"/>
                  <a:gd name="T7" fmla="*/ 8 h 1707"/>
                  <a:gd name="T8" fmla="*/ 11 w 2339"/>
                  <a:gd name="T9" fmla="*/ 7 h 1707"/>
                  <a:gd name="T10" fmla="*/ 13 w 2339"/>
                  <a:gd name="T11" fmla="*/ 7 h 1707"/>
                  <a:gd name="T12" fmla="*/ 15 w 2339"/>
                  <a:gd name="T13" fmla="*/ 11 h 1707"/>
                  <a:gd name="T14" fmla="*/ 21 w 2339"/>
                  <a:gd name="T15" fmla="*/ 14 h 1707"/>
                  <a:gd name="T16" fmla="*/ 28 w 2339"/>
                  <a:gd name="T17" fmla="*/ 15 h 1707"/>
                  <a:gd name="T18" fmla="*/ 34 w 2339"/>
                  <a:gd name="T19" fmla="*/ 13 h 1707"/>
                  <a:gd name="T20" fmla="*/ 35 w 2339"/>
                  <a:gd name="T21" fmla="*/ 11 h 1707"/>
                  <a:gd name="T22" fmla="*/ 40 w 2339"/>
                  <a:gd name="T23" fmla="*/ 9 h 1707"/>
                  <a:gd name="T24" fmla="*/ 37 w 2339"/>
                  <a:gd name="T25" fmla="*/ 8 h 1707"/>
                  <a:gd name="T26" fmla="*/ 38 w 2339"/>
                  <a:gd name="T27" fmla="*/ 5 h 1707"/>
                  <a:gd name="T28" fmla="*/ 40 w 2339"/>
                  <a:gd name="T29" fmla="*/ 5 h 1707"/>
                  <a:gd name="T30" fmla="*/ 41 w 2339"/>
                  <a:gd name="T31" fmla="*/ 1 h 1707"/>
                  <a:gd name="T32" fmla="*/ 46 w 2339"/>
                  <a:gd name="T33" fmla="*/ 1 h 1707"/>
                  <a:gd name="T34" fmla="*/ 50 w 2339"/>
                  <a:gd name="T35" fmla="*/ 6 h 1707"/>
                  <a:gd name="T36" fmla="*/ 54 w 2339"/>
                  <a:gd name="T37" fmla="*/ 7 h 1707"/>
                  <a:gd name="T38" fmla="*/ 51 w 2339"/>
                  <a:gd name="T39" fmla="*/ 12 h 1707"/>
                  <a:gd name="T40" fmla="*/ 50 w 2339"/>
                  <a:gd name="T41" fmla="*/ 14 h 1707"/>
                  <a:gd name="T42" fmla="*/ 48 w 2339"/>
                  <a:gd name="T43" fmla="*/ 15 h 1707"/>
                  <a:gd name="T44" fmla="*/ 47 w 2339"/>
                  <a:gd name="T45" fmla="*/ 15 h 1707"/>
                  <a:gd name="T46" fmla="*/ 42 w 2339"/>
                  <a:gd name="T47" fmla="*/ 19 h 1707"/>
                  <a:gd name="T48" fmla="*/ 42 w 2339"/>
                  <a:gd name="T49" fmla="*/ 16 h 1707"/>
                  <a:gd name="T50" fmla="*/ 39 w 2339"/>
                  <a:gd name="T51" fmla="*/ 19 h 1707"/>
                  <a:gd name="T52" fmla="*/ 42 w 2339"/>
                  <a:gd name="T53" fmla="*/ 20 h 1707"/>
                  <a:gd name="T54" fmla="*/ 41 w 2339"/>
                  <a:gd name="T55" fmla="*/ 22 h 1707"/>
                  <a:gd name="T56" fmla="*/ 43 w 2339"/>
                  <a:gd name="T57" fmla="*/ 27 h 1707"/>
                  <a:gd name="T58" fmla="*/ 43 w 2339"/>
                  <a:gd name="T59" fmla="*/ 28 h 1707"/>
                  <a:gd name="T60" fmla="*/ 43 w 2339"/>
                  <a:gd name="T61" fmla="*/ 29 h 1707"/>
                  <a:gd name="T62" fmla="*/ 38 w 2339"/>
                  <a:gd name="T63" fmla="*/ 36 h 1707"/>
                  <a:gd name="T64" fmla="*/ 36 w 2339"/>
                  <a:gd name="T65" fmla="*/ 37 h 1707"/>
                  <a:gd name="T66" fmla="*/ 35 w 2339"/>
                  <a:gd name="T67" fmla="*/ 38 h 1707"/>
                  <a:gd name="T68" fmla="*/ 32 w 2339"/>
                  <a:gd name="T69" fmla="*/ 39 h 1707"/>
                  <a:gd name="T70" fmla="*/ 30 w 2339"/>
                  <a:gd name="T71" fmla="*/ 38 h 1707"/>
                  <a:gd name="T72" fmla="*/ 25 w 2339"/>
                  <a:gd name="T73" fmla="*/ 37 h 1707"/>
                  <a:gd name="T74" fmla="*/ 25 w 2339"/>
                  <a:gd name="T75" fmla="*/ 38 h 1707"/>
                  <a:gd name="T76" fmla="*/ 23 w 2339"/>
                  <a:gd name="T77" fmla="*/ 37 h 1707"/>
                  <a:gd name="T78" fmla="*/ 21 w 2339"/>
                  <a:gd name="T79" fmla="*/ 36 h 1707"/>
                  <a:gd name="T80" fmla="*/ 22 w 2339"/>
                  <a:gd name="T81" fmla="*/ 32 h 1707"/>
                  <a:gd name="T82" fmla="*/ 20 w 2339"/>
                  <a:gd name="T83" fmla="*/ 30 h 1707"/>
                  <a:gd name="T84" fmla="*/ 16 w 2339"/>
                  <a:gd name="T85" fmla="*/ 31 h 1707"/>
                  <a:gd name="T86" fmla="*/ 13 w 2339"/>
                  <a:gd name="T87" fmla="*/ 32 h 1707"/>
                  <a:gd name="T88" fmla="*/ 13 w 2339"/>
                  <a:gd name="T89" fmla="*/ 31 h 1707"/>
                  <a:gd name="T90" fmla="*/ 9 w 2339"/>
                  <a:gd name="T91" fmla="*/ 30 h 1707"/>
                  <a:gd name="T92" fmla="*/ 5 w 2339"/>
                  <a:gd name="T93" fmla="*/ 28 h 1707"/>
                  <a:gd name="T94" fmla="*/ 5 w 2339"/>
                  <a:gd name="T95" fmla="*/ 26 h 1707"/>
                  <a:gd name="T96" fmla="*/ 6 w 2339"/>
                  <a:gd name="T97" fmla="*/ 23 h 1707"/>
                  <a:gd name="T98" fmla="*/ 3 w 2339"/>
                  <a:gd name="T99" fmla="*/ 23 h 1707"/>
                  <a:gd name="T100" fmla="*/ 1 w 2339"/>
                  <a:gd name="T101" fmla="*/ 20 h 1707"/>
                  <a:gd name="T102" fmla="*/ 0 w 2339"/>
                  <a:gd name="T103" fmla="*/ 19 h 170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39"/>
                  <a:gd name="T157" fmla="*/ 0 h 1707"/>
                  <a:gd name="T158" fmla="*/ 2339 w 2339"/>
                  <a:gd name="T159" fmla="*/ 1707 h 170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39" h="1707">
                    <a:moveTo>
                      <a:pt x="0" y="812"/>
                    </a:moveTo>
                    <a:lnTo>
                      <a:pt x="15" y="747"/>
                    </a:lnTo>
                    <a:lnTo>
                      <a:pt x="98" y="730"/>
                    </a:lnTo>
                    <a:lnTo>
                      <a:pt x="245" y="642"/>
                    </a:lnTo>
                    <a:lnTo>
                      <a:pt x="267" y="572"/>
                    </a:lnTo>
                    <a:lnTo>
                      <a:pt x="238" y="491"/>
                    </a:lnTo>
                    <a:lnTo>
                      <a:pt x="331" y="469"/>
                    </a:lnTo>
                    <a:lnTo>
                      <a:pt x="357" y="362"/>
                    </a:lnTo>
                    <a:lnTo>
                      <a:pt x="454" y="368"/>
                    </a:lnTo>
                    <a:lnTo>
                      <a:pt x="465" y="299"/>
                    </a:lnTo>
                    <a:lnTo>
                      <a:pt x="539" y="264"/>
                    </a:lnTo>
                    <a:lnTo>
                      <a:pt x="578" y="322"/>
                    </a:lnTo>
                    <a:lnTo>
                      <a:pt x="633" y="345"/>
                    </a:lnTo>
                    <a:lnTo>
                      <a:pt x="652" y="469"/>
                    </a:lnTo>
                    <a:lnTo>
                      <a:pt x="821" y="519"/>
                    </a:lnTo>
                    <a:lnTo>
                      <a:pt x="892" y="606"/>
                    </a:lnTo>
                    <a:lnTo>
                      <a:pt x="1033" y="602"/>
                    </a:lnTo>
                    <a:lnTo>
                      <a:pt x="1190" y="667"/>
                    </a:lnTo>
                    <a:lnTo>
                      <a:pt x="1395" y="606"/>
                    </a:lnTo>
                    <a:lnTo>
                      <a:pt x="1459" y="557"/>
                    </a:lnTo>
                    <a:lnTo>
                      <a:pt x="1459" y="488"/>
                    </a:lnTo>
                    <a:lnTo>
                      <a:pt x="1518" y="496"/>
                    </a:lnTo>
                    <a:lnTo>
                      <a:pt x="1649" y="398"/>
                    </a:lnTo>
                    <a:lnTo>
                      <a:pt x="1748" y="392"/>
                    </a:lnTo>
                    <a:lnTo>
                      <a:pt x="1701" y="318"/>
                    </a:lnTo>
                    <a:lnTo>
                      <a:pt x="1604" y="337"/>
                    </a:lnTo>
                    <a:lnTo>
                      <a:pt x="1603" y="254"/>
                    </a:lnTo>
                    <a:lnTo>
                      <a:pt x="1627" y="207"/>
                    </a:lnTo>
                    <a:lnTo>
                      <a:pt x="1684" y="234"/>
                    </a:lnTo>
                    <a:lnTo>
                      <a:pt x="1738" y="204"/>
                    </a:lnTo>
                    <a:lnTo>
                      <a:pt x="1795" y="92"/>
                    </a:lnTo>
                    <a:lnTo>
                      <a:pt x="1770" y="51"/>
                    </a:lnTo>
                    <a:lnTo>
                      <a:pt x="1908" y="0"/>
                    </a:lnTo>
                    <a:lnTo>
                      <a:pt x="1986" y="35"/>
                    </a:lnTo>
                    <a:lnTo>
                      <a:pt x="2056" y="224"/>
                    </a:lnTo>
                    <a:lnTo>
                      <a:pt x="2173" y="266"/>
                    </a:lnTo>
                    <a:lnTo>
                      <a:pt x="2193" y="335"/>
                    </a:lnTo>
                    <a:lnTo>
                      <a:pt x="2339" y="291"/>
                    </a:lnTo>
                    <a:lnTo>
                      <a:pt x="2270" y="475"/>
                    </a:lnTo>
                    <a:lnTo>
                      <a:pt x="2185" y="503"/>
                    </a:lnTo>
                    <a:lnTo>
                      <a:pt x="2198" y="572"/>
                    </a:lnTo>
                    <a:lnTo>
                      <a:pt x="2173" y="615"/>
                    </a:lnTo>
                    <a:lnTo>
                      <a:pt x="2159" y="602"/>
                    </a:lnTo>
                    <a:lnTo>
                      <a:pt x="2083" y="652"/>
                    </a:lnTo>
                    <a:lnTo>
                      <a:pt x="2083" y="679"/>
                    </a:lnTo>
                    <a:lnTo>
                      <a:pt x="2030" y="670"/>
                    </a:lnTo>
                    <a:lnTo>
                      <a:pt x="1936" y="753"/>
                    </a:lnTo>
                    <a:lnTo>
                      <a:pt x="1819" y="820"/>
                    </a:lnTo>
                    <a:lnTo>
                      <a:pt x="1857" y="730"/>
                    </a:lnTo>
                    <a:lnTo>
                      <a:pt x="1838" y="701"/>
                    </a:lnTo>
                    <a:lnTo>
                      <a:pt x="1684" y="801"/>
                    </a:lnTo>
                    <a:lnTo>
                      <a:pt x="1681" y="829"/>
                    </a:lnTo>
                    <a:lnTo>
                      <a:pt x="1732" y="894"/>
                    </a:lnTo>
                    <a:lnTo>
                      <a:pt x="1800" y="866"/>
                    </a:lnTo>
                    <a:lnTo>
                      <a:pt x="1869" y="890"/>
                    </a:lnTo>
                    <a:lnTo>
                      <a:pt x="1777" y="941"/>
                    </a:lnTo>
                    <a:lnTo>
                      <a:pt x="1739" y="1013"/>
                    </a:lnTo>
                    <a:lnTo>
                      <a:pt x="1841" y="1167"/>
                    </a:lnTo>
                    <a:lnTo>
                      <a:pt x="1773" y="1154"/>
                    </a:lnTo>
                    <a:lnTo>
                      <a:pt x="1841" y="1208"/>
                    </a:lnTo>
                    <a:lnTo>
                      <a:pt x="1776" y="1240"/>
                    </a:lnTo>
                    <a:lnTo>
                      <a:pt x="1846" y="1255"/>
                    </a:lnTo>
                    <a:lnTo>
                      <a:pt x="1716" y="1504"/>
                    </a:lnTo>
                    <a:lnTo>
                      <a:pt x="1630" y="1579"/>
                    </a:lnTo>
                    <a:lnTo>
                      <a:pt x="1546" y="1602"/>
                    </a:lnTo>
                    <a:lnTo>
                      <a:pt x="1540" y="1603"/>
                    </a:lnTo>
                    <a:lnTo>
                      <a:pt x="1518" y="1589"/>
                    </a:lnTo>
                    <a:lnTo>
                      <a:pt x="1498" y="1629"/>
                    </a:lnTo>
                    <a:lnTo>
                      <a:pt x="1399" y="1654"/>
                    </a:lnTo>
                    <a:lnTo>
                      <a:pt x="1390" y="1707"/>
                    </a:lnTo>
                    <a:lnTo>
                      <a:pt x="1373" y="1643"/>
                    </a:lnTo>
                    <a:lnTo>
                      <a:pt x="1306" y="1648"/>
                    </a:lnTo>
                    <a:lnTo>
                      <a:pt x="1204" y="1572"/>
                    </a:lnTo>
                    <a:lnTo>
                      <a:pt x="1089" y="1606"/>
                    </a:lnTo>
                    <a:lnTo>
                      <a:pt x="1066" y="1607"/>
                    </a:lnTo>
                    <a:lnTo>
                      <a:pt x="1068" y="1654"/>
                    </a:lnTo>
                    <a:lnTo>
                      <a:pt x="1052" y="1642"/>
                    </a:lnTo>
                    <a:lnTo>
                      <a:pt x="980" y="1618"/>
                    </a:lnTo>
                    <a:lnTo>
                      <a:pt x="956" y="1530"/>
                    </a:lnTo>
                    <a:lnTo>
                      <a:pt x="911" y="1541"/>
                    </a:lnTo>
                    <a:lnTo>
                      <a:pt x="954" y="1411"/>
                    </a:lnTo>
                    <a:lnTo>
                      <a:pt x="954" y="1367"/>
                    </a:lnTo>
                    <a:lnTo>
                      <a:pt x="903" y="1340"/>
                    </a:lnTo>
                    <a:lnTo>
                      <a:pt x="864" y="1322"/>
                    </a:lnTo>
                    <a:lnTo>
                      <a:pt x="852" y="1273"/>
                    </a:lnTo>
                    <a:lnTo>
                      <a:pt x="691" y="1354"/>
                    </a:lnTo>
                    <a:lnTo>
                      <a:pt x="619" y="1332"/>
                    </a:lnTo>
                    <a:lnTo>
                      <a:pt x="579" y="1378"/>
                    </a:lnTo>
                    <a:lnTo>
                      <a:pt x="574" y="1345"/>
                    </a:lnTo>
                    <a:lnTo>
                      <a:pt x="549" y="1353"/>
                    </a:lnTo>
                    <a:lnTo>
                      <a:pt x="467" y="1353"/>
                    </a:lnTo>
                    <a:lnTo>
                      <a:pt x="402" y="1282"/>
                    </a:lnTo>
                    <a:lnTo>
                      <a:pt x="283" y="1236"/>
                    </a:lnTo>
                    <a:lnTo>
                      <a:pt x="201" y="1205"/>
                    </a:lnTo>
                    <a:lnTo>
                      <a:pt x="184" y="1128"/>
                    </a:lnTo>
                    <a:lnTo>
                      <a:pt x="223" y="1119"/>
                    </a:lnTo>
                    <a:lnTo>
                      <a:pt x="199" y="1056"/>
                    </a:lnTo>
                    <a:lnTo>
                      <a:pt x="252" y="983"/>
                    </a:lnTo>
                    <a:lnTo>
                      <a:pt x="212" y="958"/>
                    </a:lnTo>
                    <a:lnTo>
                      <a:pt x="150" y="985"/>
                    </a:lnTo>
                    <a:lnTo>
                      <a:pt x="38" y="901"/>
                    </a:lnTo>
                    <a:lnTo>
                      <a:pt x="42" y="890"/>
                    </a:lnTo>
                    <a:lnTo>
                      <a:pt x="42" y="830"/>
                    </a:lnTo>
                    <a:lnTo>
                      <a:pt x="0" y="81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1" name="Freeform 335"/>
              <p:cNvSpPr/>
              <p:nvPr/>
            </p:nvSpPr>
            <p:spPr bwMode="auto">
              <a:xfrm>
                <a:off x="2931" y="2830"/>
                <a:ext cx="24" cy="22"/>
              </a:xfrm>
              <a:custGeom>
                <a:avLst/>
                <a:gdLst>
                  <a:gd name="T0" fmla="*/ 0 w 84"/>
                  <a:gd name="T1" fmla="*/ 1 h 80"/>
                  <a:gd name="T2" fmla="*/ 1 w 84"/>
                  <a:gd name="T3" fmla="*/ 0 h 80"/>
                  <a:gd name="T4" fmla="*/ 2 w 84"/>
                  <a:gd name="T5" fmla="*/ 0 h 80"/>
                  <a:gd name="T6" fmla="*/ 1 w 84"/>
                  <a:gd name="T7" fmla="*/ 2 h 80"/>
                  <a:gd name="T8" fmla="*/ 0 w 84"/>
                  <a:gd name="T9" fmla="*/ 1 h 80"/>
                  <a:gd name="T10" fmla="*/ 0 60000 65536"/>
                  <a:gd name="T11" fmla="*/ 0 60000 65536"/>
                  <a:gd name="T12" fmla="*/ 0 60000 65536"/>
                  <a:gd name="T13" fmla="*/ 0 60000 65536"/>
                  <a:gd name="T14" fmla="*/ 0 60000 65536"/>
                  <a:gd name="T15" fmla="*/ 0 w 84"/>
                  <a:gd name="T16" fmla="*/ 0 h 80"/>
                  <a:gd name="T17" fmla="*/ 84 w 84"/>
                  <a:gd name="T18" fmla="*/ 80 h 80"/>
                </a:gdLst>
                <a:ahLst/>
                <a:cxnLst>
                  <a:cxn ang="T10">
                    <a:pos x="T0" y="T1"/>
                  </a:cxn>
                  <a:cxn ang="T11">
                    <a:pos x="T2" y="T3"/>
                  </a:cxn>
                  <a:cxn ang="T12">
                    <a:pos x="T4" y="T5"/>
                  </a:cxn>
                  <a:cxn ang="T13">
                    <a:pos x="T6" y="T7"/>
                  </a:cxn>
                  <a:cxn ang="T14">
                    <a:pos x="T8" y="T9"/>
                  </a:cxn>
                </a:cxnLst>
                <a:rect l="T15" t="T16" r="T17" b="T18"/>
                <a:pathLst>
                  <a:path w="84" h="80">
                    <a:moveTo>
                      <a:pt x="0" y="65"/>
                    </a:moveTo>
                    <a:lnTo>
                      <a:pt x="27" y="0"/>
                    </a:lnTo>
                    <a:lnTo>
                      <a:pt x="84" y="15"/>
                    </a:lnTo>
                    <a:lnTo>
                      <a:pt x="38" y="80"/>
                    </a:lnTo>
                    <a:lnTo>
                      <a:pt x="0" y="6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2" name="Freeform 336"/>
              <p:cNvSpPr/>
              <p:nvPr/>
            </p:nvSpPr>
            <p:spPr bwMode="auto">
              <a:xfrm>
                <a:off x="3054" y="2763"/>
                <a:ext cx="19" cy="41"/>
              </a:xfrm>
              <a:custGeom>
                <a:avLst/>
                <a:gdLst>
                  <a:gd name="T0" fmla="*/ 0 w 67"/>
                  <a:gd name="T1" fmla="*/ 1 h 144"/>
                  <a:gd name="T2" fmla="*/ 1 w 67"/>
                  <a:gd name="T3" fmla="*/ 3 h 144"/>
                  <a:gd name="T4" fmla="*/ 1 w 67"/>
                  <a:gd name="T5" fmla="*/ 0 h 144"/>
                  <a:gd name="T6" fmla="*/ 1 w 67"/>
                  <a:gd name="T7" fmla="*/ 0 h 144"/>
                  <a:gd name="T8" fmla="*/ 0 w 67"/>
                  <a:gd name="T9" fmla="*/ 1 h 144"/>
                  <a:gd name="T10" fmla="*/ 0 60000 65536"/>
                  <a:gd name="T11" fmla="*/ 0 60000 65536"/>
                  <a:gd name="T12" fmla="*/ 0 60000 65536"/>
                  <a:gd name="T13" fmla="*/ 0 60000 65536"/>
                  <a:gd name="T14" fmla="*/ 0 60000 65536"/>
                  <a:gd name="T15" fmla="*/ 0 w 67"/>
                  <a:gd name="T16" fmla="*/ 0 h 144"/>
                  <a:gd name="T17" fmla="*/ 67 w 67"/>
                  <a:gd name="T18" fmla="*/ 144 h 144"/>
                </a:gdLst>
                <a:ahLst/>
                <a:cxnLst>
                  <a:cxn ang="T10">
                    <a:pos x="T0" y="T1"/>
                  </a:cxn>
                  <a:cxn ang="T11">
                    <a:pos x="T2" y="T3"/>
                  </a:cxn>
                  <a:cxn ang="T12">
                    <a:pos x="T4" y="T5"/>
                  </a:cxn>
                  <a:cxn ang="T13">
                    <a:pos x="T6" y="T7"/>
                  </a:cxn>
                  <a:cxn ang="T14">
                    <a:pos x="T8" y="T9"/>
                  </a:cxn>
                </a:cxnLst>
                <a:rect l="T15" t="T16" r="T17" b="T18"/>
                <a:pathLst>
                  <a:path w="67" h="144">
                    <a:moveTo>
                      <a:pt x="0" y="60"/>
                    </a:moveTo>
                    <a:lnTo>
                      <a:pt x="28" y="144"/>
                    </a:lnTo>
                    <a:lnTo>
                      <a:pt x="67" y="0"/>
                    </a:lnTo>
                    <a:lnTo>
                      <a:pt x="33" y="2"/>
                    </a:lnTo>
                    <a:lnTo>
                      <a:pt x="0" y="6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3" name="Freeform 337"/>
              <p:cNvSpPr/>
              <p:nvPr/>
            </p:nvSpPr>
            <p:spPr bwMode="auto">
              <a:xfrm>
                <a:off x="1875" y="2380"/>
                <a:ext cx="116" cy="54"/>
              </a:xfrm>
              <a:custGeom>
                <a:avLst/>
                <a:gdLst>
                  <a:gd name="T0" fmla="*/ 0 w 403"/>
                  <a:gd name="T1" fmla="*/ 1 h 190"/>
                  <a:gd name="T2" fmla="*/ 2 w 403"/>
                  <a:gd name="T3" fmla="*/ 3 h 190"/>
                  <a:gd name="T4" fmla="*/ 4 w 403"/>
                  <a:gd name="T5" fmla="*/ 3 h 190"/>
                  <a:gd name="T6" fmla="*/ 5 w 403"/>
                  <a:gd name="T7" fmla="*/ 4 h 190"/>
                  <a:gd name="T8" fmla="*/ 6 w 403"/>
                  <a:gd name="T9" fmla="*/ 4 h 190"/>
                  <a:gd name="T10" fmla="*/ 8 w 403"/>
                  <a:gd name="T11" fmla="*/ 3 h 190"/>
                  <a:gd name="T12" fmla="*/ 9 w 403"/>
                  <a:gd name="T13" fmla="*/ 4 h 190"/>
                  <a:gd name="T14" fmla="*/ 9 w 403"/>
                  <a:gd name="T15" fmla="*/ 3 h 190"/>
                  <a:gd name="T16" fmla="*/ 7 w 403"/>
                  <a:gd name="T17" fmla="*/ 3 h 190"/>
                  <a:gd name="T18" fmla="*/ 3 w 403"/>
                  <a:gd name="T19" fmla="*/ 0 h 190"/>
                  <a:gd name="T20" fmla="*/ 2 w 403"/>
                  <a:gd name="T21" fmla="*/ 0 h 190"/>
                  <a:gd name="T22" fmla="*/ 0 w 403"/>
                  <a:gd name="T23" fmla="*/ 1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3"/>
                  <a:gd name="T37" fmla="*/ 0 h 190"/>
                  <a:gd name="T38" fmla="*/ 403 w 403"/>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3" h="190">
                    <a:moveTo>
                      <a:pt x="0" y="47"/>
                    </a:moveTo>
                    <a:lnTo>
                      <a:pt x="72" y="135"/>
                    </a:lnTo>
                    <a:lnTo>
                      <a:pt x="184" y="134"/>
                    </a:lnTo>
                    <a:lnTo>
                      <a:pt x="201" y="171"/>
                    </a:lnTo>
                    <a:lnTo>
                      <a:pt x="251" y="190"/>
                    </a:lnTo>
                    <a:lnTo>
                      <a:pt x="340" y="146"/>
                    </a:lnTo>
                    <a:lnTo>
                      <a:pt x="392" y="155"/>
                    </a:lnTo>
                    <a:lnTo>
                      <a:pt x="403" y="117"/>
                    </a:lnTo>
                    <a:lnTo>
                      <a:pt x="306" y="106"/>
                    </a:lnTo>
                    <a:lnTo>
                      <a:pt x="110" y="17"/>
                    </a:lnTo>
                    <a:lnTo>
                      <a:pt x="87" y="0"/>
                    </a:lnTo>
                    <a:lnTo>
                      <a:pt x="0" y="4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4" name="Freeform 338"/>
              <p:cNvSpPr/>
              <p:nvPr/>
            </p:nvSpPr>
            <p:spPr bwMode="auto">
              <a:xfrm>
                <a:off x="1835" y="2266"/>
                <a:ext cx="29" cy="50"/>
              </a:xfrm>
              <a:custGeom>
                <a:avLst/>
                <a:gdLst>
                  <a:gd name="T0" fmla="*/ 0 w 100"/>
                  <a:gd name="T1" fmla="*/ 3 h 175"/>
                  <a:gd name="T2" fmla="*/ 0 w 100"/>
                  <a:gd name="T3" fmla="*/ 1 h 175"/>
                  <a:gd name="T4" fmla="*/ 2 w 100"/>
                  <a:gd name="T5" fmla="*/ 0 h 175"/>
                  <a:gd name="T6" fmla="*/ 2 w 100"/>
                  <a:gd name="T7" fmla="*/ 2 h 175"/>
                  <a:gd name="T8" fmla="*/ 2 w 100"/>
                  <a:gd name="T9" fmla="*/ 2 h 175"/>
                  <a:gd name="T10" fmla="*/ 1 w 100"/>
                  <a:gd name="T11" fmla="*/ 3 h 175"/>
                  <a:gd name="T12" fmla="*/ 1 w 100"/>
                  <a:gd name="T13" fmla="*/ 4 h 175"/>
                  <a:gd name="T14" fmla="*/ 0 w 100"/>
                  <a:gd name="T15" fmla="*/ 4 h 175"/>
                  <a:gd name="T16" fmla="*/ 0 w 100"/>
                  <a:gd name="T17" fmla="*/ 3 h 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0"/>
                  <a:gd name="T28" fmla="*/ 0 h 175"/>
                  <a:gd name="T29" fmla="*/ 100 w 100"/>
                  <a:gd name="T30" fmla="*/ 175 h 1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0" h="175">
                    <a:moveTo>
                      <a:pt x="0" y="133"/>
                    </a:moveTo>
                    <a:lnTo>
                      <a:pt x="6" y="47"/>
                    </a:lnTo>
                    <a:lnTo>
                      <a:pt x="87" y="0"/>
                    </a:lnTo>
                    <a:lnTo>
                      <a:pt x="72" y="69"/>
                    </a:lnTo>
                    <a:lnTo>
                      <a:pt x="100" y="89"/>
                    </a:lnTo>
                    <a:lnTo>
                      <a:pt x="48" y="127"/>
                    </a:lnTo>
                    <a:lnTo>
                      <a:pt x="46" y="175"/>
                    </a:lnTo>
                    <a:lnTo>
                      <a:pt x="16" y="175"/>
                    </a:lnTo>
                    <a:lnTo>
                      <a:pt x="0" y="13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5" name="Freeform 339"/>
              <p:cNvSpPr/>
              <p:nvPr/>
            </p:nvSpPr>
            <p:spPr bwMode="auto">
              <a:xfrm>
                <a:off x="1854" y="2304"/>
                <a:ext cx="10" cy="6"/>
              </a:xfrm>
              <a:custGeom>
                <a:avLst/>
                <a:gdLst>
                  <a:gd name="T0" fmla="*/ 0 w 36"/>
                  <a:gd name="T1" fmla="*/ 1 h 22"/>
                  <a:gd name="T2" fmla="*/ 1 w 36"/>
                  <a:gd name="T3" fmla="*/ 0 h 22"/>
                  <a:gd name="T4" fmla="*/ 1 w 36"/>
                  <a:gd name="T5" fmla="*/ 0 h 22"/>
                  <a:gd name="T6" fmla="*/ 0 w 36"/>
                  <a:gd name="T7" fmla="*/ 1 h 22"/>
                  <a:gd name="T8" fmla="*/ 0 60000 65536"/>
                  <a:gd name="T9" fmla="*/ 0 60000 65536"/>
                  <a:gd name="T10" fmla="*/ 0 60000 65536"/>
                  <a:gd name="T11" fmla="*/ 0 60000 65536"/>
                  <a:gd name="T12" fmla="*/ 0 w 36"/>
                  <a:gd name="T13" fmla="*/ 0 h 22"/>
                  <a:gd name="T14" fmla="*/ 36 w 36"/>
                  <a:gd name="T15" fmla="*/ 22 h 22"/>
                </a:gdLst>
                <a:ahLst/>
                <a:cxnLst>
                  <a:cxn ang="T8">
                    <a:pos x="T0" y="T1"/>
                  </a:cxn>
                  <a:cxn ang="T9">
                    <a:pos x="T2" y="T3"/>
                  </a:cxn>
                  <a:cxn ang="T10">
                    <a:pos x="T4" y="T5"/>
                  </a:cxn>
                  <a:cxn ang="T11">
                    <a:pos x="T6" y="T7"/>
                  </a:cxn>
                </a:cxnLst>
                <a:rect l="T12" t="T13" r="T14" b="T15"/>
                <a:pathLst>
                  <a:path w="36" h="22">
                    <a:moveTo>
                      <a:pt x="0" y="22"/>
                    </a:moveTo>
                    <a:lnTo>
                      <a:pt x="30" y="0"/>
                    </a:lnTo>
                    <a:lnTo>
                      <a:pt x="36" y="14"/>
                    </a:lnTo>
                    <a:lnTo>
                      <a:pt x="0" y="2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6" name="Freeform 340"/>
              <p:cNvSpPr/>
              <p:nvPr/>
            </p:nvSpPr>
            <p:spPr bwMode="auto">
              <a:xfrm>
                <a:off x="1868" y="2293"/>
                <a:ext cx="17" cy="21"/>
              </a:xfrm>
              <a:custGeom>
                <a:avLst/>
                <a:gdLst>
                  <a:gd name="T0" fmla="*/ 0 w 61"/>
                  <a:gd name="T1" fmla="*/ 1 h 74"/>
                  <a:gd name="T2" fmla="*/ 1 w 61"/>
                  <a:gd name="T3" fmla="*/ 2 h 74"/>
                  <a:gd name="T4" fmla="*/ 1 w 61"/>
                  <a:gd name="T5" fmla="*/ 1 h 74"/>
                  <a:gd name="T6" fmla="*/ 1 w 61"/>
                  <a:gd name="T7" fmla="*/ 0 h 74"/>
                  <a:gd name="T8" fmla="*/ 0 w 61"/>
                  <a:gd name="T9" fmla="*/ 1 h 74"/>
                  <a:gd name="T10" fmla="*/ 0 60000 65536"/>
                  <a:gd name="T11" fmla="*/ 0 60000 65536"/>
                  <a:gd name="T12" fmla="*/ 0 60000 65536"/>
                  <a:gd name="T13" fmla="*/ 0 60000 65536"/>
                  <a:gd name="T14" fmla="*/ 0 60000 65536"/>
                  <a:gd name="T15" fmla="*/ 0 w 61"/>
                  <a:gd name="T16" fmla="*/ 0 h 74"/>
                  <a:gd name="T17" fmla="*/ 61 w 61"/>
                  <a:gd name="T18" fmla="*/ 74 h 74"/>
                </a:gdLst>
                <a:ahLst/>
                <a:cxnLst>
                  <a:cxn ang="T10">
                    <a:pos x="T0" y="T1"/>
                  </a:cxn>
                  <a:cxn ang="T11">
                    <a:pos x="T2" y="T3"/>
                  </a:cxn>
                  <a:cxn ang="T12">
                    <a:pos x="T4" y="T5"/>
                  </a:cxn>
                  <a:cxn ang="T13">
                    <a:pos x="T6" y="T7"/>
                  </a:cxn>
                  <a:cxn ang="T14">
                    <a:pos x="T8" y="T9"/>
                  </a:cxn>
                </a:cxnLst>
                <a:rect l="T15" t="T16" r="T17" b="T18"/>
                <a:pathLst>
                  <a:path w="61" h="74">
                    <a:moveTo>
                      <a:pt x="0" y="39"/>
                    </a:moveTo>
                    <a:lnTo>
                      <a:pt x="48" y="74"/>
                    </a:lnTo>
                    <a:lnTo>
                      <a:pt x="61" y="38"/>
                    </a:lnTo>
                    <a:lnTo>
                      <a:pt x="52" y="0"/>
                    </a:lnTo>
                    <a:lnTo>
                      <a:pt x="0" y="3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7" name="Freeform 341"/>
              <p:cNvSpPr/>
              <p:nvPr/>
            </p:nvSpPr>
            <p:spPr bwMode="auto">
              <a:xfrm>
                <a:off x="1970" y="2019"/>
                <a:ext cx="119" cy="207"/>
              </a:xfrm>
              <a:custGeom>
                <a:avLst/>
                <a:gdLst>
                  <a:gd name="T0" fmla="*/ 0 w 416"/>
                  <a:gd name="T1" fmla="*/ 2 h 726"/>
                  <a:gd name="T2" fmla="*/ 1 w 416"/>
                  <a:gd name="T3" fmla="*/ 1 h 726"/>
                  <a:gd name="T4" fmla="*/ 2 w 416"/>
                  <a:gd name="T5" fmla="*/ 2 h 726"/>
                  <a:gd name="T6" fmla="*/ 3 w 416"/>
                  <a:gd name="T7" fmla="*/ 3 h 726"/>
                  <a:gd name="T8" fmla="*/ 5 w 416"/>
                  <a:gd name="T9" fmla="*/ 2 h 726"/>
                  <a:gd name="T10" fmla="*/ 5 w 416"/>
                  <a:gd name="T11" fmla="*/ 0 h 726"/>
                  <a:gd name="T12" fmla="*/ 7 w 416"/>
                  <a:gd name="T13" fmla="*/ 0 h 726"/>
                  <a:gd name="T14" fmla="*/ 8 w 416"/>
                  <a:gd name="T15" fmla="*/ 1 h 726"/>
                  <a:gd name="T16" fmla="*/ 7 w 416"/>
                  <a:gd name="T17" fmla="*/ 2 h 726"/>
                  <a:gd name="T18" fmla="*/ 7 w 416"/>
                  <a:gd name="T19" fmla="*/ 3 h 726"/>
                  <a:gd name="T20" fmla="*/ 9 w 416"/>
                  <a:gd name="T21" fmla="*/ 4 h 726"/>
                  <a:gd name="T22" fmla="*/ 8 w 416"/>
                  <a:gd name="T23" fmla="*/ 5 h 726"/>
                  <a:gd name="T24" fmla="*/ 9 w 416"/>
                  <a:gd name="T25" fmla="*/ 7 h 726"/>
                  <a:gd name="T26" fmla="*/ 8 w 416"/>
                  <a:gd name="T27" fmla="*/ 9 h 726"/>
                  <a:gd name="T28" fmla="*/ 10 w 416"/>
                  <a:gd name="T29" fmla="*/ 13 h 726"/>
                  <a:gd name="T30" fmla="*/ 6 w 416"/>
                  <a:gd name="T31" fmla="*/ 16 h 726"/>
                  <a:gd name="T32" fmla="*/ 2 w 416"/>
                  <a:gd name="T33" fmla="*/ 17 h 726"/>
                  <a:gd name="T34" fmla="*/ 2 w 416"/>
                  <a:gd name="T35" fmla="*/ 16 h 726"/>
                  <a:gd name="T36" fmla="*/ 1 w 416"/>
                  <a:gd name="T37" fmla="*/ 16 h 726"/>
                  <a:gd name="T38" fmla="*/ 1 w 416"/>
                  <a:gd name="T39" fmla="*/ 12 h 726"/>
                  <a:gd name="T40" fmla="*/ 4 w 416"/>
                  <a:gd name="T41" fmla="*/ 9 h 726"/>
                  <a:gd name="T42" fmla="*/ 3 w 416"/>
                  <a:gd name="T43" fmla="*/ 7 h 726"/>
                  <a:gd name="T44" fmla="*/ 3 w 416"/>
                  <a:gd name="T45" fmla="*/ 4 h 726"/>
                  <a:gd name="T46" fmla="*/ 0 w 416"/>
                  <a:gd name="T47" fmla="*/ 2 h 7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6"/>
                  <a:gd name="T73" fmla="*/ 0 h 726"/>
                  <a:gd name="T74" fmla="*/ 416 w 416"/>
                  <a:gd name="T75" fmla="*/ 726 h 72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6" h="726">
                    <a:moveTo>
                      <a:pt x="0" y="76"/>
                    </a:moveTo>
                    <a:lnTo>
                      <a:pt x="27" y="55"/>
                    </a:lnTo>
                    <a:lnTo>
                      <a:pt x="72" y="97"/>
                    </a:lnTo>
                    <a:lnTo>
                      <a:pt x="151" y="105"/>
                    </a:lnTo>
                    <a:lnTo>
                      <a:pt x="196" y="79"/>
                    </a:lnTo>
                    <a:lnTo>
                      <a:pt x="208" y="17"/>
                    </a:lnTo>
                    <a:lnTo>
                      <a:pt x="284" y="0"/>
                    </a:lnTo>
                    <a:lnTo>
                      <a:pt x="324" y="25"/>
                    </a:lnTo>
                    <a:lnTo>
                      <a:pt x="319" y="76"/>
                    </a:lnTo>
                    <a:lnTo>
                      <a:pt x="303" y="126"/>
                    </a:lnTo>
                    <a:lnTo>
                      <a:pt x="362" y="190"/>
                    </a:lnTo>
                    <a:lnTo>
                      <a:pt x="325" y="236"/>
                    </a:lnTo>
                    <a:lnTo>
                      <a:pt x="365" y="316"/>
                    </a:lnTo>
                    <a:lnTo>
                      <a:pt x="353" y="387"/>
                    </a:lnTo>
                    <a:lnTo>
                      <a:pt x="416" y="537"/>
                    </a:lnTo>
                    <a:lnTo>
                      <a:pt x="269" y="680"/>
                    </a:lnTo>
                    <a:lnTo>
                      <a:pt x="94" y="726"/>
                    </a:lnTo>
                    <a:lnTo>
                      <a:pt x="83" y="697"/>
                    </a:lnTo>
                    <a:lnTo>
                      <a:pt x="27" y="674"/>
                    </a:lnTo>
                    <a:lnTo>
                      <a:pt x="20" y="533"/>
                    </a:lnTo>
                    <a:lnTo>
                      <a:pt x="189" y="381"/>
                    </a:lnTo>
                    <a:lnTo>
                      <a:pt x="134" y="306"/>
                    </a:lnTo>
                    <a:lnTo>
                      <a:pt x="112" y="155"/>
                    </a:lnTo>
                    <a:lnTo>
                      <a:pt x="0" y="7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8" name="Freeform 342"/>
              <p:cNvSpPr/>
              <p:nvPr/>
            </p:nvSpPr>
            <p:spPr bwMode="auto">
              <a:xfrm>
                <a:off x="1698" y="2380"/>
                <a:ext cx="137" cy="138"/>
              </a:xfrm>
              <a:custGeom>
                <a:avLst/>
                <a:gdLst>
                  <a:gd name="T0" fmla="*/ 0 w 482"/>
                  <a:gd name="T1" fmla="*/ 3 h 484"/>
                  <a:gd name="T2" fmla="*/ 0 w 482"/>
                  <a:gd name="T3" fmla="*/ 4 h 484"/>
                  <a:gd name="T4" fmla="*/ 3 w 482"/>
                  <a:gd name="T5" fmla="*/ 5 h 484"/>
                  <a:gd name="T6" fmla="*/ 2 w 482"/>
                  <a:gd name="T7" fmla="*/ 6 h 484"/>
                  <a:gd name="T8" fmla="*/ 3 w 482"/>
                  <a:gd name="T9" fmla="*/ 6 h 484"/>
                  <a:gd name="T10" fmla="*/ 3 w 482"/>
                  <a:gd name="T11" fmla="*/ 8 h 484"/>
                  <a:gd name="T12" fmla="*/ 3 w 482"/>
                  <a:gd name="T13" fmla="*/ 10 h 484"/>
                  <a:gd name="T14" fmla="*/ 5 w 482"/>
                  <a:gd name="T15" fmla="*/ 11 h 484"/>
                  <a:gd name="T16" fmla="*/ 5 w 482"/>
                  <a:gd name="T17" fmla="*/ 11 h 484"/>
                  <a:gd name="T18" fmla="*/ 7 w 482"/>
                  <a:gd name="T19" fmla="*/ 11 h 484"/>
                  <a:gd name="T20" fmla="*/ 7 w 482"/>
                  <a:gd name="T21" fmla="*/ 10 h 484"/>
                  <a:gd name="T22" fmla="*/ 8 w 482"/>
                  <a:gd name="T23" fmla="*/ 10 h 484"/>
                  <a:gd name="T24" fmla="*/ 9 w 482"/>
                  <a:gd name="T25" fmla="*/ 10 h 484"/>
                  <a:gd name="T26" fmla="*/ 11 w 482"/>
                  <a:gd name="T27" fmla="*/ 9 h 484"/>
                  <a:gd name="T28" fmla="*/ 10 w 482"/>
                  <a:gd name="T29" fmla="*/ 8 h 484"/>
                  <a:gd name="T30" fmla="*/ 10 w 482"/>
                  <a:gd name="T31" fmla="*/ 7 h 484"/>
                  <a:gd name="T32" fmla="*/ 9 w 482"/>
                  <a:gd name="T33" fmla="*/ 6 h 484"/>
                  <a:gd name="T34" fmla="*/ 11 w 482"/>
                  <a:gd name="T35" fmla="*/ 5 h 484"/>
                  <a:gd name="T36" fmla="*/ 11 w 482"/>
                  <a:gd name="T37" fmla="*/ 3 h 484"/>
                  <a:gd name="T38" fmla="*/ 9 w 482"/>
                  <a:gd name="T39" fmla="*/ 2 h 484"/>
                  <a:gd name="T40" fmla="*/ 9 w 482"/>
                  <a:gd name="T41" fmla="*/ 2 h 484"/>
                  <a:gd name="T42" fmla="*/ 7 w 482"/>
                  <a:gd name="T43" fmla="*/ 0 h 484"/>
                  <a:gd name="T44" fmla="*/ 6 w 482"/>
                  <a:gd name="T45" fmla="*/ 0 h 484"/>
                  <a:gd name="T46" fmla="*/ 5 w 482"/>
                  <a:gd name="T47" fmla="*/ 2 h 484"/>
                  <a:gd name="T48" fmla="*/ 3 w 482"/>
                  <a:gd name="T49" fmla="*/ 2 h 484"/>
                  <a:gd name="T50" fmla="*/ 3 w 482"/>
                  <a:gd name="T51" fmla="*/ 3 h 484"/>
                  <a:gd name="T52" fmla="*/ 0 w 482"/>
                  <a:gd name="T53" fmla="*/ 3 h 4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2"/>
                  <a:gd name="T82" fmla="*/ 0 h 484"/>
                  <a:gd name="T83" fmla="*/ 482 w 482"/>
                  <a:gd name="T84" fmla="*/ 484 h 4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2" h="484">
                    <a:moveTo>
                      <a:pt x="0" y="147"/>
                    </a:moveTo>
                    <a:lnTo>
                      <a:pt x="15" y="189"/>
                    </a:lnTo>
                    <a:lnTo>
                      <a:pt x="115" y="219"/>
                    </a:lnTo>
                    <a:lnTo>
                      <a:pt x="96" y="242"/>
                    </a:lnTo>
                    <a:lnTo>
                      <a:pt x="135" y="275"/>
                    </a:lnTo>
                    <a:lnTo>
                      <a:pt x="150" y="327"/>
                    </a:lnTo>
                    <a:lnTo>
                      <a:pt x="107" y="430"/>
                    </a:lnTo>
                    <a:lnTo>
                      <a:pt x="228" y="472"/>
                    </a:lnTo>
                    <a:lnTo>
                      <a:pt x="240" y="477"/>
                    </a:lnTo>
                    <a:lnTo>
                      <a:pt x="297" y="484"/>
                    </a:lnTo>
                    <a:lnTo>
                      <a:pt x="297" y="444"/>
                    </a:lnTo>
                    <a:lnTo>
                      <a:pt x="330" y="421"/>
                    </a:lnTo>
                    <a:lnTo>
                      <a:pt x="408" y="448"/>
                    </a:lnTo>
                    <a:lnTo>
                      <a:pt x="456" y="407"/>
                    </a:lnTo>
                    <a:lnTo>
                      <a:pt x="430" y="348"/>
                    </a:lnTo>
                    <a:lnTo>
                      <a:pt x="441" y="293"/>
                    </a:lnTo>
                    <a:lnTo>
                      <a:pt x="402" y="261"/>
                    </a:lnTo>
                    <a:lnTo>
                      <a:pt x="456" y="195"/>
                    </a:lnTo>
                    <a:lnTo>
                      <a:pt x="482" y="123"/>
                    </a:lnTo>
                    <a:lnTo>
                      <a:pt x="410" y="92"/>
                    </a:lnTo>
                    <a:lnTo>
                      <a:pt x="392" y="84"/>
                    </a:lnTo>
                    <a:lnTo>
                      <a:pt x="280" y="0"/>
                    </a:lnTo>
                    <a:lnTo>
                      <a:pt x="244" y="15"/>
                    </a:lnTo>
                    <a:lnTo>
                      <a:pt x="197" y="96"/>
                    </a:lnTo>
                    <a:lnTo>
                      <a:pt x="104" y="81"/>
                    </a:lnTo>
                    <a:lnTo>
                      <a:pt x="122" y="143"/>
                    </a:lnTo>
                    <a:lnTo>
                      <a:pt x="0" y="14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59" name="Freeform 343"/>
              <p:cNvSpPr/>
              <p:nvPr/>
            </p:nvSpPr>
            <p:spPr bwMode="auto">
              <a:xfrm>
                <a:off x="1840" y="2508"/>
                <a:ext cx="9" cy="25"/>
              </a:xfrm>
              <a:custGeom>
                <a:avLst/>
                <a:gdLst>
                  <a:gd name="T0" fmla="*/ 0 w 31"/>
                  <a:gd name="T1" fmla="*/ 1 h 89"/>
                  <a:gd name="T2" fmla="*/ 1 w 31"/>
                  <a:gd name="T3" fmla="*/ 2 h 89"/>
                  <a:gd name="T4" fmla="*/ 1 w 31"/>
                  <a:gd name="T5" fmla="*/ 0 h 89"/>
                  <a:gd name="T6" fmla="*/ 0 w 31"/>
                  <a:gd name="T7" fmla="*/ 1 h 89"/>
                  <a:gd name="T8" fmla="*/ 0 60000 65536"/>
                  <a:gd name="T9" fmla="*/ 0 60000 65536"/>
                  <a:gd name="T10" fmla="*/ 0 60000 65536"/>
                  <a:gd name="T11" fmla="*/ 0 60000 65536"/>
                  <a:gd name="T12" fmla="*/ 0 w 31"/>
                  <a:gd name="T13" fmla="*/ 0 h 89"/>
                  <a:gd name="T14" fmla="*/ 31 w 31"/>
                  <a:gd name="T15" fmla="*/ 89 h 89"/>
                </a:gdLst>
                <a:ahLst/>
                <a:cxnLst>
                  <a:cxn ang="T8">
                    <a:pos x="T0" y="T1"/>
                  </a:cxn>
                  <a:cxn ang="T9">
                    <a:pos x="T2" y="T3"/>
                  </a:cxn>
                  <a:cxn ang="T10">
                    <a:pos x="T4" y="T5"/>
                  </a:cxn>
                  <a:cxn ang="T11">
                    <a:pos x="T6" y="T7"/>
                  </a:cxn>
                </a:cxnLst>
                <a:rect l="T12" t="T13" r="T14" b="T15"/>
                <a:pathLst>
                  <a:path w="31" h="89">
                    <a:moveTo>
                      <a:pt x="0" y="46"/>
                    </a:moveTo>
                    <a:lnTo>
                      <a:pt x="28" y="89"/>
                    </a:lnTo>
                    <a:lnTo>
                      <a:pt x="31" y="0"/>
                    </a:lnTo>
                    <a:lnTo>
                      <a:pt x="0" y="4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0" name="Freeform 344"/>
              <p:cNvSpPr/>
              <p:nvPr/>
            </p:nvSpPr>
            <p:spPr bwMode="auto">
              <a:xfrm>
                <a:off x="1811" y="2316"/>
                <a:ext cx="96" cy="122"/>
              </a:xfrm>
              <a:custGeom>
                <a:avLst/>
                <a:gdLst>
                  <a:gd name="T0" fmla="*/ 0 w 335"/>
                  <a:gd name="T1" fmla="*/ 4 h 429"/>
                  <a:gd name="T2" fmla="*/ 0 w 335"/>
                  <a:gd name="T3" fmla="*/ 6 h 429"/>
                  <a:gd name="T4" fmla="*/ 0 w 335"/>
                  <a:gd name="T5" fmla="*/ 6 h 429"/>
                  <a:gd name="T6" fmla="*/ 0 w 335"/>
                  <a:gd name="T7" fmla="*/ 7 h 429"/>
                  <a:gd name="T8" fmla="*/ 2 w 335"/>
                  <a:gd name="T9" fmla="*/ 8 h 429"/>
                  <a:gd name="T10" fmla="*/ 1 w 335"/>
                  <a:gd name="T11" fmla="*/ 10 h 429"/>
                  <a:gd name="T12" fmla="*/ 3 w 335"/>
                  <a:gd name="T13" fmla="*/ 10 h 429"/>
                  <a:gd name="T14" fmla="*/ 6 w 335"/>
                  <a:gd name="T15" fmla="*/ 10 h 429"/>
                  <a:gd name="T16" fmla="*/ 7 w 335"/>
                  <a:gd name="T17" fmla="*/ 8 h 429"/>
                  <a:gd name="T18" fmla="*/ 5 w 335"/>
                  <a:gd name="T19" fmla="*/ 6 h 429"/>
                  <a:gd name="T20" fmla="*/ 7 w 335"/>
                  <a:gd name="T21" fmla="*/ 5 h 429"/>
                  <a:gd name="T22" fmla="*/ 8 w 335"/>
                  <a:gd name="T23" fmla="*/ 5 h 429"/>
                  <a:gd name="T24" fmla="*/ 7 w 335"/>
                  <a:gd name="T25" fmla="*/ 1 h 429"/>
                  <a:gd name="T26" fmla="*/ 6 w 335"/>
                  <a:gd name="T27" fmla="*/ 1 h 429"/>
                  <a:gd name="T28" fmla="*/ 4 w 335"/>
                  <a:gd name="T29" fmla="*/ 1 h 429"/>
                  <a:gd name="T30" fmla="*/ 4 w 335"/>
                  <a:gd name="T31" fmla="*/ 1 h 429"/>
                  <a:gd name="T32" fmla="*/ 3 w 335"/>
                  <a:gd name="T33" fmla="*/ 0 h 429"/>
                  <a:gd name="T34" fmla="*/ 2 w 335"/>
                  <a:gd name="T35" fmla="*/ 0 h 429"/>
                  <a:gd name="T36" fmla="*/ 2 w 335"/>
                  <a:gd name="T37" fmla="*/ 2 h 429"/>
                  <a:gd name="T38" fmla="*/ 1 w 335"/>
                  <a:gd name="T39" fmla="*/ 2 h 429"/>
                  <a:gd name="T40" fmla="*/ 1 w 335"/>
                  <a:gd name="T41" fmla="*/ 2 h 429"/>
                  <a:gd name="T42" fmla="*/ 1 w 335"/>
                  <a:gd name="T43" fmla="*/ 4 h 429"/>
                  <a:gd name="T44" fmla="*/ 0 w 335"/>
                  <a:gd name="T45" fmla="*/ 4 h 4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5"/>
                  <a:gd name="T70" fmla="*/ 0 h 429"/>
                  <a:gd name="T71" fmla="*/ 335 w 335"/>
                  <a:gd name="T72" fmla="*/ 429 h 4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5" h="429">
                    <a:moveTo>
                      <a:pt x="0" y="178"/>
                    </a:moveTo>
                    <a:lnTo>
                      <a:pt x="2" y="247"/>
                    </a:lnTo>
                    <a:lnTo>
                      <a:pt x="5" y="279"/>
                    </a:lnTo>
                    <a:lnTo>
                      <a:pt x="10" y="317"/>
                    </a:lnTo>
                    <a:lnTo>
                      <a:pt x="82" y="348"/>
                    </a:lnTo>
                    <a:lnTo>
                      <a:pt x="56" y="420"/>
                    </a:lnTo>
                    <a:lnTo>
                      <a:pt x="130" y="429"/>
                    </a:lnTo>
                    <a:lnTo>
                      <a:pt x="262" y="428"/>
                    </a:lnTo>
                    <a:lnTo>
                      <a:pt x="297" y="359"/>
                    </a:lnTo>
                    <a:lnTo>
                      <a:pt x="225" y="271"/>
                    </a:lnTo>
                    <a:lnTo>
                      <a:pt x="309" y="224"/>
                    </a:lnTo>
                    <a:lnTo>
                      <a:pt x="335" y="237"/>
                    </a:lnTo>
                    <a:lnTo>
                      <a:pt x="309" y="65"/>
                    </a:lnTo>
                    <a:lnTo>
                      <a:pt x="250" y="23"/>
                    </a:lnTo>
                    <a:lnTo>
                      <a:pt x="180" y="53"/>
                    </a:lnTo>
                    <a:lnTo>
                      <a:pt x="189" y="33"/>
                    </a:lnTo>
                    <a:lnTo>
                      <a:pt x="130" y="0"/>
                    </a:lnTo>
                    <a:lnTo>
                      <a:pt x="100" y="0"/>
                    </a:lnTo>
                    <a:lnTo>
                      <a:pt x="99" y="95"/>
                    </a:lnTo>
                    <a:lnTo>
                      <a:pt x="67" y="69"/>
                    </a:lnTo>
                    <a:lnTo>
                      <a:pt x="45" y="99"/>
                    </a:lnTo>
                    <a:lnTo>
                      <a:pt x="41" y="156"/>
                    </a:lnTo>
                    <a:lnTo>
                      <a:pt x="0" y="17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1" name="Freeform 345"/>
              <p:cNvSpPr/>
              <p:nvPr/>
            </p:nvSpPr>
            <p:spPr bwMode="auto">
              <a:xfrm>
                <a:off x="1966" y="2527"/>
                <a:ext cx="68" cy="79"/>
              </a:xfrm>
              <a:custGeom>
                <a:avLst/>
                <a:gdLst>
                  <a:gd name="T0" fmla="*/ 0 w 241"/>
                  <a:gd name="T1" fmla="*/ 3 h 276"/>
                  <a:gd name="T2" fmla="*/ 1 w 241"/>
                  <a:gd name="T3" fmla="*/ 1 h 276"/>
                  <a:gd name="T4" fmla="*/ 3 w 241"/>
                  <a:gd name="T5" fmla="*/ 1 h 276"/>
                  <a:gd name="T6" fmla="*/ 5 w 241"/>
                  <a:gd name="T7" fmla="*/ 1 h 276"/>
                  <a:gd name="T8" fmla="*/ 5 w 241"/>
                  <a:gd name="T9" fmla="*/ 0 h 276"/>
                  <a:gd name="T10" fmla="*/ 5 w 241"/>
                  <a:gd name="T11" fmla="*/ 1 h 276"/>
                  <a:gd name="T12" fmla="*/ 4 w 241"/>
                  <a:gd name="T13" fmla="*/ 1 h 276"/>
                  <a:gd name="T14" fmla="*/ 3 w 241"/>
                  <a:gd name="T15" fmla="*/ 2 h 276"/>
                  <a:gd name="T16" fmla="*/ 2 w 241"/>
                  <a:gd name="T17" fmla="*/ 1 h 276"/>
                  <a:gd name="T18" fmla="*/ 3 w 241"/>
                  <a:gd name="T19" fmla="*/ 3 h 276"/>
                  <a:gd name="T20" fmla="*/ 2 w 241"/>
                  <a:gd name="T21" fmla="*/ 4 h 276"/>
                  <a:gd name="T22" fmla="*/ 3 w 241"/>
                  <a:gd name="T23" fmla="*/ 4 h 276"/>
                  <a:gd name="T24" fmla="*/ 3 w 241"/>
                  <a:gd name="T25" fmla="*/ 5 h 276"/>
                  <a:gd name="T26" fmla="*/ 2 w 241"/>
                  <a:gd name="T27" fmla="*/ 5 h 276"/>
                  <a:gd name="T28" fmla="*/ 3 w 241"/>
                  <a:gd name="T29" fmla="*/ 7 h 276"/>
                  <a:gd name="T30" fmla="*/ 1 w 241"/>
                  <a:gd name="T31" fmla="*/ 6 h 276"/>
                  <a:gd name="T32" fmla="*/ 1 w 241"/>
                  <a:gd name="T33" fmla="*/ 5 h 276"/>
                  <a:gd name="T34" fmla="*/ 3 w 241"/>
                  <a:gd name="T35" fmla="*/ 4 h 276"/>
                  <a:gd name="T36" fmla="*/ 1 w 241"/>
                  <a:gd name="T37" fmla="*/ 4 h 276"/>
                  <a:gd name="T38" fmla="*/ 0 w 241"/>
                  <a:gd name="T39" fmla="*/ 3 h 2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1"/>
                  <a:gd name="T61" fmla="*/ 0 h 276"/>
                  <a:gd name="T62" fmla="*/ 241 w 241"/>
                  <a:gd name="T63" fmla="*/ 276 h 2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1" h="276">
                    <a:moveTo>
                      <a:pt x="0" y="110"/>
                    </a:moveTo>
                    <a:lnTo>
                      <a:pt x="36" y="47"/>
                    </a:lnTo>
                    <a:lnTo>
                      <a:pt x="111" y="23"/>
                    </a:lnTo>
                    <a:lnTo>
                      <a:pt x="206" y="26"/>
                    </a:lnTo>
                    <a:lnTo>
                      <a:pt x="241" y="0"/>
                    </a:lnTo>
                    <a:lnTo>
                      <a:pt x="227" y="57"/>
                    </a:lnTo>
                    <a:lnTo>
                      <a:pt x="162" y="45"/>
                    </a:lnTo>
                    <a:lnTo>
                      <a:pt x="131" y="93"/>
                    </a:lnTo>
                    <a:lnTo>
                      <a:pt x="98" y="66"/>
                    </a:lnTo>
                    <a:lnTo>
                      <a:pt x="121" y="141"/>
                    </a:lnTo>
                    <a:lnTo>
                      <a:pt x="90" y="154"/>
                    </a:lnTo>
                    <a:lnTo>
                      <a:pt x="151" y="187"/>
                    </a:lnTo>
                    <a:lnTo>
                      <a:pt x="151" y="214"/>
                    </a:lnTo>
                    <a:lnTo>
                      <a:pt x="100" y="223"/>
                    </a:lnTo>
                    <a:lnTo>
                      <a:pt x="116" y="276"/>
                    </a:lnTo>
                    <a:lnTo>
                      <a:pt x="59" y="258"/>
                    </a:lnTo>
                    <a:lnTo>
                      <a:pt x="42" y="208"/>
                    </a:lnTo>
                    <a:lnTo>
                      <a:pt x="117" y="189"/>
                    </a:lnTo>
                    <a:lnTo>
                      <a:pt x="42" y="181"/>
                    </a:lnTo>
                    <a:lnTo>
                      <a:pt x="0" y="11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2" name="Freeform 346"/>
              <p:cNvSpPr/>
              <p:nvPr/>
            </p:nvSpPr>
            <p:spPr bwMode="auto">
              <a:xfrm>
                <a:off x="2003" y="2619"/>
                <a:ext cx="31" cy="5"/>
              </a:xfrm>
              <a:custGeom>
                <a:avLst/>
                <a:gdLst>
                  <a:gd name="T0" fmla="*/ 0 w 112"/>
                  <a:gd name="T1" fmla="*/ 0 h 19"/>
                  <a:gd name="T2" fmla="*/ 0 w 112"/>
                  <a:gd name="T3" fmla="*/ 0 h 19"/>
                  <a:gd name="T4" fmla="*/ 2 w 112"/>
                  <a:gd name="T5" fmla="*/ 0 h 19"/>
                  <a:gd name="T6" fmla="*/ 1 w 112"/>
                  <a:gd name="T7" fmla="*/ 0 h 19"/>
                  <a:gd name="T8" fmla="*/ 0 w 112"/>
                  <a:gd name="T9" fmla="*/ 0 h 19"/>
                  <a:gd name="T10" fmla="*/ 0 60000 65536"/>
                  <a:gd name="T11" fmla="*/ 0 60000 65536"/>
                  <a:gd name="T12" fmla="*/ 0 60000 65536"/>
                  <a:gd name="T13" fmla="*/ 0 60000 65536"/>
                  <a:gd name="T14" fmla="*/ 0 60000 65536"/>
                  <a:gd name="T15" fmla="*/ 0 w 112"/>
                  <a:gd name="T16" fmla="*/ 0 h 19"/>
                  <a:gd name="T17" fmla="*/ 112 w 112"/>
                  <a:gd name="T18" fmla="*/ 19 h 19"/>
                </a:gdLst>
                <a:ahLst/>
                <a:cxnLst>
                  <a:cxn ang="T10">
                    <a:pos x="T0" y="T1"/>
                  </a:cxn>
                  <a:cxn ang="T11">
                    <a:pos x="T2" y="T3"/>
                  </a:cxn>
                  <a:cxn ang="T12">
                    <a:pos x="T4" y="T5"/>
                  </a:cxn>
                  <a:cxn ang="T13">
                    <a:pos x="T6" y="T7"/>
                  </a:cxn>
                  <a:cxn ang="T14">
                    <a:pos x="T8" y="T9"/>
                  </a:cxn>
                </a:cxnLst>
                <a:rect l="T15" t="T16" r="T17" b="T18"/>
                <a:pathLst>
                  <a:path w="112" h="19">
                    <a:moveTo>
                      <a:pt x="0" y="19"/>
                    </a:moveTo>
                    <a:lnTo>
                      <a:pt x="10" y="0"/>
                    </a:lnTo>
                    <a:lnTo>
                      <a:pt x="112" y="19"/>
                    </a:lnTo>
                    <a:lnTo>
                      <a:pt x="34" y="19"/>
                    </a:lnTo>
                    <a:lnTo>
                      <a:pt x="0" y="1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3" name="Freeform 347"/>
              <p:cNvSpPr/>
              <p:nvPr/>
            </p:nvSpPr>
            <p:spPr bwMode="auto">
              <a:xfrm>
                <a:off x="1922" y="2422"/>
                <a:ext cx="72" cy="44"/>
              </a:xfrm>
              <a:custGeom>
                <a:avLst/>
                <a:gdLst>
                  <a:gd name="T0" fmla="*/ 0 w 254"/>
                  <a:gd name="T1" fmla="*/ 2 h 157"/>
                  <a:gd name="T2" fmla="*/ 1 w 254"/>
                  <a:gd name="T3" fmla="*/ 1 h 157"/>
                  <a:gd name="T4" fmla="*/ 2 w 254"/>
                  <a:gd name="T5" fmla="*/ 1 h 157"/>
                  <a:gd name="T6" fmla="*/ 4 w 254"/>
                  <a:gd name="T7" fmla="*/ 0 h 157"/>
                  <a:gd name="T8" fmla="*/ 5 w 254"/>
                  <a:gd name="T9" fmla="*/ 0 h 157"/>
                  <a:gd name="T10" fmla="*/ 6 w 254"/>
                  <a:gd name="T11" fmla="*/ 1 h 157"/>
                  <a:gd name="T12" fmla="*/ 3 w 254"/>
                  <a:gd name="T13" fmla="*/ 3 h 157"/>
                  <a:gd name="T14" fmla="*/ 2 w 254"/>
                  <a:gd name="T15" fmla="*/ 3 h 157"/>
                  <a:gd name="T16" fmla="*/ 0 w 254"/>
                  <a:gd name="T17" fmla="*/ 2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
                  <a:gd name="T28" fmla="*/ 0 h 157"/>
                  <a:gd name="T29" fmla="*/ 254 w 254"/>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 h="157">
                    <a:moveTo>
                      <a:pt x="0" y="93"/>
                    </a:moveTo>
                    <a:lnTo>
                      <a:pt x="39" y="25"/>
                    </a:lnTo>
                    <a:lnTo>
                      <a:pt x="89" y="44"/>
                    </a:lnTo>
                    <a:lnTo>
                      <a:pt x="178" y="0"/>
                    </a:lnTo>
                    <a:lnTo>
                      <a:pt x="230" y="9"/>
                    </a:lnTo>
                    <a:lnTo>
                      <a:pt x="254" y="34"/>
                    </a:lnTo>
                    <a:lnTo>
                      <a:pt x="154" y="139"/>
                    </a:lnTo>
                    <a:lnTo>
                      <a:pt x="73" y="157"/>
                    </a:lnTo>
                    <a:lnTo>
                      <a:pt x="0" y="9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4" name="Freeform 348"/>
              <p:cNvSpPr/>
              <p:nvPr/>
            </p:nvSpPr>
            <p:spPr bwMode="auto">
              <a:xfrm>
                <a:off x="2488" y="2613"/>
                <a:ext cx="318" cy="369"/>
              </a:xfrm>
              <a:custGeom>
                <a:avLst/>
                <a:gdLst>
                  <a:gd name="T0" fmla="*/ 0 w 1118"/>
                  <a:gd name="T1" fmla="*/ 14 h 1294"/>
                  <a:gd name="T2" fmla="*/ 1 w 1118"/>
                  <a:gd name="T3" fmla="*/ 13 h 1294"/>
                  <a:gd name="T4" fmla="*/ 3 w 1118"/>
                  <a:gd name="T5" fmla="*/ 13 h 1294"/>
                  <a:gd name="T6" fmla="*/ 1 w 1118"/>
                  <a:gd name="T7" fmla="*/ 10 h 1294"/>
                  <a:gd name="T8" fmla="*/ 2 w 1118"/>
                  <a:gd name="T9" fmla="*/ 9 h 1294"/>
                  <a:gd name="T10" fmla="*/ 3 w 1118"/>
                  <a:gd name="T11" fmla="*/ 9 h 1294"/>
                  <a:gd name="T12" fmla="*/ 6 w 1118"/>
                  <a:gd name="T13" fmla="*/ 6 h 1294"/>
                  <a:gd name="T14" fmla="*/ 6 w 1118"/>
                  <a:gd name="T15" fmla="*/ 5 h 1294"/>
                  <a:gd name="T16" fmla="*/ 6 w 1118"/>
                  <a:gd name="T17" fmla="*/ 4 h 1294"/>
                  <a:gd name="T18" fmla="*/ 5 w 1118"/>
                  <a:gd name="T19" fmla="*/ 3 h 1294"/>
                  <a:gd name="T20" fmla="*/ 5 w 1118"/>
                  <a:gd name="T21" fmla="*/ 1 h 1294"/>
                  <a:gd name="T22" fmla="*/ 8 w 1118"/>
                  <a:gd name="T23" fmla="*/ 1 h 1294"/>
                  <a:gd name="T24" fmla="*/ 9 w 1118"/>
                  <a:gd name="T25" fmla="*/ 1 h 1294"/>
                  <a:gd name="T26" fmla="*/ 10 w 1118"/>
                  <a:gd name="T27" fmla="*/ 0 h 1294"/>
                  <a:gd name="T28" fmla="*/ 11 w 1118"/>
                  <a:gd name="T29" fmla="*/ 1 h 1294"/>
                  <a:gd name="T30" fmla="*/ 10 w 1118"/>
                  <a:gd name="T31" fmla="*/ 2 h 1294"/>
                  <a:gd name="T32" fmla="*/ 10 w 1118"/>
                  <a:gd name="T33" fmla="*/ 4 h 1294"/>
                  <a:gd name="T34" fmla="*/ 9 w 1118"/>
                  <a:gd name="T35" fmla="*/ 4 h 1294"/>
                  <a:gd name="T36" fmla="*/ 10 w 1118"/>
                  <a:gd name="T37" fmla="*/ 6 h 1294"/>
                  <a:gd name="T38" fmla="*/ 11 w 1118"/>
                  <a:gd name="T39" fmla="*/ 7 h 1294"/>
                  <a:gd name="T40" fmla="*/ 11 w 1118"/>
                  <a:gd name="T41" fmla="*/ 8 h 1294"/>
                  <a:gd name="T42" fmla="*/ 13 w 1118"/>
                  <a:gd name="T43" fmla="*/ 10 h 1294"/>
                  <a:gd name="T44" fmla="*/ 17 w 1118"/>
                  <a:gd name="T45" fmla="*/ 11 h 1294"/>
                  <a:gd name="T46" fmla="*/ 18 w 1118"/>
                  <a:gd name="T47" fmla="*/ 9 h 1294"/>
                  <a:gd name="T48" fmla="*/ 18 w 1118"/>
                  <a:gd name="T49" fmla="*/ 9 h 1294"/>
                  <a:gd name="T50" fmla="*/ 18 w 1118"/>
                  <a:gd name="T51" fmla="*/ 10 h 1294"/>
                  <a:gd name="T52" fmla="*/ 18 w 1118"/>
                  <a:gd name="T53" fmla="*/ 11 h 1294"/>
                  <a:gd name="T54" fmla="*/ 21 w 1118"/>
                  <a:gd name="T55" fmla="*/ 10 h 1294"/>
                  <a:gd name="T56" fmla="*/ 21 w 1118"/>
                  <a:gd name="T57" fmla="*/ 9 h 1294"/>
                  <a:gd name="T58" fmla="*/ 24 w 1118"/>
                  <a:gd name="T59" fmla="*/ 7 h 1294"/>
                  <a:gd name="T60" fmla="*/ 25 w 1118"/>
                  <a:gd name="T61" fmla="*/ 9 h 1294"/>
                  <a:gd name="T62" fmla="*/ 26 w 1118"/>
                  <a:gd name="T63" fmla="*/ 9 h 1294"/>
                  <a:gd name="T64" fmla="*/ 25 w 1118"/>
                  <a:gd name="T65" fmla="*/ 10 h 1294"/>
                  <a:gd name="T66" fmla="*/ 24 w 1118"/>
                  <a:gd name="T67" fmla="*/ 11 h 1294"/>
                  <a:gd name="T68" fmla="*/ 22 w 1118"/>
                  <a:gd name="T69" fmla="*/ 15 h 1294"/>
                  <a:gd name="T70" fmla="*/ 21 w 1118"/>
                  <a:gd name="T71" fmla="*/ 14 h 1294"/>
                  <a:gd name="T72" fmla="*/ 21 w 1118"/>
                  <a:gd name="T73" fmla="*/ 14 h 1294"/>
                  <a:gd name="T74" fmla="*/ 20 w 1118"/>
                  <a:gd name="T75" fmla="*/ 13 h 1294"/>
                  <a:gd name="T76" fmla="*/ 21 w 1118"/>
                  <a:gd name="T77" fmla="*/ 12 h 1294"/>
                  <a:gd name="T78" fmla="*/ 19 w 1118"/>
                  <a:gd name="T79" fmla="*/ 12 h 1294"/>
                  <a:gd name="T80" fmla="*/ 18 w 1118"/>
                  <a:gd name="T81" fmla="*/ 11 h 1294"/>
                  <a:gd name="T82" fmla="*/ 18 w 1118"/>
                  <a:gd name="T83" fmla="*/ 11 h 1294"/>
                  <a:gd name="T84" fmla="*/ 18 w 1118"/>
                  <a:gd name="T85" fmla="*/ 12 h 1294"/>
                  <a:gd name="T86" fmla="*/ 17 w 1118"/>
                  <a:gd name="T87" fmla="*/ 13 h 1294"/>
                  <a:gd name="T88" fmla="*/ 18 w 1118"/>
                  <a:gd name="T89" fmla="*/ 13 h 1294"/>
                  <a:gd name="T90" fmla="*/ 18 w 1118"/>
                  <a:gd name="T91" fmla="*/ 16 h 1294"/>
                  <a:gd name="T92" fmla="*/ 18 w 1118"/>
                  <a:gd name="T93" fmla="*/ 15 h 1294"/>
                  <a:gd name="T94" fmla="*/ 16 w 1118"/>
                  <a:gd name="T95" fmla="*/ 18 h 1294"/>
                  <a:gd name="T96" fmla="*/ 11 w 1118"/>
                  <a:gd name="T97" fmla="*/ 22 h 1294"/>
                  <a:gd name="T98" fmla="*/ 10 w 1118"/>
                  <a:gd name="T99" fmla="*/ 28 h 1294"/>
                  <a:gd name="T100" fmla="*/ 8 w 1118"/>
                  <a:gd name="T101" fmla="*/ 30 h 1294"/>
                  <a:gd name="T102" fmla="*/ 6 w 1118"/>
                  <a:gd name="T103" fmla="*/ 26 h 1294"/>
                  <a:gd name="T104" fmla="*/ 5 w 1118"/>
                  <a:gd name="T105" fmla="*/ 22 h 1294"/>
                  <a:gd name="T106" fmla="*/ 5 w 1118"/>
                  <a:gd name="T107" fmla="*/ 21 h 1294"/>
                  <a:gd name="T108" fmla="*/ 4 w 1118"/>
                  <a:gd name="T109" fmla="*/ 15 h 1294"/>
                  <a:gd name="T110" fmla="*/ 4 w 1118"/>
                  <a:gd name="T111" fmla="*/ 15 h 1294"/>
                  <a:gd name="T112" fmla="*/ 3 w 1118"/>
                  <a:gd name="T113" fmla="*/ 16 h 1294"/>
                  <a:gd name="T114" fmla="*/ 2 w 1118"/>
                  <a:gd name="T115" fmla="*/ 17 h 1294"/>
                  <a:gd name="T116" fmla="*/ 1 w 1118"/>
                  <a:gd name="T117" fmla="*/ 15 h 1294"/>
                  <a:gd name="T118" fmla="*/ 2 w 1118"/>
                  <a:gd name="T119" fmla="*/ 14 h 1294"/>
                  <a:gd name="T120" fmla="*/ 1 w 1118"/>
                  <a:gd name="T121" fmla="*/ 15 h 1294"/>
                  <a:gd name="T122" fmla="*/ 0 w 1118"/>
                  <a:gd name="T123" fmla="*/ 14 h 12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18"/>
                  <a:gd name="T187" fmla="*/ 0 h 1294"/>
                  <a:gd name="T188" fmla="*/ 1118 w 1118"/>
                  <a:gd name="T189" fmla="*/ 1294 h 12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18" h="1294">
                    <a:moveTo>
                      <a:pt x="0" y="588"/>
                    </a:moveTo>
                    <a:lnTo>
                      <a:pt x="31" y="560"/>
                    </a:lnTo>
                    <a:lnTo>
                      <a:pt x="116" y="560"/>
                    </a:lnTo>
                    <a:lnTo>
                      <a:pt x="55" y="424"/>
                    </a:lnTo>
                    <a:lnTo>
                      <a:pt x="93" y="387"/>
                    </a:lnTo>
                    <a:lnTo>
                      <a:pt x="141" y="392"/>
                    </a:lnTo>
                    <a:lnTo>
                      <a:pt x="257" y="243"/>
                    </a:lnTo>
                    <a:lnTo>
                      <a:pt x="250" y="204"/>
                    </a:lnTo>
                    <a:lnTo>
                      <a:pt x="277" y="180"/>
                    </a:lnTo>
                    <a:lnTo>
                      <a:pt x="228" y="134"/>
                    </a:lnTo>
                    <a:lnTo>
                      <a:pt x="226" y="62"/>
                    </a:lnTo>
                    <a:lnTo>
                      <a:pt x="336" y="62"/>
                    </a:lnTo>
                    <a:lnTo>
                      <a:pt x="365" y="27"/>
                    </a:lnTo>
                    <a:lnTo>
                      <a:pt x="427" y="0"/>
                    </a:lnTo>
                    <a:lnTo>
                      <a:pt x="467" y="25"/>
                    </a:lnTo>
                    <a:lnTo>
                      <a:pt x="414" y="98"/>
                    </a:lnTo>
                    <a:lnTo>
                      <a:pt x="438" y="161"/>
                    </a:lnTo>
                    <a:lnTo>
                      <a:pt x="399" y="170"/>
                    </a:lnTo>
                    <a:lnTo>
                      <a:pt x="416" y="247"/>
                    </a:lnTo>
                    <a:lnTo>
                      <a:pt x="498" y="278"/>
                    </a:lnTo>
                    <a:lnTo>
                      <a:pt x="459" y="350"/>
                    </a:lnTo>
                    <a:lnTo>
                      <a:pt x="561" y="419"/>
                    </a:lnTo>
                    <a:lnTo>
                      <a:pt x="761" y="462"/>
                    </a:lnTo>
                    <a:lnTo>
                      <a:pt x="764" y="395"/>
                    </a:lnTo>
                    <a:lnTo>
                      <a:pt x="789" y="387"/>
                    </a:lnTo>
                    <a:lnTo>
                      <a:pt x="794" y="420"/>
                    </a:lnTo>
                    <a:lnTo>
                      <a:pt x="810" y="449"/>
                    </a:lnTo>
                    <a:lnTo>
                      <a:pt x="915" y="437"/>
                    </a:lnTo>
                    <a:lnTo>
                      <a:pt x="906" y="396"/>
                    </a:lnTo>
                    <a:lnTo>
                      <a:pt x="1067" y="315"/>
                    </a:lnTo>
                    <a:lnTo>
                      <a:pt x="1079" y="364"/>
                    </a:lnTo>
                    <a:lnTo>
                      <a:pt x="1118" y="382"/>
                    </a:lnTo>
                    <a:lnTo>
                      <a:pt x="1103" y="430"/>
                    </a:lnTo>
                    <a:lnTo>
                      <a:pt x="1036" y="458"/>
                    </a:lnTo>
                    <a:lnTo>
                      <a:pt x="936" y="671"/>
                    </a:lnTo>
                    <a:lnTo>
                      <a:pt x="919" y="587"/>
                    </a:lnTo>
                    <a:lnTo>
                      <a:pt x="901" y="621"/>
                    </a:lnTo>
                    <a:lnTo>
                      <a:pt x="876" y="577"/>
                    </a:lnTo>
                    <a:lnTo>
                      <a:pt x="921" y="524"/>
                    </a:lnTo>
                    <a:lnTo>
                      <a:pt x="836" y="516"/>
                    </a:lnTo>
                    <a:lnTo>
                      <a:pt x="778" y="457"/>
                    </a:lnTo>
                    <a:lnTo>
                      <a:pt x="763" y="489"/>
                    </a:lnTo>
                    <a:lnTo>
                      <a:pt x="781" y="516"/>
                    </a:lnTo>
                    <a:lnTo>
                      <a:pt x="757" y="535"/>
                    </a:lnTo>
                    <a:lnTo>
                      <a:pt x="780" y="562"/>
                    </a:lnTo>
                    <a:lnTo>
                      <a:pt x="794" y="684"/>
                    </a:lnTo>
                    <a:lnTo>
                      <a:pt x="763" y="665"/>
                    </a:lnTo>
                    <a:lnTo>
                      <a:pt x="698" y="763"/>
                    </a:lnTo>
                    <a:lnTo>
                      <a:pt x="466" y="956"/>
                    </a:lnTo>
                    <a:lnTo>
                      <a:pt x="449" y="1199"/>
                    </a:lnTo>
                    <a:lnTo>
                      <a:pt x="355" y="1294"/>
                    </a:lnTo>
                    <a:lnTo>
                      <a:pt x="267" y="1109"/>
                    </a:lnTo>
                    <a:lnTo>
                      <a:pt x="233" y="961"/>
                    </a:lnTo>
                    <a:lnTo>
                      <a:pt x="200" y="926"/>
                    </a:lnTo>
                    <a:lnTo>
                      <a:pt x="179" y="657"/>
                    </a:lnTo>
                    <a:lnTo>
                      <a:pt x="156" y="649"/>
                    </a:lnTo>
                    <a:lnTo>
                      <a:pt x="144" y="706"/>
                    </a:lnTo>
                    <a:lnTo>
                      <a:pt x="90" y="723"/>
                    </a:lnTo>
                    <a:lnTo>
                      <a:pt x="34" y="650"/>
                    </a:lnTo>
                    <a:lnTo>
                      <a:pt x="89" y="615"/>
                    </a:lnTo>
                    <a:lnTo>
                      <a:pt x="34" y="630"/>
                    </a:lnTo>
                    <a:lnTo>
                      <a:pt x="0" y="58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5" name="Freeform 349"/>
              <p:cNvSpPr/>
              <p:nvPr/>
            </p:nvSpPr>
            <p:spPr bwMode="auto">
              <a:xfrm>
                <a:off x="2783" y="3013"/>
                <a:ext cx="119" cy="143"/>
              </a:xfrm>
              <a:custGeom>
                <a:avLst/>
                <a:gdLst>
                  <a:gd name="T0" fmla="*/ 0 w 416"/>
                  <a:gd name="T1" fmla="*/ 0 h 502"/>
                  <a:gd name="T2" fmla="*/ 2 w 416"/>
                  <a:gd name="T3" fmla="*/ 0 h 502"/>
                  <a:gd name="T4" fmla="*/ 5 w 416"/>
                  <a:gd name="T5" fmla="*/ 3 h 502"/>
                  <a:gd name="T6" fmla="*/ 7 w 416"/>
                  <a:gd name="T7" fmla="*/ 5 h 502"/>
                  <a:gd name="T8" fmla="*/ 7 w 416"/>
                  <a:gd name="T9" fmla="*/ 5 h 502"/>
                  <a:gd name="T10" fmla="*/ 8 w 416"/>
                  <a:gd name="T11" fmla="*/ 5 h 502"/>
                  <a:gd name="T12" fmla="*/ 7 w 416"/>
                  <a:gd name="T13" fmla="*/ 7 h 502"/>
                  <a:gd name="T14" fmla="*/ 10 w 416"/>
                  <a:gd name="T15" fmla="*/ 9 h 502"/>
                  <a:gd name="T16" fmla="*/ 9 w 416"/>
                  <a:gd name="T17" fmla="*/ 11 h 502"/>
                  <a:gd name="T18" fmla="*/ 9 w 416"/>
                  <a:gd name="T19" fmla="*/ 12 h 502"/>
                  <a:gd name="T20" fmla="*/ 7 w 416"/>
                  <a:gd name="T21" fmla="*/ 10 h 502"/>
                  <a:gd name="T22" fmla="*/ 3 w 416"/>
                  <a:gd name="T23" fmla="*/ 4 h 502"/>
                  <a:gd name="T24" fmla="*/ 0 w 416"/>
                  <a:gd name="T25" fmla="*/ 0 h 5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16"/>
                  <a:gd name="T40" fmla="*/ 0 h 502"/>
                  <a:gd name="T41" fmla="*/ 416 w 416"/>
                  <a:gd name="T42" fmla="*/ 502 h 5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16" h="502">
                    <a:moveTo>
                      <a:pt x="0" y="0"/>
                    </a:moveTo>
                    <a:lnTo>
                      <a:pt x="93" y="19"/>
                    </a:lnTo>
                    <a:lnTo>
                      <a:pt x="212" y="152"/>
                    </a:lnTo>
                    <a:lnTo>
                      <a:pt x="305" y="198"/>
                    </a:lnTo>
                    <a:lnTo>
                      <a:pt x="292" y="234"/>
                    </a:lnTo>
                    <a:lnTo>
                      <a:pt x="326" y="232"/>
                    </a:lnTo>
                    <a:lnTo>
                      <a:pt x="322" y="282"/>
                    </a:lnTo>
                    <a:lnTo>
                      <a:pt x="416" y="375"/>
                    </a:lnTo>
                    <a:lnTo>
                      <a:pt x="405" y="500"/>
                    </a:lnTo>
                    <a:lnTo>
                      <a:pt x="367" y="502"/>
                    </a:lnTo>
                    <a:lnTo>
                      <a:pt x="282" y="428"/>
                    </a:lnTo>
                    <a:lnTo>
                      <a:pt x="144" y="176"/>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6" name="Freeform 350"/>
              <p:cNvSpPr/>
              <p:nvPr/>
            </p:nvSpPr>
            <p:spPr bwMode="auto">
              <a:xfrm>
                <a:off x="2895" y="3159"/>
                <a:ext cx="98" cy="36"/>
              </a:xfrm>
              <a:custGeom>
                <a:avLst/>
                <a:gdLst>
                  <a:gd name="T0" fmla="*/ 0 w 346"/>
                  <a:gd name="T1" fmla="*/ 1 h 126"/>
                  <a:gd name="T2" fmla="*/ 1 w 346"/>
                  <a:gd name="T3" fmla="*/ 0 h 126"/>
                  <a:gd name="T4" fmla="*/ 6 w 346"/>
                  <a:gd name="T5" fmla="*/ 1 h 126"/>
                  <a:gd name="T6" fmla="*/ 7 w 346"/>
                  <a:gd name="T7" fmla="*/ 2 h 126"/>
                  <a:gd name="T8" fmla="*/ 8 w 346"/>
                  <a:gd name="T9" fmla="*/ 2 h 126"/>
                  <a:gd name="T10" fmla="*/ 8 w 346"/>
                  <a:gd name="T11" fmla="*/ 3 h 126"/>
                  <a:gd name="T12" fmla="*/ 1 w 346"/>
                  <a:gd name="T13" fmla="*/ 1 h 126"/>
                  <a:gd name="T14" fmla="*/ 0 w 346"/>
                  <a:gd name="T15" fmla="*/ 1 h 126"/>
                  <a:gd name="T16" fmla="*/ 0 60000 65536"/>
                  <a:gd name="T17" fmla="*/ 0 60000 65536"/>
                  <a:gd name="T18" fmla="*/ 0 60000 65536"/>
                  <a:gd name="T19" fmla="*/ 0 60000 65536"/>
                  <a:gd name="T20" fmla="*/ 0 60000 65536"/>
                  <a:gd name="T21" fmla="*/ 0 60000 65536"/>
                  <a:gd name="T22" fmla="*/ 0 60000 65536"/>
                  <a:gd name="T23" fmla="*/ 0 60000 65536"/>
                  <a:gd name="T24" fmla="*/ 0 w 346"/>
                  <a:gd name="T25" fmla="*/ 0 h 126"/>
                  <a:gd name="T26" fmla="*/ 346 w 346"/>
                  <a:gd name="T27" fmla="*/ 126 h 1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 h="126">
                    <a:moveTo>
                      <a:pt x="0" y="35"/>
                    </a:moveTo>
                    <a:lnTo>
                      <a:pt x="23" y="0"/>
                    </a:lnTo>
                    <a:lnTo>
                      <a:pt x="266" y="39"/>
                    </a:lnTo>
                    <a:lnTo>
                      <a:pt x="291" y="70"/>
                    </a:lnTo>
                    <a:lnTo>
                      <a:pt x="341" y="83"/>
                    </a:lnTo>
                    <a:lnTo>
                      <a:pt x="346" y="126"/>
                    </a:lnTo>
                    <a:lnTo>
                      <a:pt x="63" y="66"/>
                    </a:lnTo>
                    <a:lnTo>
                      <a:pt x="0" y="3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7" name="Freeform 351"/>
              <p:cNvSpPr/>
              <p:nvPr/>
            </p:nvSpPr>
            <p:spPr bwMode="auto">
              <a:xfrm>
                <a:off x="2934" y="3030"/>
                <a:ext cx="107" cy="106"/>
              </a:xfrm>
              <a:custGeom>
                <a:avLst/>
                <a:gdLst>
                  <a:gd name="T0" fmla="*/ 0 w 375"/>
                  <a:gd name="T1" fmla="*/ 4 h 372"/>
                  <a:gd name="T2" fmla="*/ 1 w 375"/>
                  <a:gd name="T3" fmla="*/ 3 h 372"/>
                  <a:gd name="T4" fmla="*/ 1 w 375"/>
                  <a:gd name="T5" fmla="*/ 3 h 372"/>
                  <a:gd name="T6" fmla="*/ 4 w 375"/>
                  <a:gd name="T7" fmla="*/ 3 h 372"/>
                  <a:gd name="T8" fmla="*/ 5 w 375"/>
                  <a:gd name="T9" fmla="*/ 3 h 372"/>
                  <a:gd name="T10" fmla="*/ 6 w 375"/>
                  <a:gd name="T11" fmla="*/ 0 h 372"/>
                  <a:gd name="T12" fmla="*/ 7 w 375"/>
                  <a:gd name="T13" fmla="*/ 0 h 372"/>
                  <a:gd name="T14" fmla="*/ 7 w 375"/>
                  <a:gd name="T15" fmla="*/ 1 h 372"/>
                  <a:gd name="T16" fmla="*/ 9 w 375"/>
                  <a:gd name="T17" fmla="*/ 3 h 372"/>
                  <a:gd name="T18" fmla="*/ 8 w 375"/>
                  <a:gd name="T19" fmla="*/ 3 h 372"/>
                  <a:gd name="T20" fmla="*/ 6 w 375"/>
                  <a:gd name="T21" fmla="*/ 6 h 372"/>
                  <a:gd name="T22" fmla="*/ 6 w 375"/>
                  <a:gd name="T23" fmla="*/ 8 h 372"/>
                  <a:gd name="T24" fmla="*/ 5 w 375"/>
                  <a:gd name="T25" fmla="*/ 9 h 372"/>
                  <a:gd name="T26" fmla="*/ 3 w 375"/>
                  <a:gd name="T27" fmla="*/ 8 h 372"/>
                  <a:gd name="T28" fmla="*/ 3 w 375"/>
                  <a:gd name="T29" fmla="*/ 8 h 372"/>
                  <a:gd name="T30" fmla="*/ 2 w 375"/>
                  <a:gd name="T31" fmla="*/ 7 h 372"/>
                  <a:gd name="T32" fmla="*/ 1 w 375"/>
                  <a:gd name="T33" fmla="*/ 7 h 372"/>
                  <a:gd name="T34" fmla="*/ 0 w 375"/>
                  <a:gd name="T35" fmla="*/ 4 h 3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5"/>
                  <a:gd name="T55" fmla="*/ 0 h 372"/>
                  <a:gd name="T56" fmla="*/ 375 w 375"/>
                  <a:gd name="T57" fmla="*/ 372 h 3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5" h="372">
                    <a:moveTo>
                      <a:pt x="0" y="168"/>
                    </a:moveTo>
                    <a:lnTo>
                      <a:pt x="25" y="120"/>
                    </a:lnTo>
                    <a:lnTo>
                      <a:pt x="58" y="149"/>
                    </a:lnTo>
                    <a:lnTo>
                      <a:pt x="168" y="138"/>
                    </a:lnTo>
                    <a:lnTo>
                      <a:pt x="207" y="123"/>
                    </a:lnTo>
                    <a:lnTo>
                      <a:pt x="259" y="0"/>
                    </a:lnTo>
                    <a:lnTo>
                      <a:pt x="324" y="5"/>
                    </a:lnTo>
                    <a:lnTo>
                      <a:pt x="309" y="36"/>
                    </a:lnTo>
                    <a:lnTo>
                      <a:pt x="375" y="149"/>
                    </a:lnTo>
                    <a:lnTo>
                      <a:pt x="340" y="141"/>
                    </a:lnTo>
                    <a:lnTo>
                      <a:pt x="275" y="270"/>
                    </a:lnTo>
                    <a:lnTo>
                      <a:pt x="266" y="349"/>
                    </a:lnTo>
                    <a:lnTo>
                      <a:pt x="223" y="372"/>
                    </a:lnTo>
                    <a:lnTo>
                      <a:pt x="152" y="326"/>
                    </a:lnTo>
                    <a:lnTo>
                      <a:pt x="107" y="346"/>
                    </a:lnTo>
                    <a:lnTo>
                      <a:pt x="103" y="310"/>
                    </a:lnTo>
                    <a:lnTo>
                      <a:pt x="43" y="318"/>
                    </a:lnTo>
                    <a:lnTo>
                      <a:pt x="0" y="16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8" name="Freeform 352"/>
              <p:cNvSpPr/>
              <p:nvPr/>
            </p:nvSpPr>
            <p:spPr bwMode="auto">
              <a:xfrm>
                <a:off x="3019" y="3190"/>
                <a:ext cx="25" cy="8"/>
              </a:xfrm>
              <a:custGeom>
                <a:avLst/>
                <a:gdLst>
                  <a:gd name="T0" fmla="*/ 0 w 89"/>
                  <a:gd name="T1" fmla="*/ 0 h 28"/>
                  <a:gd name="T2" fmla="*/ 0 w 89"/>
                  <a:gd name="T3" fmla="*/ 1 h 28"/>
                  <a:gd name="T4" fmla="*/ 2 w 89"/>
                  <a:gd name="T5" fmla="*/ 0 h 28"/>
                  <a:gd name="T6" fmla="*/ 1 w 89"/>
                  <a:gd name="T7" fmla="*/ 0 h 28"/>
                  <a:gd name="T8" fmla="*/ 0 w 89"/>
                  <a:gd name="T9" fmla="*/ 0 h 28"/>
                  <a:gd name="T10" fmla="*/ 0 60000 65536"/>
                  <a:gd name="T11" fmla="*/ 0 60000 65536"/>
                  <a:gd name="T12" fmla="*/ 0 60000 65536"/>
                  <a:gd name="T13" fmla="*/ 0 60000 65536"/>
                  <a:gd name="T14" fmla="*/ 0 60000 65536"/>
                  <a:gd name="T15" fmla="*/ 0 w 89"/>
                  <a:gd name="T16" fmla="*/ 0 h 28"/>
                  <a:gd name="T17" fmla="*/ 89 w 89"/>
                  <a:gd name="T18" fmla="*/ 28 h 28"/>
                </a:gdLst>
                <a:ahLst/>
                <a:cxnLst>
                  <a:cxn ang="T10">
                    <a:pos x="T0" y="T1"/>
                  </a:cxn>
                  <a:cxn ang="T11">
                    <a:pos x="T2" y="T3"/>
                  </a:cxn>
                  <a:cxn ang="T12">
                    <a:pos x="T4" y="T5"/>
                  </a:cxn>
                  <a:cxn ang="T13">
                    <a:pos x="T6" y="T7"/>
                  </a:cxn>
                  <a:cxn ang="T14">
                    <a:pos x="T8" y="T9"/>
                  </a:cxn>
                </a:cxnLst>
                <a:rect l="T15" t="T16" r="T17" b="T18"/>
                <a:pathLst>
                  <a:path w="89" h="28">
                    <a:moveTo>
                      <a:pt x="0" y="5"/>
                    </a:moveTo>
                    <a:lnTo>
                      <a:pt x="11" y="28"/>
                    </a:lnTo>
                    <a:lnTo>
                      <a:pt x="89" y="9"/>
                    </a:lnTo>
                    <a:lnTo>
                      <a:pt x="27" y="0"/>
                    </a:lnTo>
                    <a:lnTo>
                      <a:pt x="0" y="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69" name="Freeform 353"/>
              <p:cNvSpPr/>
              <p:nvPr/>
            </p:nvSpPr>
            <p:spPr bwMode="auto">
              <a:xfrm>
                <a:off x="3041" y="3061"/>
                <a:ext cx="68" cy="94"/>
              </a:xfrm>
              <a:custGeom>
                <a:avLst/>
                <a:gdLst>
                  <a:gd name="T0" fmla="*/ 0 w 236"/>
                  <a:gd name="T1" fmla="*/ 5 h 326"/>
                  <a:gd name="T2" fmla="*/ 1 w 236"/>
                  <a:gd name="T3" fmla="*/ 6 h 326"/>
                  <a:gd name="T4" fmla="*/ 0 w 236"/>
                  <a:gd name="T5" fmla="*/ 7 h 326"/>
                  <a:gd name="T6" fmla="*/ 1 w 236"/>
                  <a:gd name="T7" fmla="*/ 8 h 326"/>
                  <a:gd name="T8" fmla="*/ 1 w 236"/>
                  <a:gd name="T9" fmla="*/ 5 h 326"/>
                  <a:gd name="T10" fmla="*/ 2 w 236"/>
                  <a:gd name="T11" fmla="*/ 5 h 326"/>
                  <a:gd name="T12" fmla="*/ 2 w 236"/>
                  <a:gd name="T13" fmla="*/ 6 h 326"/>
                  <a:gd name="T14" fmla="*/ 3 w 236"/>
                  <a:gd name="T15" fmla="*/ 7 h 326"/>
                  <a:gd name="T16" fmla="*/ 3 w 236"/>
                  <a:gd name="T17" fmla="*/ 6 h 326"/>
                  <a:gd name="T18" fmla="*/ 2 w 236"/>
                  <a:gd name="T19" fmla="*/ 4 h 326"/>
                  <a:gd name="T20" fmla="*/ 4 w 236"/>
                  <a:gd name="T21" fmla="*/ 3 h 326"/>
                  <a:gd name="T22" fmla="*/ 2 w 236"/>
                  <a:gd name="T23" fmla="*/ 3 h 326"/>
                  <a:gd name="T24" fmla="*/ 1 w 236"/>
                  <a:gd name="T25" fmla="*/ 1 h 326"/>
                  <a:gd name="T26" fmla="*/ 5 w 236"/>
                  <a:gd name="T27" fmla="*/ 1 h 326"/>
                  <a:gd name="T28" fmla="*/ 6 w 236"/>
                  <a:gd name="T29" fmla="*/ 0 h 326"/>
                  <a:gd name="T30" fmla="*/ 5 w 236"/>
                  <a:gd name="T31" fmla="*/ 1 h 326"/>
                  <a:gd name="T32" fmla="*/ 2 w 236"/>
                  <a:gd name="T33" fmla="*/ 0 h 326"/>
                  <a:gd name="T34" fmla="*/ 1 w 236"/>
                  <a:gd name="T35" fmla="*/ 1 h 326"/>
                  <a:gd name="T36" fmla="*/ 0 w 236"/>
                  <a:gd name="T37" fmla="*/ 5 h 3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6"/>
                  <a:gd name="T58" fmla="*/ 0 h 326"/>
                  <a:gd name="T59" fmla="*/ 236 w 236"/>
                  <a:gd name="T60" fmla="*/ 326 h 3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6" h="326">
                    <a:moveTo>
                      <a:pt x="0" y="195"/>
                    </a:moveTo>
                    <a:lnTo>
                      <a:pt x="32" y="253"/>
                    </a:lnTo>
                    <a:lnTo>
                      <a:pt x="19" y="313"/>
                    </a:lnTo>
                    <a:lnTo>
                      <a:pt x="58" y="326"/>
                    </a:lnTo>
                    <a:lnTo>
                      <a:pt x="56" y="206"/>
                    </a:lnTo>
                    <a:lnTo>
                      <a:pt x="80" y="195"/>
                    </a:lnTo>
                    <a:lnTo>
                      <a:pt x="83" y="238"/>
                    </a:lnTo>
                    <a:lnTo>
                      <a:pt x="105" y="292"/>
                    </a:lnTo>
                    <a:lnTo>
                      <a:pt x="146" y="268"/>
                    </a:lnTo>
                    <a:lnTo>
                      <a:pt x="95" y="158"/>
                    </a:lnTo>
                    <a:lnTo>
                      <a:pt x="174" y="107"/>
                    </a:lnTo>
                    <a:lnTo>
                      <a:pt x="68" y="139"/>
                    </a:lnTo>
                    <a:lnTo>
                      <a:pt x="53" y="66"/>
                    </a:lnTo>
                    <a:lnTo>
                      <a:pt x="209" y="60"/>
                    </a:lnTo>
                    <a:lnTo>
                      <a:pt x="236" y="0"/>
                    </a:lnTo>
                    <a:lnTo>
                      <a:pt x="190" y="37"/>
                    </a:lnTo>
                    <a:lnTo>
                      <a:pt x="80" y="19"/>
                    </a:lnTo>
                    <a:lnTo>
                      <a:pt x="43" y="45"/>
                    </a:lnTo>
                    <a:lnTo>
                      <a:pt x="0" y="19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0" name="Freeform 354"/>
              <p:cNvSpPr/>
              <p:nvPr/>
            </p:nvSpPr>
            <p:spPr bwMode="auto">
              <a:xfrm>
                <a:off x="3094" y="3190"/>
                <a:ext cx="38" cy="24"/>
              </a:xfrm>
              <a:custGeom>
                <a:avLst/>
                <a:gdLst>
                  <a:gd name="T0" fmla="*/ 0 w 130"/>
                  <a:gd name="T1" fmla="*/ 1 h 84"/>
                  <a:gd name="T2" fmla="*/ 0 w 130"/>
                  <a:gd name="T3" fmla="*/ 2 h 84"/>
                  <a:gd name="T4" fmla="*/ 3 w 130"/>
                  <a:gd name="T5" fmla="*/ 0 h 84"/>
                  <a:gd name="T6" fmla="*/ 1 w 130"/>
                  <a:gd name="T7" fmla="*/ 1 h 84"/>
                  <a:gd name="T8" fmla="*/ 0 w 130"/>
                  <a:gd name="T9" fmla="*/ 1 h 84"/>
                  <a:gd name="T10" fmla="*/ 0 60000 65536"/>
                  <a:gd name="T11" fmla="*/ 0 60000 65536"/>
                  <a:gd name="T12" fmla="*/ 0 60000 65536"/>
                  <a:gd name="T13" fmla="*/ 0 60000 65536"/>
                  <a:gd name="T14" fmla="*/ 0 60000 65536"/>
                  <a:gd name="T15" fmla="*/ 0 w 130"/>
                  <a:gd name="T16" fmla="*/ 0 h 84"/>
                  <a:gd name="T17" fmla="*/ 130 w 130"/>
                  <a:gd name="T18" fmla="*/ 84 h 84"/>
                </a:gdLst>
                <a:ahLst/>
                <a:cxnLst>
                  <a:cxn ang="T10">
                    <a:pos x="T0" y="T1"/>
                  </a:cxn>
                  <a:cxn ang="T11">
                    <a:pos x="T2" y="T3"/>
                  </a:cxn>
                  <a:cxn ang="T12">
                    <a:pos x="T4" y="T5"/>
                  </a:cxn>
                  <a:cxn ang="T13">
                    <a:pos x="T6" y="T7"/>
                  </a:cxn>
                  <a:cxn ang="T14">
                    <a:pos x="T8" y="T9"/>
                  </a:cxn>
                </a:cxnLst>
                <a:rect l="T15" t="T16" r="T17" b="T18"/>
                <a:pathLst>
                  <a:path w="130" h="84">
                    <a:moveTo>
                      <a:pt x="0" y="50"/>
                    </a:moveTo>
                    <a:lnTo>
                      <a:pt x="5" y="84"/>
                    </a:lnTo>
                    <a:lnTo>
                      <a:pt x="130" y="0"/>
                    </a:lnTo>
                    <a:lnTo>
                      <a:pt x="37" y="27"/>
                    </a:lnTo>
                    <a:lnTo>
                      <a:pt x="0" y="5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1" name="Freeform 355"/>
              <p:cNvSpPr/>
              <p:nvPr/>
            </p:nvSpPr>
            <p:spPr bwMode="auto">
              <a:xfrm>
                <a:off x="3133" y="3057"/>
                <a:ext cx="14" cy="37"/>
              </a:xfrm>
              <a:custGeom>
                <a:avLst/>
                <a:gdLst>
                  <a:gd name="T0" fmla="*/ 0 w 47"/>
                  <a:gd name="T1" fmla="*/ 1 h 131"/>
                  <a:gd name="T2" fmla="*/ 0 w 47"/>
                  <a:gd name="T3" fmla="*/ 2 h 131"/>
                  <a:gd name="T4" fmla="*/ 1 w 47"/>
                  <a:gd name="T5" fmla="*/ 3 h 131"/>
                  <a:gd name="T6" fmla="*/ 1 w 47"/>
                  <a:gd name="T7" fmla="*/ 2 h 131"/>
                  <a:gd name="T8" fmla="*/ 1 w 47"/>
                  <a:gd name="T9" fmla="*/ 1 h 131"/>
                  <a:gd name="T10" fmla="*/ 1 w 47"/>
                  <a:gd name="T11" fmla="*/ 1 h 131"/>
                  <a:gd name="T12" fmla="*/ 0 w 47"/>
                  <a:gd name="T13" fmla="*/ 1 h 131"/>
                  <a:gd name="T14" fmla="*/ 1 w 47"/>
                  <a:gd name="T15" fmla="*/ 0 h 131"/>
                  <a:gd name="T16" fmla="*/ 0 w 47"/>
                  <a:gd name="T17" fmla="*/ 1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31"/>
                  <a:gd name="T29" fmla="*/ 47 w 47"/>
                  <a:gd name="T30" fmla="*/ 131 h 1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31">
                    <a:moveTo>
                      <a:pt x="0" y="45"/>
                    </a:moveTo>
                    <a:lnTo>
                      <a:pt x="12" y="105"/>
                    </a:lnTo>
                    <a:lnTo>
                      <a:pt x="37" y="131"/>
                    </a:lnTo>
                    <a:lnTo>
                      <a:pt x="19" y="76"/>
                    </a:lnTo>
                    <a:lnTo>
                      <a:pt x="47" y="69"/>
                    </a:lnTo>
                    <a:lnTo>
                      <a:pt x="45" y="27"/>
                    </a:lnTo>
                    <a:lnTo>
                      <a:pt x="12" y="53"/>
                    </a:lnTo>
                    <a:lnTo>
                      <a:pt x="24" y="0"/>
                    </a:lnTo>
                    <a:lnTo>
                      <a:pt x="0" y="4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2" name="Freeform 356"/>
              <p:cNvSpPr/>
              <p:nvPr/>
            </p:nvSpPr>
            <p:spPr bwMode="auto">
              <a:xfrm>
                <a:off x="3139" y="3118"/>
                <a:ext cx="31" cy="12"/>
              </a:xfrm>
              <a:custGeom>
                <a:avLst/>
                <a:gdLst>
                  <a:gd name="T0" fmla="*/ 0 w 109"/>
                  <a:gd name="T1" fmla="*/ 0 h 42"/>
                  <a:gd name="T2" fmla="*/ 1 w 109"/>
                  <a:gd name="T3" fmla="*/ 0 h 42"/>
                  <a:gd name="T4" fmla="*/ 3 w 109"/>
                  <a:gd name="T5" fmla="*/ 1 h 42"/>
                  <a:gd name="T6" fmla="*/ 0 w 109"/>
                  <a:gd name="T7" fmla="*/ 0 h 42"/>
                  <a:gd name="T8" fmla="*/ 0 60000 65536"/>
                  <a:gd name="T9" fmla="*/ 0 60000 65536"/>
                  <a:gd name="T10" fmla="*/ 0 60000 65536"/>
                  <a:gd name="T11" fmla="*/ 0 60000 65536"/>
                  <a:gd name="T12" fmla="*/ 0 w 109"/>
                  <a:gd name="T13" fmla="*/ 0 h 42"/>
                  <a:gd name="T14" fmla="*/ 109 w 109"/>
                  <a:gd name="T15" fmla="*/ 42 h 42"/>
                </a:gdLst>
                <a:ahLst/>
                <a:cxnLst>
                  <a:cxn ang="T8">
                    <a:pos x="T0" y="T1"/>
                  </a:cxn>
                  <a:cxn ang="T9">
                    <a:pos x="T2" y="T3"/>
                  </a:cxn>
                  <a:cxn ang="T10">
                    <a:pos x="T4" y="T5"/>
                  </a:cxn>
                  <a:cxn ang="T11">
                    <a:pos x="T6" y="T7"/>
                  </a:cxn>
                </a:cxnLst>
                <a:rect l="T12" t="T13" r="T14" b="T15"/>
                <a:pathLst>
                  <a:path w="109" h="42">
                    <a:moveTo>
                      <a:pt x="0" y="15"/>
                    </a:moveTo>
                    <a:lnTo>
                      <a:pt x="60" y="0"/>
                    </a:lnTo>
                    <a:lnTo>
                      <a:pt x="109" y="42"/>
                    </a:lnTo>
                    <a:lnTo>
                      <a:pt x="0" y="1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3" name="Freeform 357"/>
              <p:cNvSpPr/>
              <p:nvPr/>
            </p:nvSpPr>
            <p:spPr bwMode="auto">
              <a:xfrm>
                <a:off x="3171" y="3089"/>
                <a:ext cx="114" cy="109"/>
              </a:xfrm>
              <a:custGeom>
                <a:avLst/>
                <a:gdLst>
                  <a:gd name="T0" fmla="*/ 0 w 400"/>
                  <a:gd name="T1" fmla="*/ 1 h 384"/>
                  <a:gd name="T2" fmla="*/ 1 w 400"/>
                  <a:gd name="T3" fmla="*/ 2 h 384"/>
                  <a:gd name="T4" fmla="*/ 3 w 400"/>
                  <a:gd name="T5" fmla="*/ 2 h 384"/>
                  <a:gd name="T6" fmla="*/ 1 w 400"/>
                  <a:gd name="T7" fmla="*/ 2 h 384"/>
                  <a:gd name="T8" fmla="*/ 2 w 400"/>
                  <a:gd name="T9" fmla="*/ 4 h 384"/>
                  <a:gd name="T10" fmla="*/ 3 w 400"/>
                  <a:gd name="T11" fmla="*/ 3 h 384"/>
                  <a:gd name="T12" fmla="*/ 3 w 400"/>
                  <a:gd name="T13" fmla="*/ 4 h 384"/>
                  <a:gd name="T14" fmla="*/ 7 w 400"/>
                  <a:gd name="T15" fmla="*/ 5 h 384"/>
                  <a:gd name="T16" fmla="*/ 7 w 400"/>
                  <a:gd name="T17" fmla="*/ 7 h 384"/>
                  <a:gd name="T18" fmla="*/ 7 w 400"/>
                  <a:gd name="T19" fmla="*/ 7 h 384"/>
                  <a:gd name="T20" fmla="*/ 6 w 400"/>
                  <a:gd name="T21" fmla="*/ 8 h 384"/>
                  <a:gd name="T22" fmla="*/ 8 w 400"/>
                  <a:gd name="T23" fmla="*/ 8 h 384"/>
                  <a:gd name="T24" fmla="*/ 9 w 400"/>
                  <a:gd name="T25" fmla="*/ 9 h 384"/>
                  <a:gd name="T26" fmla="*/ 9 w 400"/>
                  <a:gd name="T27" fmla="*/ 2 h 384"/>
                  <a:gd name="T28" fmla="*/ 6 w 400"/>
                  <a:gd name="T29" fmla="*/ 1 h 384"/>
                  <a:gd name="T30" fmla="*/ 4 w 400"/>
                  <a:gd name="T31" fmla="*/ 3 h 384"/>
                  <a:gd name="T32" fmla="*/ 3 w 400"/>
                  <a:gd name="T33" fmla="*/ 2 h 384"/>
                  <a:gd name="T34" fmla="*/ 3 w 400"/>
                  <a:gd name="T35" fmla="*/ 0 h 384"/>
                  <a:gd name="T36" fmla="*/ 1 w 400"/>
                  <a:gd name="T37" fmla="*/ 0 h 384"/>
                  <a:gd name="T38" fmla="*/ 0 w 400"/>
                  <a:gd name="T39" fmla="*/ 1 h 3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0"/>
                  <a:gd name="T61" fmla="*/ 0 h 384"/>
                  <a:gd name="T62" fmla="*/ 400 w 400"/>
                  <a:gd name="T63" fmla="*/ 384 h 38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0" h="384">
                    <a:moveTo>
                      <a:pt x="0" y="47"/>
                    </a:moveTo>
                    <a:lnTo>
                      <a:pt x="62" y="84"/>
                    </a:lnTo>
                    <a:lnTo>
                      <a:pt x="118" y="76"/>
                    </a:lnTo>
                    <a:lnTo>
                      <a:pt x="42" y="103"/>
                    </a:lnTo>
                    <a:lnTo>
                      <a:pt x="81" y="164"/>
                    </a:lnTo>
                    <a:lnTo>
                      <a:pt x="114" y="112"/>
                    </a:lnTo>
                    <a:lnTo>
                      <a:pt x="140" y="164"/>
                    </a:lnTo>
                    <a:lnTo>
                      <a:pt x="282" y="223"/>
                    </a:lnTo>
                    <a:lnTo>
                      <a:pt x="315" y="315"/>
                    </a:lnTo>
                    <a:lnTo>
                      <a:pt x="289" y="312"/>
                    </a:lnTo>
                    <a:lnTo>
                      <a:pt x="266" y="356"/>
                    </a:lnTo>
                    <a:lnTo>
                      <a:pt x="352" y="334"/>
                    </a:lnTo>
                    <a:lnTo>
                      <a:pt x="400" y="384"/>
                    </a:lnTo>
                    <a:lnTo>
                      <a:pt x="394" y="99"/>
                    </a:lnTo>
                    <a:lnTo>
                      <a:pt x="271" y="47"/>
                    </a:lnTo>
                    <a:lnTo>
                      <a:pt x="171" y="130"/>
                    </a:lnTo>
                    <a:lnTo>
                      <a:pt x="133" y="89"/>
                    </a:lnTo>
                    <a:lnTo>
                      <a:pt x="119" y="19"/>
                    </a:lnTo>
                    <a:lnTo>
                      <a:pt x="62" y="0"/>
                    </a:lnTo>
                    <a:lnTo>
                      <a:pt x="0" y="4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4" name="Freeform 358"/>
              <p:cNvSpPr/>
              <p:nvPr/>
            </p:nvSpPr>
            <p:spPr bwMode="auto">
              <a:xfrm>
                <a:off x="3174" y="3173"/>
                <a:ext cx="6" cy="10"/>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5" name="Freeform 359"/>
              <p:cNvSpPr/>
              <p:nvPr/>
            </p:nvSpPr>
            <p:spPr bwMode="auto">
              <a:xfrm>
                <a:off x="2227" y="2555"/>
                <a:ext cx="208" cy="207"/>
              </a:xfrm>
              <a:custGeom>
                <a:avLst/>
                <a:gdLst>
                  <a:gd name="T0" fmla="*/ 0 w 730"/>
                  <a:gd name="T1" fmla="*/ 1 h 725"/>
                  <a:gd name="T2" fmla="*/ 1 w 730"/>
                  <a:gd name="T3" fmla="*/ 0 h 725"/>
                  <a:gd name="T4" fmla="*/ 2 w 730"/>
                  <a:gd name="T5" fmla="*/ 1 h 725"/>
                  <a:gd name="T6" fmla="*/ 3 w 730"/>
                  <a:gd name="T7" fmla="*/ 0 h 725"/>
                  <a:gd name="T8" fmla="*/ 4 w 730"/>
                  <a:gd name="T9" fmla="*/ 1 h 725"/>
                  <a:gd name="T10" fmla="*/ 4 w 730"/>
                  <a:gd name="T11" fmla="*/ 1 h 725"/>
                  <a:gd name="T12" fmla="*/ 5 w 730"/>
                  <a:gd name="T13" fmla="*/ 3 h 725"/>
                  <a:gd name="T14" fmla="*/ 7 w 730"/>
                  <a:gd name="T15" fmla="*/ 4 h 725"/>
                  <a:gd name="T16" fmla="*/ 9 w 730"/>
                  <a:gd name="T17" fmla="*/ 3 h 725"/>
                  <a:gd name="T18" fmla="*/ 9 w 730"/>
                  <a:gd name="T19" fmla="*/ 3 h 725"/>
                  <a:gd name="T20" fmla="*/ 11 w 730"/>
                  <a:gd name="T21" fmla="*/ 2 h 725"/>
                  <a:gd name="T22" fmla="*/ 15 w 730"/>
                  <a:gd name="T23" fmla="*/ 4 h 725"/>
                  <a:gd name="T24" fmla="*/ 15 w 730"/>
                  <a:gd name="T25" fmla="*/ 5 h 725"/>
                  <a:gd name="T26" fmla="*/ 15 w 730"/>
                  <a:gd name="T27" fmla="*/ 7 h 725"/>
                  <a:gd name="T28" fmla="*/ 15 w 730"/>
                  <a:gd name="T29" fmla="*/ 9 h 725"/>
                  <a:gd name="T30" fmla="*/ 15 w 730"/>
                  <a:gd name="T31" fmla="*/ 10 h 725"/>
                  <a:gd name="T32" fmla="*/ 15 w 730"/>
                  <a:gd name="T33" fmla="*/ 12 h 725"/>
                  <a:gd name="T34" fmla="*/ 17 w 730"/>
                  <a:gd name="T35" fmla="*/ 15 h 725"/>
                  <a:gd name="T36" fmla="*/ 15 w 730"/>
                  <a:gd name="T37" fmla="*/ 17 h 725"/>
                  <a:gd name="T38" fmla="*/ 12 w 730"/>
                  <a:gd name="T39" fmla="*/ 16 h 725"/>
                  <a:gd name="T40" fmla="*/ 11 w 730"/>
                  <a:gd name="T41" fmla="*/ 15 h 725"/>
                  <a:gd name="T42" fmla="*/ 8 w 730"/>
                  <a:gd name="T43" fmla="*/ 15 h 725"/>
                  <a:gd name="T44" fmla="*/ 7 w 730"/>
                  <a:gd name="T45" fmla="*/ 14 h 725"/>
                  <a:gd name="T46" fmla="*/ 5 w 730"/>
                  <a:gd name="T47" fmla="*/ 11 h 725"/>
                  <a:gd name="T48" fmla="*/ 4 w 730"/>
                  <a:gd name="T49" fmla="*/ 11 h 725"/>
                  <a:gd name="T50" fmla="*/ 4 w 730"/>
                  <a:gd name="T51" fmla="*/ 11 h 725"/>
                  <a:gd name="T52" fmla="*/ 3 w 730"/>
                  <a:gd name="T53" fmla="*/ 9 h 725"/>
                  <a:gd name="T54" fmla="*/ 1 w 730"/>
                  <a:gd name="T55" fmla="*/ 7 h 725"/>
                  <a:gd name="T56" fmla="*/ 2 w 730"/>
                  <a:gd name="T57" fmla="*/ 5 h 725"/>
                  <a:gd name="T58" fmla="*/ 1 w 730"/>
                  <a:gd name="T59" fmla="*/ 5 h 725"/>
                  <a:gd name="T60" fmla="*/ 1 w 730"/>
                  <a:gd name="T61" fmla="*/ 3 h 725"/>
                  <a:gd name="T62" fmla="*/ 0 w 730"/>
                  <a:gd name="T63" fmla="*/ 1 h 7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30"/>
                  <a:gd name="T97" fmla="*/ 0 h 725"/>
                  <a:gd name="T98" fmla="*/ 730 w 730"/>
                  <a:gd name="T99" fmla="*/ 725 h 7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30" h="725">
                    <a:moveTo>
                      <a:pt x="0" y="24"/>
                    </a:moveTo>
                    <a:lnTo>
                      <a:pt x="20" y="0"/>
                    </a:lnTo>
                    <a:lnTo>
                      <a:pt x="76" y="54"/>
                    </a:lnTo>
                    <a:lnTo>
                      <a:pt x="144" y="10"/>
                    </a:lnTo>
                    <a:lnTo>
                      <a:pt x="153" y="53"/>
                    </a:lnTo>
                    <a:lnTo>
                      <a:pt x="185" y="68"/>
                    </a:lnTo>
                    <a:lnTo>
                      <a:pt x="193" y="114"/>
                    </a:lnTo>
                    <a:lnTo>
                      <a:pt x="292" y="166"/>
                    </a:lnTo>
                    <a:lnTo>
                      <a:pt x="383" y="150"/>
                    </a:lnTo>
                    <a:lnTo>
                      <a:pt x="374" y="123"/>
                    </a:lnTo>
                    <a:lnTo>
                      <a:pt x="497" y="77"/>
                    </a:lnTo>
                    <a:lnTo>
                      <a:pt x="653" y="158"/>
                    </a:lnTo>
                    <a:lnTo>
                      <a:pt x="655" y="204"/>
                    </a:lnTo>
                    <a:lnTo>
                      <a:pt x="630" y="287"/>
                    </a:lnTo>
                    <a:lnTo>
                      <a:pt x="636" y="406"/>
                    </a:lnTo>
                    <a:lnTo>
                      <a:pt x="672" y="441"/>
                    </a:lnTo>
                    <a:lnTo>
                      <a:pt x="644" y="499"/>
                    </a:lnTo>
                    <a:lnTo>
                      <a:pt x="730" y="632"/>
                    </a:lnTo>
                    <a:lnTo>
                      <a:pt x="671" y="725"/>
                    </a:lnTo>
                    <a:lnTo>
                      <a:pt x="510" y="693"/>
                    </a:lnTo>
                    <a:lnTo>
                      <a:pt x="474" y="633"/>
                    </a:lnTo>
                    <a:lnTo>
                      <a:pt x="361" y="655"/>
                    </a:lnTo>
                    <a:lnTo>
                      <a:pt x="279" y="597"/>
                    </a:lnTo>
                    <a:lnTo>
                      <a:pt x="223" y="484"/>
                    </a:lnTo>
                    <a:lnTo>
                      <a:pt x="183" y="468"/>
                    </a:lnTo>
                    <a:lnTo>
                      <a:pt x="171" y="490"/>
                    </a:lnTo>
                    <a:lnTo>
                      <a:pt x="121" y="377"/>
                    </a:lnTo>
                    <a:lnTo>
                      <a:pt x="50" y="310"/>
                    </a:lnTo>
                    <a:lnTo>
                      <a:pt x="82" y="204"/>
                    </a:lnTo>
                    <a:lnTo>
                      <a:pt x="52" y="192"/>
                    </a:lnTo>
                    <a:lnTo>
                      <a:pt x="28" y="134"/>
                    </a:lnTo>
                    <a:lnTo>
                      <a:pt x="0" y="2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6" name="Freeform 360"/>
              <p:cNvSpPr/>
              <p:nvPr/>
            </p:nvSpPr>
            <p:spPr bwMode="auto">
              <a:xfrm>
                <a:off x="2167" y="2594"/>
                <a:ext cx="109" cy="114"/>
              </a:xfrm>
              <a:custGeom>
                <a:avLst/>
                <a:gdLst>
                  <a:gd name="T0" fmla="*/ 0 w 379"/>
                  <a:gd name="T1" fmla="*/ 5 h 402"/>
                  <a:gd name="T2" fmla="*/ 0 w 379"/>
                  <a:gd name="T3" fmla="*/ 6 h 402"/>
                  <a:gd name="T4" fmla="*/ 5 w 379"/>
                  <a:gd name="T5" fmla="*/ 8 h 402"/>
                  <a:gd name="T6" fmla="*/ 5 w 379"/>
                  <a:gd name="T7" fmla="*/ 9 h 402"/>
                  <a:gd name="T8" fmla="*/ 6 w 379"/>
                  <a:gd name="T9" fmla="*/ 9 h 402"/>
                  <a:gd name="T10" fmla="*/ 7 w 379"/>
                  <a:gd name="T11" fmla="*/ 9 h 402"/>
                  <a:gd name="T12" fmla="*/ 9 w 379"/>
                  <a:gd name="T13" fmla="*/ 8 h 402"/>
                  <a:gd name="T14" fmla="*/ 9 w 379"/>
                  <a:gd name="T15" fmla="*/ 8 h 402"/>
                  <a:gd name="T16" fmla="*/ 8 w 379"/>
                  <a:gd name="T17" fmla="*/ 6 h 402"/>
                  <a:gd name="T18" fmla="*/ 6 w 379"/>
                  <a:gd name="T19" fmla="*/ 4 h 402"/>
                  <a:gd name="T20" fmla="*/ 7 w 379"/>
                  <a:gd name="T21" fmla="*/ 2 h 402"/>
                  <a:gd name="T22" fmla="*/ 6 w 379"/>
                  <a:gd name="T23" fmla="*/ 1 h 402"/>
                  <a:gd name="T24" fmla="*/ 6 w 379"/>
                  <a:gd name="T25" fmla="*/ 0 h 402"/>
                  <a:gd name="T26" fmla="*/ 3 w 379"/>
                  <a:gd name="T27" fmla="*/ 0 h 402"/>
                  <a:gd name="T28" fmla="*/ 3 w 379"/>
                  <a:gd name="T29" fmla="*/ 1 h 402"/>
                  <a:gd name="T30" fmla="*/ 2 w 379"/>
                  <a:gd name="T31" fmla="*/ 3 h 402"/>
                  <a:gd name="T32" fmla="*/ 0 w 379"/>
                  <a:gd name="T33" fmla="*/ 5 h 4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9"/>
                  <a:gd name="T52" fmla="*/ 0 h 402"/>
                  <a:gd name="T53" fmla="*/ 379 w 379"/>
                  <a:gd name="T54" fmla="*/ 402 h 4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9" h="402">
                    <a:moveTo>
                      <a:pt x="0" y="195"/>
                    </a:moveTo>
                    <a:lnTo>
                      <a:pt x="18" y="253"/>
                    </a:lnTo>
                    <a:lnTo>
                      <a:pt x="191" y="342"/>
                    </a:lnTo>
                    <a:lnTo>
                      <a:pt x="192" y="373"/>
                    </a:lnTo>
                    <a:lnTo>
                      <a:pt x="235" y="396"/>
                    </a:lnTo>
                    <a:lnTo>
                      <a:pt x="301" y="402"/>
                    </a:lnTo>
                    <a:lnTo>
                      <a:pt x="360" y="360"/>
                    </a:lnTo>
                    <a:lnTo>
                      <a:pt x="379" y="356"/>
                    </a:lnTo>
                    <a:lnTo>
                      <a:pt x="329" y="243"/>
                    </a:lnTo>
                    <a:lnTo>
                      <a:pt x="258" y="176"/>
                    </a:lnTo>
                    <a:lnTo>
                      <a:pt x="290" y="70"/>
                    </a:lnTo>
                    <a:lnTo>
                      <a:pt x="260" y="58"/>
                    </a:lnTo>
                    <a:lnTo>
                      <a:pt x="236" y="0"/>
                    </a:lnTo>
                    <a:lnTo>
                      <a:pt x="151" y="4"/>
                    </a:lnTo>
                    <a:lnTo>
                      <a:pt x="109" y="41"/>
                    </a:lnTo>
                    <a:lnTo>
                      <a:pt x="93" y="139"/>
                    </a:lnTo>
                    <a:lnTo>
                      <a:pt x="0" y="19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7" name="Freeform 361"/>
              <p:cNvSpPr/>
              <p:nvPr/>
            </p:nvSpPr>
            <p:spPr bwMode="auto">
              <a:xfrm>
                <a:off x="1820" y="2445"/>
                <a:ext cx="127" cy="138"/>
              </a:xfrm>
              <a:custGeom>
                <a:avLst/>
                <a:gdLst>
                  <a:gd name="T0" fmla="*/ 0 w 446"/>
                  <a:gd name="T1" fmla="*/ 3 h 487"/>
                  <a:gd name="T2" fmla="*/ 0 w 446"/>
                  <a:gd name="T3" fmla="*/ 1 h 487"/>
                  <a:gd name="T4" fmla="*/ 1 w 446"/>
                  <a:gd name="T5" fmla="*/ 1 h 487"/>
                  <a:gd name="T6" fmla="*/ 2 w 446"/>
                  <a:gd name="T7" fmla="*/ 1 h 487"/>
                  <a:gd name="T8" fmla="*/ 3 w 446"/>
                  <a:gd name="T9" fmla="*/ 0 h 487"/>
                  <a:gd name="T10" fmla="*/ 5 w 446"/>
                  <a:gd name="T11" fmla="*/ 0 h 487"/>
                  <a:gd name="T12" fmla="*/ 6 w 446"/>
                  <a:gd name="T13" fmla="*/ 1 h 487"/>
                  <a:gd name="T14" fmla="*/ 6 w 446"/>
                  <a:gd name="T15" fmla="*/ 2 h 487"/>
                  <a:gd name="T16" fmla="*/ 5 w 446"/>
                  <a:gd name="T17" fmla="*/ 2 h 487"/>
                  <a:gd name="T18" fmla="*/ 5 w 446"/>
                  <a:gd name="T19" fmla="*/ 4 h 487"/>
                  <a:gd name="T20" fmla="*/ 7 w 446"/>
                  <a:gd name="T21" fmla="*/ 6 h 487"/>
                  <a:gd name="T22" fmla="*/ 8 w 446"/>
                  <a:gd name="T23" fmla="*/ 7 h 487"/>
                  <a:gd name="T24" fmla="*/ 8 w 446"/>
                  <a:gd name="T25" fmla="*/ 7 h 487"/>
                  <a:gd name="T26" fmla="*/ 10 w 446"/>
                  <a:gd name="T27" fmla="*/ 9 h 487"/>
                  <a:gd name="T28" fmla="*/ 9 w 446"/>
                  <a:gd name="T29" fmla="*/ 8 h 487"/>
                  <a:gd name="T30" fmla="*/ 9 w 446"/>
                  <a:gd name="T31" fmla="*/ 10 h 487"/>
                  <a:gd name="T32" fmla="*/ 8 w 446"/>
                  <a:gd name="T33" fmla="*/ 11 h 487"/>
                  <a:gd name="T34" fmla="*/ 8 w 446"/>
                  <a:gd name="T35" fmla="*/ 9 h 487"/>
                  <a:gd name="T36" fmla="*/ 4 w 446"/>
                  <a:gd name="T37" fmla="*/ 6 h 487"/>
                  <a:gd name="T38" fmla="*/ 3 w 446"/>
                  <a:gd name="T39" fmla="*/ 4 h 487"/>
                  <a:gd name="T40" fmla="*/ 2 w 446"/>
                  <a:gd name="T41" fmla="*/ 3 h 487"/>
                  <a:gd name="T42" fmla="*/ 1 w 446"/>
                  <a:gd name="T43" fmla="*/ 4 h 487"/>
                  <a:gd name="T44" fmla="*/ 0 w 446"/>
                  <a:gd name="T45" fmla="*/ 3 h 4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6"/>
                  <a:gd name="T70" fmla="*/ 0 h 487"/>
                  <a:gd name="T71" fmla="*/ 446 w 446"/>
                  <a:gd name="T72" fmla="*/ 487 h 48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6" h="487">
                    <a:moveTo>
                      <a:pt x="0" y="122"/>
                    </a:moveTo>
                    <a:lnTo>
                      <a:pt x="11" y="67"/>
                    </a:lnTo>
                    <a:lnTo>
                      <a:pt x="64" y="39"/>
                    </a:lnTo>
                    <a:lnTo>
                      <a:pt x="87" y="65"/>
                    </a:lnTo>
                    <a:lnTo>
                      <a:pt x="141" y="13"/>
                    </a:lnTo>
                    <a:lnTo>
                      <a:pt x="199" y="0"/>
                    </a:lnTo>
                    <a:lnTo>
                      <a:pt x="266" y="35"/>
                    </a:lnTo>
                    <a:lnTo>
                      <a:pt x="266" y="88"/>
                    </a:lnTo>
                    <a:lnTo>
                      <a:pt x="215" y="97"/>
                    </a:lnTo>
                    <a:lnTo>
                      <a:pt x="220" y="164"/>
                    </a:lnTo>
                    <a:lnTo>
                      <a:pt x="305" y="273"/>
                    </a:lnTo>
                    <a:lnTo>
                      <a:pt x="357" y="281"/>
                    </a:lnTo>
                    <a:lnTo>
                      <a:pt x="351" y="302"/>
                    </a:lnTo>
                    <a:lnTo>
                      <a:pt x="446" y="376"/>
                    </a:lnTo>
                    <a:lnTo>
                      <a:pt x="381" y="362"/>
                    </a:lnTo>
                    <a:lnTo>
                      <a:pt x="396" y="433"/>
                    </a:lnTo>
                    <a:lnTo>
                      <a:pt x="357" y="487"/>
                    </a:lnTo>
                    <a:lnTo>
                      <a:pt x="336" y="377"/>
                    </a:lnTo>
                    <a:lnTo>
                      <a:pt x="170" y="254"/>
                    </a:lnTo>
                    <a:lnTo>
                      <a:pt x="131" y="174"/>
                    </a:lnTo>
                    <a:lnTo>
                      <a:pt x="77" y="146"/>
                    </a:lnTo>
                    <a:lnTo>
                      <a:pt x="26" y="181"/>
                    </a:lnTo>
                    <a:lnTo>
                      <a:pt x="0" y="12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8" name="Freeform 362"/>
              <p:cNvSpPr/>
              <p:nvPr/>
            </p:nvSpPr>
            <p:spPr bwMode="auto">
              <a:xfrm>
                <a:off x="1836" y="2534"/>
                <a:ext cx="15" cy="34"/>
              </a:xfrm>
              <a:custGeom>
                <a:avLst/>
                <a:gdLst>
                  <a:gd name="T0" fmla="*/ 0 w 53"/>
                  <a:gd name="T1" fmla="*/ 0 h 119"/>
                  <a:gd name="T2" fmla="*/ 0 w 53"/>
                  <a:gd name="T3" fmla="*/ 3 h 119"/>
                  <a:gd name="T4" fmla="*/ 1 w 53"/>
                  <a:gd name="T5" fmla="*/ 3 h 119"/>
                  <a:gd name="T6" fmla="*/ 1 w 53"/>
                  <a:gd name="T7" fmla="*/ 1 h 119"/>
                  <a:gd name="T8" fmla="*/ 1 w 53"/>
                  <a:gd name="T9" fmla="*/ 0 h 119"/>
                  <a:gd name="T10" fmla="*/ 0 w 53"/>
                  <a:gd name="T11" fmla="*/ 0 h 119"/>
                  <a:gd name="T12" fmla="*/ 0 60000 65536"/>
                  <a:gd name="T13" fmla="*/ 0 60000 65536"/>
                  <a:gd name="T14" fmla="*/ 0 60000 65536"/>
                  <a:gd name="T15" fmla="*/ 0 60000 65536"/>
                  <a:gd name="T16" fmla="*/ 0 60000 65536"/>
                  <a:gd name="T17" fmla="*/ 0 60000 65536"/>
                  <a:gd name="T18" fmla="*/ 0 w 53"/>
                  <a:gd name="T19" fmla="*/ 0 h 119"/>
                  <a:gd name="T20" fmla="*/ 53 w 53"/>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53" h="119">
                    <a:moveTo>
                      <a:pt x="0" y="19"/>
                    </a:moveTo>
                    <a:lnTo>
                      <a:pt x="8" y="111"/>
                    </a:lnTo>
                    <a:lnTo>
                      <a:pt x="34" y="119"/>
                    </a:lnTo>
                    <a:lnTo>
                      <a:pt x="53" y="47"/>
                    </a:lnTo>
                    <a:lnTo>
                      <a:pt x="35" y="0"/>
                    </a:lnTo>
                    <a:lnTo>
                      <a:pt x="0" y="1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79" name="Freeform 363"/>
              <p:cNvSpPr/>
              <p:nvPr/>
            </p:nvSpPr>
            <p:spPr bwMode="auto">
              <a:xfrm>
                <a:off x="1883" y="2579"/>
                <a:ext cx="33" cy="22"/>
              </a:xfrm>
              <a:custGeom>
                <a:avLst/>
                <a:gdLst>
                  <a:gd name="T0" fmla="*/ 0 w 115"/>
                  <a:gd name="T1" fmla="*/ 0 h 76"/>
                  <a:gd name="T2" fmla="*/ 2 w 115"/>
                  <a:gd name="T3" fmla="*/ 2 h 76"/>
                  <a:gd name="T4" fmla="*/ 3 w 115"/>
                  <a:gd name="T5" fmla="*/ 0 h 76"/>
                  <a:gd name="T6" fmla="*/ 0 w 115"/>
                  <a:gd name="T7" fmla="*/ 0 h 76"/>
                  <a:gd name="T8" fmla="*/ 0 60000 65536"/>
                  <a:gd name="T9" fmla="*/ 0 60000 65536"/>
                  <a:gd name="T10" fmla="*/ 0 60000 65536"/>
                  <a:gd name="T11" fmla="*/ 0 60000 65536"/>
                  <a:gd name="T12" fmla="*/ 0 w 115"/>
                  <a:gd name="T13" fmla="*/ 0 h 76"/>
                  <a:gd name="T14" fmla="*/ 115 w 115"/>
                  <a:gd name="T15" fmla="*/ 76 h 76"/>
                </a:gdLst>
                <a:ahLst/>
                <a:cxnLst>
                  <a:cxn ang="T8">
                    <a:pos x="T0" y="T1"/>
                  </a:cxn>
                  <a:cxn ang="T9">
                    <a:pos x="T2" y="T3"/>
                  </a:cxn>
                  <a:cxn ang="T10">
                    <a:pos x="T4" y="T5"/>
                  </a:cxn>
                  <a:cxn ang="T11">
                    <a:pos x="T6" y="T7"/>
                  </a:cxn>
                </a:cxnLst>
                <a:rect l="T12" t="T13" r="T14" b="T15"/>
                <a:pathLst>
                  <a:path w="115" h="76">
                    <a:moveTo>
                      <a:pt x="0" y="15"/>
                    </a:moveTo>
                    <a:lnTo>
                      <a:pt x="97" y="76"/>
                    </a:lnTo>
                    <a:lnTo>
                      <a:pt x="115" y="0"/>
                    </a:lnTo>
                    <a:lnTo>
                      <a:pt x="0" y="1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0" name="Freeform 364"/>
              <p:cNvSpPr/>
              <p:nvPr/>
            </p:nvSpPr>
            <p:spPr bwMode="auto">
              <a:xfrm>
                <a:off x="3158" y="2643"/>
                <a:ext cx="26" cy="35"/>
              </a:xfrm>
              <a:custGeom>
                <a:avLst/>
                <a:gdLst>
                  <a:gd name="T0" fmla="*/ 0 w 90"/>
                  <a:gd name="T1" fmla="*/ 1 h 124"/>
                  <a:gd name="T2" fmla="*/ 0 w 90"/>
                  <a:gd name="T3" fmla="*/ 1 h 124"/>
                  <a:gd name="T4" fmla="*/ 1 w 90"/>
                  <a:gd name="T5" fmla="*/ 1 h 124"/>
                  <a:gd name="T6" fmla="*/ 1 w 90"/>
                  <a:gd name="T7" fmla="*/ 1 h 124"/>
                  <a:gd name="T8" fmla="*/ 1 w 90"/>
                  <a:gd name="T9" fmla="*/ 3 h 124"/>
                  <a:gd name="T10" fmla="*/ 1 w 90"/>
                  <a:gd name="T11" fmla="*/ 3 h 124"/>
                  <a:gd name="T12" fmla="*/ 2 w 90"/>
                  <a:gd name="T13" fmla="*/ 1 h 124"/>
                  <a:gd name="T14" fmla="*/ 2 w 90"/>
                  <a:gd name="T15" fmla="*/ 0 h 124"/>
                  <a:gd name="T16" fmla="*/ 1 w 90"/>
                  <a:gd name="T17" fmla="*/ 0 h 124"/>
                  <a:gd name="T18" fmla="*/ 0 w 90"/>
                  <a:gd name="T19" fmla="*/ 1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124"/>
                  <a:gd name="T32" fmla="*/ 90 w 90"/>
                  <a:gd name="T33" fmla="*/ 124 h 1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124">
                    <a:moveTo>
                      <a:pt x="0" y="32"/>
                    </a:moveTo>
                    <a:lnTo>
                      <a:pt x="4" y="64"/>
                    </a:lnTo>
                    <a:lnTo>
                      <a:pt x="25" y="32"/>
                    </a:lnTo>
                    <a:lnTo>
                      <a:pt x="35" y="51"/>
                    </a:lnTo>
                    <a:lnTo>
                      <a:pt x="24" y="124"/>
                    </a:lnTo>
                    <a:lnTo>
                      <a:pt x="64" y="121"/>
                    </a:lnTo>
                    <a:lnTo>
                      <a:pt x="90" y="48"/>
                    </a:lnTo>
                    <a:lnTo>
                      <a:pt x="77" y="5"/>
                    </a:lnTo>
                    <a:lnTo>
                      <a:pt x="36" y="0"/>
                    </a:lnTo>
                    <a:lnTo>
                      <a:pt x="0" y="3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1" name="Freeform 365"/>
              <p:cNvSpPr/>
              <p:nvPr/>
            </p:nvSpPr>
            <p:spPr bwMode="auto">
              <a:xfrm>
                <a:off x="3171" y="2533"/>
                <a:ext cx="123" cy="115"/>
              </a:xfrm>
              <a:custGeom>
                <a:avLst/>
                <a:gdLst>
                  <a:gd name="T0" fmla="*/ 0 w 433"/>
                  <a:gd name="T1" fmla="*/ 9 h 403"/>
                  <a:gd name="T2" fmla="*/ 2 w 433"/>
                  <a:gd name="T3" fmla="*/ 7 h 403"/>
                  <a:gd name="T4" fmla="*/ 4 w 433"/>
                  <a:gd name="T5" fmla="*/ 7 h 403"/>
                  <a:gd name="T6" fmla="*/ 5 w 433"/>
                  <a:gd name="T7" fmla="*/ 5 h 403"/>
                  <a:gd name="T8" fmla="*/ 6 w 433"/>
                  <a:gd name="T9" fmla="*/ 5 h 403"/>
                  <a:gd name="T10" fmla="*/ 6 w 433"/>
                  <a:gd name="T11" fmla="*/ 5 h 403"/>
                  <a:gd name="T12" fmla="*/ 7 w 433"/>
                  <a:gd name="T13" fmla="*/ 5 h 403"/>
                  <a:gd name="T14" fmla="*/ 8 w 433"/>
                  <a:gd name="T15" fmla="*/ 3 h 403"/>
                  <a:gd name="T16" fmla="*/ 8 w 433"/>
                  <a:gd name="T17" fmla="*/ 1 h 403"/>
                  <a:gd name="T18" fmla="*/ 9 w 433"/>
                  <a:gd name="T19" fmla="*/ 1 h 403"/>
                  <a:gd name="T20" fmla="*/ 9 w 433"/>
                  <a:gd name="T21" fmla="*/ 0 h 403"/>
                  <a:gd name="T22" fmla="*/ 9 w 433"/>
                  <a:gd name="T23" fmla="*/ 0 h 403"/>
                  <a:gd name="T24" fmla="*/ 10 w 433"/>
                  <a:gd name="T25" fmla="*/ 2 h 403"/>
                  <a:gd name="T26" fmla="*/ 9 w 433"/>
                  <a:gd name="T27" fmla="*/ 4 h 403"/>
                  <a:gd name="T28" fmla="*/ 9 w 433"/>
                  <a:gd name="T29" fmla="*/ 5 h 403"/>
                  <a:gd name="T30" fmla="*/ 9 w 433"/>
                  <a:gd name="T31" fmla="*/ 7 h 403"/>
                  <a:gd name="T32" fmla="*/ 8 w 433"/>
                  <a:gd name="T33" fmla="*/ 8 h 403"/>
                  <a:gd name="T34" fmla="*/ 8 w 433"/>
                  <a:gd name="T35" fmla="*/ 7 h 403"/>
                  <a:gd name="T36" fmla="*/ 7 w 433"/>
                  <a:gd name="T37" fmla="*/ 8 h 403"/>
                  <a:gd name="T38" fmla="*/ 5 w 433"/>
                  <a:gd name="T39" fmla="*/ 8 h 403"/>
                  <a:gd name="T40" fmla="*/ 5 w 433"/>
                  <a:gd name="T41" fmla="*/ 9 h 403"/>
                  <a:gd name="T42" fmla="*/ 4 w 433"/>
                  <a:gd name="T43" fmla="*/ 9 h 403"/>
                  <a:gd name="T44" fmla="*/ 4 w 433"/>
                  <a:gd name="T45" fmla="*/ 8 h 403"/>
                  <a:gd name="T46" fmla="*/ 0 w 433"/>
                  <a:gd name="T47" fmla="*/ 9 h 40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3"/>
                  <a:gd name="T73" fmla="*/ 0 h 403"/>
                  <a:gd name="T74" fmla="*/ 433 w 433"/>
                  <a:gd name="T75" fmla="*/ 403 h 40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3" h="403">
                    <a:moveTo>
                      <a:pt x="0" y="378"/>
                    </a:moveTo>
                    <a:lnTo>
                      <a:pt x="80" y="305"/>
                    </a:lnTo>
                    <a:lnTo>
                      <a:pt x="188" y="305"/>
                    </a:lnTo>
                    <a:lnTo>
                      <a:pt x="232" y="212"/>
                    </a:lnTo>
                    <a:lnTo>
                      <a:pt x="250" y="204"/>
                    </a:lnTo>
                    <a:lnTo>
                      <a:pt x="252" y="239"/>
                    </a:lnTo>
                    <a:lnTo>
                      <a:pt x="299" y="204"/>
                    </a:lnTo>
                    <a:lnTo>
                      <a:pt x="343" y="138"/>
                    </a:lnTo>
                    <a:lnTo>
                      <a:pt x="360" y="21"/>
                    </a:lnTo>
                    <a:lnTo>
                      <a:pt x="394" y="25"/>
                    </a:lnTo>
                    <a:lnTo>
                      <a:pt x="385" y="0"/>
                    </a:lnTo>
                    <a:lnTo>
                      <a:pt x="406" y="1"/>
                    </a:lnTo>
                    <a:lnTo>
                      <a:pt x="433" y="97"/>
                    </a:lnTo>
                    <a:lnTo>
                      <a:pt x="394" y="166"/>
                    </a:lnTo>
                    <a:lnTo>
                      <a:pt x="394" y="227"/>
                    </a:lnTo>
                    <a:lnTo>
                      <a:pt x="367" y="319"/>
                    </a:lnTo>
                    <a:lnTo>
                      <a:pt x="346" y="332"/>
                    </a:lnTo>
                    <a:lnTo>
                      <a:pt x="345" y="297"/>
                    </a:lnTo>
                    <a:lnTo>
                      <a:pt x="284" y="347"/>
                    </a:lnTo>
                    <a:lnTo>
                      <a:pt x="232" y="327"/>
                    </a:lnTo>
                    <a:lnTo>
                      <a:pt x="235" y="368"/>
                    </a:lnTo>
                    <a:lnTo>
                      <a:pt x="188" y="403"/>
                    </a:lnTo>
                    <a:lnTo>
                      <a:pt x="177" y="345"/>
                    </a:lnTo>
                    <a:lnTo>
                      <a:pt x="0" y="37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2" name="Freeform 366"/>
              <p:cNvSpPr/>
              <p:nvPr/>
            </p:nvSpPr>
            <p:spPr bwMode="auto">
              <a:xfrm>
                <a:off x="3185" y="2638"/>
                <a:ext cx="26" cy="21"/>
              </a:xfrm>
              <a:custGeom>
                <a:avLst/>
                <a:gdLst>
                  <a:gd name="T0" fmla="*/ 0 w 88"/>
                  <a:gd name="T1" fmla="*/ 1 h 73"/>
                  <a:gd name="T2" fmla="*/ 1 w 88"/>
                  <a:gd name="T3" fmla="*/ 2 h 73"/>
                  <a:gd name="T4" fmla="*/ 2 w 88"/>
                  <a:gd name="T5" fmla="*/ 1 h 73"/>
                  <a:gd name="T6" fmla="*/ 2 w 88"/>
                  <a:gd name="T7" fmla="*/ 0 h 73"/>
                  <a:gd name="T8" fmla="*/ 0 w 88"/>
                  <a:gd name="T9" fmla="*/ 1 h 73"/>
                  <a:gd name="T10" fmla="*/ 0 60000 65536"/>
                  <a:gd name="T11" fmla="*/ 0 60000 65536"/>
                  <a:gd name="T12" fmla="*/ 0 60000 65536"/>
                  <a:gd name="T13" fmla="*/ 0 60000 65536"/>
                  <a:gd name="T14" fmla="*/ 0 60000 65536"/>
                  <a:gd name="T15" fmla="*/ 0 w 88"/>
                  <a:gd name="T16" fmla="*/ 0 h 73"/>
                  <a:gd name="T17" fmla="*/ 88 w 88"/>
                  <a:gd name="T18" fmla="*/ 73 h 73"/>
                </a:gdLst>
                <a:ahLst/>
                <a:cxnLst>
                  <a:cxn ang="T10">
                    <a:pos x="T0" y="T1"/>
                  </a:cxn>
                  <a:cxn ang="T11">
                    <a:pos x="T2" y="T3"/>
                  </a:cxn>
                  <a:cxn ang="T12">
                    <a:pos x="T4" y="T5"/>
                  </a:cxn>
                  <a:cxn ang="T13">
                    <a:pos x="T6" y="T7"/>
                  </a:cxn>
                  <a:cxn ang="T14">
                    <a:pos x="T8" y="T9"/>
                  </a:cxn>
                </a:cxnLst>
                <a:rect l="T15" t="T16" r="T17" b="T18"/>
                <a:pathLst>
                  <a:path w="88" h="73">
                    <a:moveTo>
                      <a:pt x="0" y="37"/>
                    </a:moveTo>
                    <a:lnTo>
                      <a:pt x="33" y="73"/>
                    </a:lnTo>
                    <a:lnTo>
                      <a:pt x="83" y="46"/>
                    </a:lnTo>
                    <a:lnTo>
                      <a:pt x="88" y="0"/>
                    </a:lnTo>
                    <a:lnTo>
                      <a:pt x="0" y="3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3" name="Freeform 367"/>
              <p:cNvSpPr/>
              <p:nvPr/>
            </p:nvSpPr>
            <p:spPr bwMode="auto">
              <a:xfrm>
                <a:off x="3269" y="2472"/>
                <a:ext cx="64" cy="61"/>
              </a:xfrm>
              <a:custGeom>
                <a:avLst/>
                <a:gdLst>
                  <a:gd name="T0" fmla="*/ 0 w 226"/>
                  <a:gd name="T1" fmla="*/ 4 h 214"/>
                  <a:gd name="T2" fmla="*/ 0 w 226"/>
                  <a:gd name="T3" fmla="*/ 5 h 214"/>
                  <a:gd name="T4" fmla="*/ 1 w 226"/>
                  <a:gd name="T5" fmla="*/ 5 h 214"/>
                  <a:gd name="T6" fmla="*/ 1 w 226"/>
                  <a:gd name="T7" fmla="*/ 4 h 214"/>
                  <a:gd name="T8" fmla="*/ 3 w 226"/>
                  <a:gd name="T9" fmla="*/ 4 h 214"/>
                  <a:gd name="T10" fmla="*/ 3 w 226"/>
                  <a:gd name="T11" fmla="*/ 3 h 214"/>
                  <a:gd name="T12" fmla="*/ 5 w 226"/>
                  <a:gd name="T13" fmla="*/ 3 h 214"/>
                  <a:gd name="T14" fmla="*/ 5 w 226"/>
                  <a:gd name="T15" fmla="*/ 2 h 214"/>
                  <a:gd name="T16" fmla="*/ 5 w 226"/>
                  <a:gd name="T17" fmla="*/ 1 h 214"/>
                  <a:gd name="T18" fmla="*/ 3 w 226"/>
                  <a:gd name="T19" fmla="*/ 1 h 214"/>
                  <a:gd name="T20" fmla="*/ 2 w 226"/>
                  <a:gd name="T21" fmla="*/ 0 h 214"/>
                  <a:gd name="T22" fmla="*/ 1 w 226"/>
                  <a:gd name="T23" fmla="*/ 3 h 214"/>
                  <a:gd name="T24" fmla="*/ 1 w 226"/>
                  <a:gd name="T25" fmla="*/ 3 h 214"/>
                  <a:gd name="T26" fmla="*/ 0 w 226"/>
                  <a:gd name="T27" fmla="*/ 4 h 2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6"/>
                  <a:gd name="T43" fmla="*/ 0 h 214"/>
                  <a:gd name="T44" fmla="*/ 226 w 226"/>
                  <a:gd name="T45" fmla="*/ 214 h 2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6" h="214">
                    <a:moveTo>
                      <a:pt x="0" y="153"/>
                    </a:moveTo>
                    <a:lnTo>
                      <a:pt x="10" y="214"/>
                    </a:lnTo>
                    <a:lnTo>
                      <a:pt x="51" y="192"/>
                    </a:lnTo>
                    <a:lnTo>
                      <a:pt x="23" y="155"/>
                    </a:lnTo>
                    <a:lnTo>
                      <a:pt x="133" y="188"/>
                    </a:lnTo>
                    <a:lnTo>
                      <a:pt x="157" y="138"/>
                    </a:lnTo>
                    <a:lnTo>
                      <a:pt x="226" y="120"/>
                    </a:lnTo>
                    <a:lnTo>
                      <a:pt x="202" y="86"/>
                    </a:lnTo>
                    <a:lnTo>
                      <a:pt x="211" y="58"/>
                    </a:lnTo>
                    <a:lnTo>
                      <a:pt x="150" y="62"/>
                    </a:lnTo>
                    <a:lnTo>
                      <a:pt x="80" y="0"/>
                    </a:lnTo>
                    <a:lnTo>
                      <a:pt x="54" y="122"/>
                    </a:lnTo>
                    <a:lnTo>
                      <a:pt x="22" y="115"/>
                    </a:lnTo>
                    <a:lnTo>
                      <a:pt x="0" y="15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4" name="Freeform 368"/>
              <p:cNvSpPr/>
              <p:nvPr/>
            </p:nvSpPr>
            <p:spPr bwMode="auto">
              <a:xfrm>
                <a:off x="3101" y="2512"/>
                <a:ext cx="68" cy="76"/>
              </a:xfrm>
              <a:custGeom>
                <a:avLst/>
                <a:gdLst>
                  <a:gd name="T0" fmla="*/ 0 w 240"/>
                  <a:gd name="T1" fmla="*/ 3 h 268"/>
                  <a:gd name="T2" fmla="*/ 1 w 240"/>
                  <a:gd name="T3" fmla="*/ 4 h 268"/>
                  <a:gd name="T4" fmla="*/ 0 w 240"/>
                  <a:gd name="T5" fmla="*/ 6 h 268"/>
                  <a:gd name="T6" fmla="*/ 2 w 240"/>
                  <a:gd name="T7" fmla="*/ 6 h 268"/>
                  <a:gd name="T8" fmla="*/ 3 w 240"/>
                  <a:gd name="T9" fmla="*/ 5 h 268"/>
                  <a:gd name="T10" fmla="*/ 3 w 240"/>
                  <a:gd name="T11" fmla="*/ 4 h 268"/>
                  <a:gd name="T12" fmla="*/ 5 w 240"/>
                  <a:gd name="T13" fmla="*/ 2 h 268"/>
                  <a:gd name="T14" fmla="*/ 5 w 240"/>
                  <a:gd name="T15" fmla="*/ 1 h 268"/>
                  <a:gd name="T16" fmla="*/ 5 w 240"/>
                  <a:gd name="T17" fmla="*/ 0 h 268"/>
                  <a:gd name="T18" fmla="*/ 5 w 240"/>
                  <a:gd name="T19" fmla="*/ 0 h 268"/>
                  <a:gd name="T20" fmla="*/ 3 w 240"/>
                  <a:gd name="T21" fmla="*/ 1 h 268"/>
                  <a:gd name="T22" fmla="*/ 3 w 240"/>
                  <a:gd name="T23" fmla="*/ 2 h 268"/>
                  <a:gd name="T24" fmla="*/ 2 w 240"/>
                  <a:gd name="T25" fmla="*/ 1 h 268"/>
                  <a:gd name="T26" fmla="*/ 0 w 240"/>
                  <a:gd name="T27" fmla="*/ 3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68"/>
                  <a:gd name="T44" fmla="*/ 240 w 240"/>
                  <a:gd name="T45" fmla="*/ 268 h 2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68">
                    <a:moveTo>
                      <a:pt x="0" y="151"/>
                    </a:moveTo>
                    <a:lnTo>
                      <a:pt x="43" y="173"/>
                    </a:lnTo>
                    <a:lnTo>
                      <a:pt x="15" y="251"/>
                    </a:lnTo>
                    <a:lnTo>
                      <a:pt x="84" y="268"/>
                    </a:lnTo>
                    <a:lnTo>
                      <a:pt x="155" y="223"/>
                    </a:lnTo>
                    <a:lnTo>
                      <a:pt x="122" y="159"/>
                    </a:lnTo>
                    <a:lnTo>
                      <a:pt x="202" y="101"/>
                    </a:lnTo>
                    <a:lnTo>
                      <a:pt x="240" y="24"/>
                    </a:lnTo>
                    <a:lnTo>
                      <a:pt x="237" y="13"/>
                    </a:lnTo>
                    <a:lnTo>
                      <a:pt x="223" y="0"/>
                    </a:lnTo>
                    <a:lnTo>
                      <a:pt x="147" y="50"/>
                    </a:lnTo>
                    <a:lnTo>
                      <a:pt x="147" y="77"/>
                    </a:lnTo>
                    <a:lnTo>
                      <a:pt x="94" y="68"/>
                    </a:lnTo>
                    <a:lnTo>
                      <a:pt x="0" y="15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5" name="Freeform 369"/>
              <p:cNvSpPr/>
              <p:nvPr/>
            </p:nvSpPr>
            <p:spPr bwMode="auto">
              <a:xfrm>
                <a:off x="3121" y="2575"/>
                <a:ext cx="36" cy="61"/>
              </a:xfrm>
              <a:custGeom>
                <a:avLst/>
                <a:gdLst>
                  <a:gd name="T0" fmla="*/ 0 w 128"/>
                  <a:gd name="T1" fmla="*/ 5 h 212"/>
                  <a:gd name="T2" fmla="*/ 0 w 128"/>
                  <a:gd name="T3" fmla="*/ 1 h 212"/>
                  <a:gd name="T4" fmla="*/ 2 w 128"/>
                  <a:gd name="T5" fmla="*/ 0 h 212"/>
                  <a:gd name="T6" fmla="*/ 3 w 128"/>
                  <a:gd name="T7" fmla="*/ 3 h 212"/>
                  <a:gd name="T8" fmla="*/ 2 w 128"/>
                  <a:gd name="T9" fmla="*/ 5 h 212"/>
                  <a:gd name="T10" fmla="*/ 0 w 128"/>
                  <a:gd name="T11" fmla="*/ 5 h 212"/>
                  <a:gd name="T12" fmla="*/ 0 60000 65536"/>
                  <a:gd name="T13" fmla="*/ 0 60000 65536"/>
                  <a:gd name="T14" fmla="*/ 0 60000 65536"/>
                  <a:gd name="T15" fmla="*/ 0 60000 65536"/>
                  <a:gd name="T16" fmla="*/ 0 60000 65536"/>
                  <a:gd name="T17" fmla="*/ 0 60000 65536"/>
                  <a:gd name="T18" fmla="*/ 0 w 128"/>
                  <a:gd name="T19" fmla="*/ 0 h 212"/>
                  <a:gd name="T20" fmla="*/ 128 w 128"/>
                  <a:gd name="T21" fmla="*/ 212 h 212"/>
                </a:gdLst>
                <a:ahLst/>
                <a:cxnLst>
                  <a:cxn ang="T12">
                    <a:pos x="T0" y="T1"/>
                  </a:cxn>
                  <a:cxn ang="T13">
                    <a:pos x="T2" y="T3"/>
                  </a:cxn>
                  <a:cxn ang="T14">
                    <a:pos x="T4" y="T5"/>
                  </a:cxn>
                  <a:cxn ang="T15">
                    <a:pos x="T6" y="T7"/>
                  </a:cxn>
                  <a:cxn ang="T16">
                    <a:pos x="T8" y="T9"/>
                  </a:cxn>
                  <a:cxn ang="T17">
                    <a:pos x="T10" y="T11"/>
                  </a:cxn>
                </a:cxnLst>
                <a:rect l="T18" t="T19" r="T20" b="T21"/>
                <a:pathLst>
                  <a:path w="128" h="212">
                    <a:moveTo>
                      <a:pt x="0" y="212"/>
                    </a:moveTo>
                    <a:lnTo>
                      <a:pt x="13" y="45"/>
                    </a:lnTo>
                    <a:lnTo>
                      <a:pt x="84" y="0"/>
                    </a:lnTo>
                    <a:lnTo>
                      <a:pt x="128" y="129"/>
                    </a:lnTo>
                    <a:lnTo>
                      <a:pt x="82" y="189"/>
                    </a:lnTo>
                    <a:lnTo>
                      <a:pt x="0" y="21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6" name="Freeform 370"/>
              <p:cNvSpPr/>
              <p:nvPr/>
            </p:nvSpPr>
            <p:spPr bwMode="auto">
              <a:xfrm>
                <a:off x="2838" y="2797"/>
                <a:ext cx="78" cy="105"/>
              </a:xfrm>
              <a:custGeom>
                <a:avLst/>
                <a:gdLst>
                  <a:gd name="T0" fmla="*/ 0 w 274"/>
                  <a:gd name="T1" fmla="*/ 2 h 369"/>
                  <a:gd name="T2" fmla="*/ 1 w 274"/>
                  <a:gd name="T3" fmla="*/ 3 h 369"/>
                  <a:gd name="T4" fmla="*/ 1 w 274"/>
                  <a:gd name="T5" fmla="*/ 5 h 369"/>
                  <a:gd name="T6" fmla="*/ 3 w 274"/>
                  <a:gd name="T7" fmla="*/ 4 h 369"/>
                  <a:gd name="T8" fmla="*/ 4 w 274"/>
                  <a:gd name="T9" fmla="*/ 5 h 369"/>
                  <a:gd name="T10" fmla="*/ 5 w 274"/>
                  <a:gd name="T11" fmla="*/ 7 h 369"/>
                  <a:gd name="T12" fmla="*/ 4 w 274"/>
                  <a:gd name="T13" fmla="*/ 9 h 369"/>
                  <a:gd name="T14" fmla="*/ 6 w 274"/>
                  <a:gd name="T15" fmla="*/ 8 h 369"/>
                  <a:gd name="T16" fmla="*/ 5 w 274"/>
                  <a:gd name="T17" fmla="*/ 5 h 369"/>
                  <a:gd name="T18" fmla="*/ 3 w 274"/>
                  <a:gd name="T19" fmla="*/ 3 h 369"/>
                  <a:gd name="T20" fmla="*/ 4 w 274"/>
                  <a:gd name="T21" fmla="*/ 2 h 369"/>
                  <a:gd name="T22" fmla="*/ 3 w 274"/>
                  <a:gd name="T23" fmla="*/ 1 h 369"/>
                  <a:gd name="T24" fmla="*/ 2 w 274"/>
                  <a:gd name="T25" fmla="*/ 0 h 369"/>
                  <a:gd name="T26" fmla="*/ 1 w 274"/>
                  <a:gd name="T27" fmla="*/ 0 h 369"/>
                  <a:gd name="T28" fmla="*/ 1 w 274"/>
                  <a:gd name="T29" fmla="*/ 1 h 369"/>
                  <a:gd name="T30" fmla="*/ 1 w 274"/>
                  <a:gd name="T31" fmla="*/ 1 h 369"/>
                  <a:gd name="T32" fmla="*/ 0 w 274"/>
                  <a:gd name="T33" fmla="*/ 2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4"/>
                  <a:gd name="T52" fmla="*/ 0 h 369"/>
                  <a:gd name="T53" fmla="*/ 274 w 274"/>
                  <a:gd name="T54" fmla="*/ 369 h 3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4" h="369">
                    <a:moveTo>
                      <a:pt x="0" y="79"/>
                    </a:moveTo>
                    <a:lnTo>
                      <a:pt x="36" y="132"/>
                    </a:lnTo>
                    <a:lnTo>
                      <a:pt x="25" y="223"/>
                    </a:lnTo>
                    <a:lnTo>
                      <a:pt x="123" y="184"/>
                    </a:lnTo>
                    <a:lnTo>
                      <a:pt x="160" y="223"/>
                    </a:lnTo>
                    <a:lnTo>
                      <a:pt x="198" y="313"/>
                    </a:lnTo>
                    <a:lnTo>
                      <a:pt x="188" y="369"/>
                    </a:lnTo>
                    <a:lnTo>
                      <a:pt x="274" y="353"/>
                    </a:lnTo>
                    <a:lnTo>
                      <a:pt x="231" y="234"/>
                    </a:lnTo>
                    <a:lnTo>
                      <a:pt x="138" y="147"/>
                    </a:lnTo>
                    <a:lnTo>
                      <a:pt x="165" y="94"/>
                    </a:lnTo>
                    <a:lnTo>
                      <a:pt x="112" y="67"/>
                    </a:lnTo>
                    <a:lnTo>
                      <a:pt x="73" y="0"/>
                    </a:lnTo>
                    <a:lnTo>
                      <a:pt x="50" y="1"/>
                    </a:lnTo>
                    <a:lnTo>
                      <a:pt x="52" y="48"/>
                    </a:lnTo>
                    <a:lnTo>
                      <a:pt x="36" y="36"/>
                    </a:lnTo>
                    <a:lnTo>
                      <a:pt x="0" y="7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7" name="Freeform 371"/>
              <p:cNvSpPr/>
              <p:nvPr/>
            </p:nvSpPr>
            <p:spPr bwMode="auto">
              <a:xfrm>
                <a:off x="1810" y="2395"/>
                <a:ext cx="5" cy="11"/>
              </a:xfrm>
              <a:custGeom>
                <a:avLst/>
                <a:gdLst>
                  <a:gd name="T0" fmla="*/ 0 w 18"/>
                  <a:gd name="T1" fmla="*/ 1 h 38"/>
                  <a:gd name="T2" fmla="*/ 0 w 18"/>
                  <a:gd name="T3" fmla="*/ 0 h 38"/>
                  <a:gd name="T4" fmla="*/ 0 w 18"/>
                  <a:gd name="T5" fmla="*/ 1 h 38"/>
                  <a:gd name="T6" fmla="*/ 0 w 18"/>
                  <a:gd name="T7" fmla="*/ 1 h 38"/>
                  <a:gd name="T8" fmla="*/ 0 60000 65536"/>
                  <a:gd name="T9" fmla="*/ 0 60000 65536"/>
                  <a:gd name="T10" fmla="*/ 0 60000 65536"/>
                  <a:gd name="T11" fmla="*/ 0 60000 65536"/>
                  <a:gd name="T12" fmla="*/ 0 w 18"/>
                  <a:gd name="T13" fmla="*/ 0 h 38"/>
                  <a:gd name="T14" fmla="*/ 18 w 18"/>
                  <a:gd name="T15" fmla="*/ 38 h 38"/>
                </a:gdLst>
                <a:ahLst/>
                <a:cxnLst>
                  <a:cxn ang="T8">
                    <a:pos x="T0" y="T1"/>
                  </a:cxn>
                  <a:cxn ang="T9">
                    <a:pos x="T2" y="T3"/>
                  </a:cxn>
                  <a:cxn ang="T10">
                    <a:pos x="T4" y="T5"/>
                  </a:cxn>
                  <a:cxn ang="T11">
                    <a:pos x="T6" y="T7"/>
                  </a:cxn>
                </a:cxnLst>
                <a:rect l="T12" t="T13" r="T14" b="T15"/>
                <a:pathLst>
                  <a:path w="18" h="38">
                    <a:moveTo>
                      <a:pt x="0" y="30"/>
                    </a:moveTo>
                    <a:lnTo>
                      <a:pt x="13" y="0"/>
                    </a:lnTo>
                    <a:lnTo>
                      <a:pt x="18" y="38"/>
                    </a:lnTo>
                    <a:lnTo>
                      <a:pt x="0" y="3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8" name="Freeform 372"/>
              <p:cNvSpPr/>
              <p:nvPr/>
            </p:nvSpPr>
            <p:spPr bwMode="auto">
              <a:xfrm>
                <a:off x="2838" y="3002"/>
                <a:ext cx="41" cy="63"/>
              </a:xfrm>
              <a:custGeom>
                <a:avLst/>
                <a:gdLst>
                  <a:gd name="T0" fmla="*/ 0 w 142"/>
                  <a:gd name="T1" fmla="*/ 0 h 221"/>
                  <a:gd name="T2" fmla="*/ 1 w 142"/>
                  <a:gd name="T3" fmla="*/ 0 h 221"/>
                  <a:gd name="T4" fmla="*/ 1 w 142"/>
                  <a:gd name="T5" fmla="*/ 1 h 221"/>
                  <a:gd name="T6" fmla="*/ 2 w 142"/>
                  <a:gd name="T7" fmla="*/ 0 h 221"/>
                  <a:gd name="T8" fmla="*/ 3 w 142"/>
                  <a:gd name="T9" fmla="*/ 1 h 221"/>
                  <a:gd name="T10" fmla="*/ 3 w 142"/>
                  <a:gd name="T11" fmla="*/ 5 h 221"/>
                  <a:gd name="T12" fmla="*/ 3 w 142"/>
                  <a:gd name="T13" fmla="*/ 5 h 221"/>
                  <a:gd name="T14" fmla="*/ 1 w 142"/>
                  <a:gd name="T15" fmla="*/ 4 h 221"/>
                  <a:gd name="T16" fmla="*/ 0 w 142"/>
                  <a:gd name="T17" fmla="*/ 0 h 2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
                  <a:gd name="T28" fmla="*/ 0 h 221"/>
                  <a:gd name="T29" fmla="*/ 142 w 142"/>
                  <a:gd name="T30" fmla="*/ 221 h 2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 h="221">
                    <a:moveTo>
                      <a:pt x="0" y="0"/>
                    </a:moveTo>
                    <a:lnTo>
                      <a:pt x="29" y="0"/>
                    </a:lnTo>
                    <a:lnTo>
                      <a:pt x="38" y="41"/>
                    </a:lnTo>
                    <a:lnTo>
                      <a:pt x="73" y="15"/>
                    </a:lnTo>
                    <a:lnTo>
                      <a:pt x="122" y="65"/>
                    </a:lnTo>
                    <a:lnTo>
                      <a:pt x="142" y="221"/>
                    </a:lnTo>
                    <a:lnTo>
                      <a:pt x="141" y="221"/>
                    </a:lnTo>
                    <a:lnTo>
                      <a:pt x="42" y="156"/>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89" name="Freeform 373"/>
              <p:cNvSpPr/>
              <p:nvPr/>
            </p:nvSpPr>
            <p:spPr bwMode="auto">
              <a:xfrm>
                <a:off x="2941" y="2996"/>
                <a:ext cx="103" cy="76"/>
              </a:xfrm>
              <a:custGeom>
                <a:avLst/>
                <a:gdLst>
                  <a:gd name="T0" fmla="*/ 0 w 362"/>
                  <a:gd name="T1" fmla="*/ 6 h 264"/>
                  <a:gd name="T2" fmla="*/ 1 w 362"/>
                  <a:gd name="T3" fmla="*/ 6 h 264"/>
                  <a:gd name="T4" fmla="*/ 3 w 362"/>
                  <a:gd name="T5" fmla="*/ 6 h 264"/>
                  <a:gd name="T6" fmla="*/ 4 w 362"/>
                  <a:gd name="T7" fmla="*/ 6 h 264"/>
                  <a:gd name="T8" fmla="*/ 5 w 362"/>
                  <a:gd name="T9" fmla="*/ 3 h 264"/>
                  <a:gd name="T10" fmla="*/ 7 w 362"/>
                  <a:gd name="T11" fmla="*/ 3 h 264"/>
                  <a:gd name="T12" fmla="*/ 8 w 362"/>
                  <a:gd name="T13" fmla="*/ 2 h 264"/>
                  <a:gd name="T14" fmla="*/ 7 w 362"/>
                  <a:gd name="T15" fmla="*/ 1 h 264"/>
                  <a:gd name="T16" fmla="*/ 7 w 362"/>
                  <a:gd name="T17" fmla="*/ 0 h 264"/>
                  <a:gd name="T18" fmla="*/ 5 w 362"/>
                  <a:gd name="T19" fmla="*/ 2 h 264"/>
                  <a:gd name="T20" fmla="*/ 4 w 362"/>
                  <a:gd name="T21" fmla="*/ 3 h 264"/>
                  <a:gd name="T22" fmla="*/ 4 w 362"/>
                  <a:gd name="T23" fmla="*/ 3 h 264"/>
                  <a:gd name="T24" fmla="*/ 3 w 362"/>
                  <a:gd name="T25" fmla="*/ 4 h 264"/>
                  <a:gd name="T26" fmla="*/ 2 w 362"/>
                  <a:gd name="T27" fmla="*/ 4 h 264"/>
                  <a:gd name="T28" fmla="*/ 1 w 362"/>
                  <a:gd name="T29" fmla="*/ 6 h 264"/>
                  <a:gd name="T30" fmla="*/ 0 w 362"/>
                  <a:gd name="T31" fmla="*/ 6 h 2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2"/>
                  <a:gd name="T49" fmla="*/ 0 h 264"/>
                  <a:gd name="T50" fmla="*/ 362 w 362"/>
                  <a:gd name="T51" fmla="*/ 264 h 26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2" h="264">
                    <a:moveTo>
                      <a:pt x="0" y="235"/>
                    </a:moveTo>
                    <a:lnTo>
                      <a:pt x="33" y="264"/>
                    </a:lnTo>
                    <a:lnTo>
                      <a:pt x="143" y="253"/>
                    </a:lnTo>
                    <a:lnTo>
                      <a:pt x="182" y="238"/>
                    </a:lnTo>
                    <a:lnTo>
                      <a:pt x="234" y="115"/>
                    </a:lnTo>
                    <a:lnTo>
                      <a:pt x="299" y="120"/>
                    </a:lnTo>
                    <a:lnTo>
                      <a:pt x="362" y="78"/>
                    </a:lnTo>
                    <a:lnTo>
                      <a:pt x="304" y="45"/>
                    </a:lnTo>
                    <a:lnTo>
                      <a:pt x="284" y="0"/>
                    </a:lnTo>
                    <a:lnTo>
                      <a:pt x="210" y="82"/>
                    </a:lnTo>
                    <a:lnTo>
                      <a:pt x="185" y="128"/>
                    </a:lnTo>
                    <a:lnTo>
                      <a:pt x="163" y="103"/>
                    </a:lnTo>
                    <a:lnTo>
                      <a:pt x="120" y="168"/>
                    </a:lnTo>
                    <a:lnTo>
                      <a:pt x="70" y="177"/>
                    </a:lnTo>
                    <a:lnTo>
                      <a:pt x="56" y="238"/>
                    </a:lnTo>
                    <a:lnTo>
                      <a:pt x="0" y="23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0" name="Freeform 374"/>
              <p:cNvSpPr/>
              <p:nvPr/>
            </p:nvSpPr>
            <p:spPr bwMode="auto">
              <a:xfrm>
                <a:off x="2702" y="2363"/>
                <a:ext cx="345" cy="167"/>
              </a:xfrm>
              <a:custGeom>
                <a:avLst/>
                <a:gdLst>
                  <a:gd name="T0" fmla="*/ 0 w 1209"/>
                  <a:gd name="T1" fmla="*/ 4 h 587"/>
                  <a:gd name="T2" fmla="*/ 1 w 1209"/>
                  <a:gd name="T3" fmla="*/ 6 h 587"/>
                  <a:gd name="T4" fmla="*/ 2 w 1209"/>
                  <a:gd name="T5" fmla="*/ 6 h 587"/>
                  <a:gd name="T6" fmla="*/ 3 w 1209"/>
                  <a:gd name="T7" fmla="*/ 9 h 587"/>
                  <a:gd name="T8" fmla="*/ 7 w 1209"/>
                  <a:gd name="T9" fmla="*/ 10 h 587"/>
                  <a:gd name="T10" fmla="*/ 8 w 1209"/>
                  <a:gd name="T11" fmla="*/ 12 h 587"/>
                  <a:gd name="T12" fmla="*/ 11 w 1209"/>
                  <a:gd name="T13" fmla="*/ 12 h 587"/>
                  <a:gd name="T14" fmla="*/ 15 w 1209"/>
                  <a:gd name="T15" fmla="*/ 14 h 587"/>
                  <a:gd name="T16" fmla="*/ 20 w 1209"/>
                  <a:gd name="T17" fmla="*/ 12 h 587"/>
                  <a:gd name="T18" fmla="*/ 21 w 1209"/>
                  <a:gd name="T19" fmla="*/ 11 h 587"/>
                  <a:gd name="T20" fmla="*/ 21 w 1209"/>
                  <a:gd name="T21" fmla="*/ 9 h 587"/>
                  <a:gd name="T22" fmla="*/ 23 w 1209"/>
                  <a:gd name="T23" fmla="*/ 10 h 587"/>
                  <a:gd name="T24" fmla="*/ 26 w 1209"/>
                  <a:gd name="T25" fmla="*/ 7 h 587"/>
                  <a:gd name="T26" fmla="*/ 28 w 1209"/>
                  <a:gd name="T27" fmla="*/ 7 h 587"/>
                  <a:gd name="T28" fmla="*/ 27 w 1209"/>
                  <a:gd name="T29" fmla="*/ 5 h 587"/>
                  <a:gd name="T30" fmla="*/ 25 w 1209"/>
                  <a:gd name="T31" fmla="*/ 6 h 587"/>
                  <a:gd name="T32" fmla="*/ 25 w 1209"/>
                  <a:gd name="T33" fmla="*/ 4 h 587"/>
                  <a:gd name="T34" fmla="*/ 25 w 1209"/>
                  <a:gd name="T35" fmla="*/ 3 h 587"/>
                  <a:gd name="T36" fmla="*/ 24 w 1209"/>
                  <a:gd name="T37" fmla="*/ 3 h 587"/>
                  <a:gd name="T38" fmla="*/ 19 w 1209"/>
                  <a:gd name="T39" fmla="*/ 4 h 587"/>
                  <a:gd name="T40" fmla="*/ 16 w 1209"/>
                  <a:gd name="T41" fmla="*/ 2 h 587"/>
                  <a:gd name="T42" fmla="*/ 13 w 1209"/>
                  <a:gd name="T43" fmla="*/ 2 h 587"/>
                  <a:gd name="T44" fmla="*/ 13 w 1209"/>
                  <a:gd name="T45" fmla="*/ 1 h 587"/>
                  <a:gd name="T46" fmla="*/ 10 w 1209"/>
                  <a:gd name="T47" fmla="*/ 0 h 587"/>
                  <a:gd name="T48" fmla="*/ 9 w 1209"/>
                  <a:gd name="T49" fmla="*/ 1 h 587"/>
                  <a:gd name="T50" fmla="*/ 9 w 1209"/>
                  <a:gd name="T51" fmla="*/ 3 h 587"/>
                  <a:gd name="T52" fmla="*/ 4 w 1209"/>
                  <a:gd name="T53" fmla="*/ 2 h 587"/>
                  <a:gd name="T54" fmla="*/ 0 w 1209"/>
                  <a:gd name="T55" fmla="*/ 4 h 58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209"/>
                  <a:gd name="T85" fmla="*/ 0 h 587"/>
                  <a:gd name="T86" fmla="*/ 1209 w 1209"/>
                  <a:gd name="T87" fmla="*/ 587 h 58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209" h="587">
                    <a:moveTo>
                      <a:pt x="0" y="184"/>
                    </a:moveTo>
                    <a:lnTo>
                      <a:pt x="39" y="242"/>
                    </a:lnTo>
                    <a:lnTo>
                      <a:pt x="94" y="265"/>
                    </a:lnTo>
                    <a:lnTo>
                      <a:pt x="113" y="389"/>
                    </a:lnTo>
                    <a:lnTo>
                      <a:pt x="282" y="439"/>
                    </a:lnTo>
                    <a:lnTo>
                      <a:pt x="353" y="526"/>
                    </a:lnTo>
                    <a:lnTo>
                      <a:pt x="494" y="522"/>
                    </a:lnTo>
                    <a:lnTo>
                      <a:pt x="651" y="587"/>
                    </a:lnTo>
                    <a:lnTo>
                      <a:pt x="856" y="526"/>
                    </a:lnTo>
                    <a:lnTo>
                      <a:pt x="920" y="477"/>
                    </a:lnTo>
                    <a:lnTo>
                      <a:pt x="920" y="408"/>
                    </a:lnTo>
                    <a:lnTo>
                      <a:pt x="979" y="416"/>
                    </a:lnTo>
                    <a:lnTo>
                      <a:pt x="1110" y="318"/>
                    </a:lnTo>
                    <a:lnTo>
                      <a:pt x="1209" y="312"/>
                    </a:lnTo>
                    <a:lnTo>
                      <a:pt x="1162" y="238"/>
                    </a:lnTo>
                    <a:lnTo>
                      <a:pt x="1065" y="257"/>
                    </a:lnTo>
                    <a:lnTo>
                      <a:pt x="1064" y="174"/>
                    </a:lnTo>
                    <a:lnTo>
                      <a:pt x="1088" y="127"/>
                    </a:lnTo>
                    <a:lnTo>
                      <a:pt x="1018" y="115"/>
                    </a:lnTo>
                    <a:lnTo>
                      <a:pt x="838" y="167"/>
                    </a:lnTo>
                    <a:lnTo>
                      <a:pt x="677" y="90"/>
                    </a:lnTo>
                    <a:lnTo>
                      <a:pt x="576" y="101"/>
                    </a:lnTo>
                    <a:lnTo>
                      <a:pt x="539" y="39"/>
                    </a:lnTo>
                    <a:lnTo>
                      <a:pt x="439" y="0"/>
                    </a:lnTo>
                    <a:lnTo>
                      <a:pt x="386" y="42"/>
                    </a:lnTo>
                    <a:lnTo>
                      <a:pt x="383" y="126"/>
                    </a:lnTo>
                    <a:lnTo>
                      <a:pt x="153" y="89"/>
                    </a:lnTo>
                    <a:lnTo>
                      <a:pt x="0" y="18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1" name="Freeform 375"/>
              <p:cNvSpPr/>
              <p:nvPr/>
            </p:nvSpPr>
            <p:spPr bwMode="auto">
              <a:xfrm>
                <a:off x="2313" y="2765"/>
                <a:ext cx="84" cy="109"/>
              </a:xfrm>
              <a:custGeom>
                <a:avLst/>
                <a:gdLst>
                  <a:gd name="T0" fmla="*/ 0 w 294"/>
                  <a:gd name="T1" fmla="*/ 6 h 383"/>
                  <a:gd name="T2" fmla="*/ 1 w 294"/>
                  <a:gd name="T3" fmla="*/ 9 h 383"/>
                  <a:gd name="T4" fmla="*/ 3 w 294"/>
                  <a:gd name="T5" fmla="*/ 9 h 383"/>
                  <a:gd name="T6" fmla="*/ 5 w 294"/>
                  <a:gd name="T7" fmla="*/ 6 h 383"/>
                  <a:gd name="T8" fmla="*/ 5 w 294"/>
                  <a:gd name="T9" fmla="*/ 5 h 383"/>
                  <a:gd name="T10" fmla="*/ 7 w 294"/>
                  <a:gd name="T11" fmla="*/ 3 h 383"/>
                  <a:gd name="T12" fmla="*/ 7 w 294"/>
                  <a:gd name="T13" fmla="*/ 3 h 383"/>
                  <a:gd name="T14" fmla="*/ 6 w 294"/>
                  <a:gd name="T15" fmla="*/ 1 h 383"/>
                  <a:gd name="T16" fmla="*/ 4 w 294"/>
                  <a:gd name="T17" fmla="*/ 0 h 383"/>
                  <a:gd name="T18" fmla="*/ 3 w 294"/>
                  <a:gd name="T19" fmla="*/ 0 h 383"/>
                  <a:gd name="T20" fmla="*/ 4 w 294"/>
                  <a:gd name="T21" fmla="*/ 1 h 383"/>
                  <a:gd name="T22" fmla="*/ 3 w 294"/>
                  <a:gd name="T23" fmla="*/ 2 h 383"/>
                  <a:gd name="T24" fmla="*/ 3 w 294"/>
                  <a:gd name="T25" fmla="*/ 3 h 383"/>
                  <a:gd name="T26" fmla="*/ 3 w 294"/>
                  <a:gd name="T27" fmla="*/ 5 h 383"/>
                  <a:gd name="T28" fmla="*/ 0 w 294"/>
                  <a:gd name="T29" fmla="*/ 6 h 3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4"/>
                  <a:gd name="T46" fmla="*/ 0 h 383"/>
                  <a:gd name="T47" fmla="*/ 294 w 294"/>
                  <a:gd name="T48" fmla="*/ 383 h 3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4" h="383">
                    <a:moveTo>
                      <a:pt x="0" y="270"/>
                    </a:moveTo>
                    <a:lnTo>
                      <a:pt x="40" y="383"/>
                    </a:lnTo>
                    <a:lnTo>
                      <a:pt x="109" y="364"/>
                    </a:lnTo>
                    <a:lnTo>
                      <a:pt x="218" y="269"/>
                    </a:lnTo>
                    <a:lnTo>
                      <a:pt x="217" y="223"/>
                    </a:lnTo>
                    <a:lnTo>
                      <a:pt x="289" y="139"/>
                    </a:lnTo>
                    <a:lnTo>
                      <a:pt x="294" y="114"/>
                    </a:lnTo>
                    <a:lnTo>
                      <a:pt x="255" y="64"/>
                    </a:lnTo>
                    <a:lnTo>
                      <a:pt x="164" y="0"/>
                    </a:lnTo>
                    <a:lnTo>
                      <a:pt x="141" y="1"/>
                    </a:lnTo>
                    <a:lnTo>
                      <a:pt x="153" y="36"/>
                    </a:lnTo>
                    <a:lnTo>
                      <a:pt x="122" y="101"/>
                    </a:lnTo>
                    <a:lnTo>
                      <a:pt x="141" y="134"/>
                    </a:lnTo>
                    <a:lnTo>
                      <a:pt x="111" y="226"/>
                    </a:lnTo>
                    <a:lnTo>
                      <a:pt x="0" y="27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2" name="Freeform 376"/>
              <p:cNvSpPr/>
              <p:nvPr/>
            </p:nvSpPr>
            <p:spPr bwMode="auto">
              <a:xfrm>
                <a:off x="2619" y="2692"/>
                <a:ext cx="86" cy="52"/>
              </a:xfrm>
              <a:custGeom>
                <a:avLst/>
                <a:gdLst>
                  <a:gd name="T0" fmla="*/ 0 w 305"/>
                  <a:gd name="T1" fmla="*/ 2 h 184"/>
                  <a:gd name="T2" fmla="*/ 1 w 305"/>
                  <a:gd name="T3" fmla="*/ 0 h 184"/>
                  <a:gd name="T4" fmla="*/ 4 w 305"/>
                  <a:gd name="T5" fmla="*/ 1 h 184"/>
                  <a:gd name="T6" fmla="*/ 5 w 305"/>
                  <a:gd name="T7" fmla="*/ 3 h 184"/>
                  <a:gd name="T8" fmla="*/ 7 w 305"/>
                  <a:gd name="T9" fmla="*/ 3 h 184"/>
                  <a:gd name="T10" fmla="*/ 7 w 305"/>
                  <a:gd name="T11" fmla="*/ 4 h 184"/>
                  <a:gd name="T12" fmla="*/ 2 w 305"/>
                  <a:gd name="T13" fmla="*/ 3 h 184"/>
                  <a:gd name="T14" fmla="*/ 0 w 305"/>
                  <a:gd name="T15" fmla="*/ 2 h 184"/>
                  <a:gd name="T16" fmla="*/ 0 60000 65536"/>
                  <a:gd name="T17" fmla="*/ 0 60000 65536"/>
                  <a:gd name="T18" fmla="*/ 0 60000 65536"/>
                  <a:gd name="T19" fmla="*/ 0 60000 65536"/>
                  <a:gd name="T20" fmla="*/ 0 60000 65536"/>
                  <a:gd name="T21" fmla="*/ 0 60000 65536"/>
                  <a:gd name="T22" fmla="*/ 0 60000 65536"/>
                  <a:gd name="T23" fmla="*/ 0 60000 65536"/>
                  <a:gd name="T24" fmla="*/ 0 w 305"/>
                  <a:gd name="T25" fmla="*/ 0 h 184"/>
                  <a:gd name="T26" fmla="*/ 305 w 305"/>
                  <a:gd name="T27" fmla="*/ 184 h 1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5" h="184">
                    <a:moveTo>
                      <a:pt x="0" y="72"/>
                    </a:moveTo>
                    <a:lnTo>
                      <a:pt x="39" y="0"/>
                    </a:lnTo>
                    <a:lnTo>
                      <a:pt x="158" y="46"/>
                    </a:lnTo>
                    <a:lnTo>
                      <a:pt x="223" y="117"/>
                    </a:lnTo>
                    <a:lnTo>
                      <a:pt x="305" y="117"/>
                    </a:lnTo>
                    <a:lnTo>
                      <a:pt x="302" y="184"/>
                    </a:lnTo>
                    <a:lnTo>
                      <a:pt x="102" y="141"/>
                    </a:lnTo>
                    <a:lnTo>
                      <a:pt x="0" y="7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3" name="Freeform 377"/>
              <p:cNvSpPr/>
              <p:nvPr/>
            </p:nvSpPr>
            <p:spPr bwMode="auto">
              <a:xfrm>
                <a:off x="1785" y="2344"/>
                <a:ext cx="39" cy="43"/>
              </a:xfrm>
              <a:custGeom>
                <a:avLst/>
                <a:gdLst>
                  <a:gd name="T0" fmla="*/ 0 w 138"/>
                  <a:gd name="T1" fmla="*/ 3 h 148"/>
                  <a:gd name="T2" fmla="*/ 1 w 138"/>
                  <a:gd name="T3" fmla="*/ 2 h 148"/>
                  <a:gd name="T4" fmla="*/ 1 w 138"/>
                  <a:gd name="T5" fmla="*/ 2 h 148"/>
                  <a:gd name="T6" fmla="*/ 1 w 138"/>
                  <a:gd name="T7" fmla="*/ 1 h 148"/>
                  <a:gd name="T8" fmla="*/ 2 w 138"/>
                  <a:gd name="T9" fmla="*/ 1 h 148"/>
                  <a:gd name="T10" fmla="*/ 2 w 138"/>
                  <a:gd name="T11" fmla="*/ 0 h 148"/>
                  <a:gd name="T12" fmla="*/ 3 w 138"/>
                  <a:gd name="T13" fmla="*/ 0 h 148"/>
                  <a:gd name="T14" fmla="*/ 3 w 138"/>
                  <a:gd name="T15" fmla="*/ 1 h 148"/>
                  <a:gd name="T16" fmla="*/ 2 w 138"/>
                  <a:gd name="T17" fmla="*/ 2 h 148"/>
                  <a:gd name="T18" fmla="*/ 2 w 138"/>
                  <a:gd name="T19" fmla="*/ 3 h 148"/>
                  <a:gd name="T20" fmla="*/ 1 w 138"/>
                  <a:gd name="T21" fmla="*/ 3 h 148"/>
                  <a:gd name="T22" fmla="*/ 0 w 138"/>
                  <a:gd name="T23" fmla="*/ 3 h 1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8"/>
                  <a:gd name="T37" fmla="*/ 0 h 148"/>
                  <a:gd name="T38" fmla="*/ 138 w 138"/>
                  <a:gd name="T39" fmla="*/ 148 h 1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8" h="148">
                    <a:moveTo>
                      <a:pt x="0" y="111"/>
                    </a:moveTo>
                    <a:lnTo>
                      <a:pt x="54" y="92"/>
                    </a:lnTo>
                    <a:lnTo>
                      <a:pt x="29" y="76"/>
                    </a:lnTo>
                    <a:lnTo>
                      <a:pt x="53" y="23"/>
                    </a:lnTo>
                    <a:lnTo>
                      <a:pt x="75" y="57"/>
                    </a:lnTo>
                    <a:lnTo>
                      <a:pt x="76" y="0"/>
                    </a:lnTo>
                    <a:lnTo>
                      <a:pt x="138" y="0"/>
                    </a:lnTo>
                    <a:lnTo>
                      <a:pt x="134" y="57"/>
                    </a:lnTo>
                    <a:lnTo>
                      <a:pt x="93" y="79"/>
                    </a:lnTo>
                    <a:lnTo>
                      <a:pt x="95" y="148"/>
                    </a:lnTo>
                    <a:lnTo>
                      <a:pt x="57" y="106"/>
                    </a:lnTo>
                    <a:lnTo>
                      <a:pt x="0" y="11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4" name="Freeform 378"/>
              <p:cNvSpPr/>
              <p:nvPr/>
            </p:nvSpPr>
            <p:spPr bwMode="auto">
              <a:xfrm>
                <a:off x="3558" y="3624"/>
                <a:ext cx="85" cy="91"/>
              </a:xfrm>
              <a:custGeom>
                <a:avLst/>
                <a:gdLst>
                  <a:gd name="T0" fmla="*/ 0 w 298"/>
                  <a:gd name="T1" fmla="*/ 6 h 322"/>
                  <a:gd name="T2" fmla="*/ 1 w 298"/>
                  <a:gd name="T3" fmla="*/ 4 h 322"/>
                  <a:gd name="T4" fmla="*/ 4 w 298"/>
                  <a:gd name="T5" fmla="*/ 3 h 322"/>
                  <a:gd name="T6" fmla="*/ 5 w 298"/>
                  <a:gd name="T7" fmla="*/ 0 h 322"/>
                  <a:gd name="T8" fmla="*/ 6 w 298"/>
                  <a:gd name="T9" fmla="*/ 1 h 322"/>
                  <a:gd name="T10" fmla="*/ 7 w 298"/>
                  <a:gd name="T11" fmla="*/ 0 h 322"/>
                  <a:gd name="T12" fmla="*/ 7 w 298"/>
                  <a:gd name="T13" fmla="*/ 1 h 322"/>
                  <a:gd name="T14" fmla="*/ 6 w 298"/>
                  <a:gd name="T15" fmla="*/ 3 h 322"/>
                  <a:gd name="T16" fmla="*/ 6 w 298"/>
                  <a:gd name="T17" fmla="*/ 4 h 322"/>
                  <a:gd name="T18" fmla="*/ 4 w 298"/>
                  <a:gd name="T19" fmla="*/ 4 h 322"/>
                  <a:gd name="T20" fmla="*/ 4 w 298"/>
                  <a:gd name="T21" fmla="*/ 6 h 322"/>
                  <a:gd name="T22" fmla="*/ 2 w 298"/>
                  <a:gd name="T23" fmla="*/ 7 h 322"/>
                  <a:gd name="T24" fmla="*/ 0 w 298"/>
                  <a:gd name="T25" fmla="*/ 6 h 3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8"/>
                  <a:gd name="T40" fmla="*/ 0 h 322"/>
                  <a:gd name="T41" fmla="*/ 298 w 298"/>
                  <a:gd name="T42" fmla="*/ 322 h 3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8" h="322">
                    <a:moveTo>
                      <a:pt x="0" y="281"/>
                    </a:moveTo>
                    <a:lnTo>
                      <a:pt x="63" y="182"/>
                    </a:lnTo>
                    <a:lnTo>
                      <a:pt x="172" y="109"/>
                    </a:lnTo>
                    <a:lnTo>
                      <a:pt x="223" y="0"/>
                    </a:lnTo>
                    <a:lnTo>
                      <a:pt x="256" y="32"/>
                    </a:lnTo>
                    <a:lnTo>
                      <a:pt x="293" y="17"/>
                    </a:lnTo>
                    <a:lnTo>
                      <a:pt x="298" y="55"/>
                    </a:lnTo>
                    <a:lnTo>
                      <a:pt x="242" y="134"/>
                    </a:lnTo>
                    <a:lnTo>
                      <a:pt x="252" y="167"/>
                    </a:lnTo>
                    <a:lnTo>
                      <a:pt x="190" y="180"/>
                    </a:lnTo>
                    <a:lnTo>
                      <a:pt x="161" y="289"/>
                    </a:lnTo>
                    <a:lnTo>
                      <a:pt x="96" y="322"/>
                    </a:lnTo>
                    <a:lnTo>
                      <a:pt x="0" y="28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5" name="Freeform 379"/>
              <p:cNvSpPr/>
              <p:nvPr/>
            </p:nvSpPr>
            <p:spPr bwMode="auto">
              <a:xfrm>
                <a:off x="3625" y="3534"/>
                <a:ext cx="63" cy="101"/>
              </a:xfrm>
              <a:custGeom>
                <a:avLst/>
                <a:gdLst>
                  <a:gd name="T0" fmla="*/ 0 w 221"/>
                  <a:gd name="T1" fmla="*/ 0 h 353"/>
                  <a:gd name="T2" fmla="*/ 1 w 221"/>
                  <a:gd name="T3" fmla="*/ 1 h 353"/>
                  <a:gd name="T4" fmla="*/ 2 w 221"/>
                  <a:gd name="T5" fmla="*/ 3 h 353"/>
                  <a:gd name="T6" fmla="*/ 3 w 221"/>
                  <a:gd name="T7" fmla="*/ 3 h 353"/>
                  <a:gd name="T8" fmla="*/ 3 w 221"/>
                  <a:gd name="T9" fmla="*/ 3 h 353"/>
                  <a:gd name="T10" fmla="*/ 3 w 221"/>
                  <a:gd name="T11" fmla="*/ 4 h 353"/>
                  <a:gd name="T12" fmla="*/ 5 w 221"/>
                  <a:gd name="T13" fmla="*/ 4 h 353"/>
                  <a:gd name="T14" fmla="*/ 5 w 221"/>
                  <a:gd name="T15" fmla="*/ 5 h 353"/>
                  <a:gd name="T16" fmla="*/ 4 w 221"/>
                  <a:gd name="T17" fmla="*/ 6 h 353"/>
                  <a:gd name="T18" fmla="*/ 3 w 221"/>
                  <a:gd name="T19" fmla="*/ 8 h 353"/>
                  <a:gd name="T20" fmla="*/ 2 w 221"/>
                  <a:gd name="T21" fmla="*/ 8 h 353"/>
                  <a:gd name="T22" fmla="*/ 2 w 221"/>
                  <a:gd name="T23" fmla="*/ 7 h 353"/>
                  <a:gd name="T24" fmla="*/ 1 w 221"/>
                  <a:gd name="T25" fmla="*/ 6 h 353"/>
                  <a:gd name="T26" fmla="*/ 2 w 221"/>
                  <a:gd name="T27" fmla="*/ 4 h 353"/>
                  <a:gd name="T28" fmla="*/ 2 w 221"/>
                  <a:gd name="T29" fmla="*/ 3 h 353"/>
                  <a:gd name="T30" fmla="*/ 0 w 221"/>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1"/>
                  <a:gd name="T49" fmla="*/ 0 h 353"/>
                  <a:gd name="T50" fmla="*/ 221 w 221"/>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1" h="353">
                    <a:moveTo>
                      <a:pt x="0" y="0"/>
                    </a:moveTo>
                    <a:lnTo>
                      <a:pt x="63" y="39"/>
                    </a:lnTo>
                    <a:lnTo>
                      <a:pt x="75" y="117"/>
                    </a:lnTo>
                    <a:lnTo>
                      <a:pt x="104" y="139"/>
                    </a:lnTo>
                    <a:lnTo>
                      <a:pt x="119" y="106"/>
                    </a:lnTo>
                    <a:lnTo>
                      <a:pt x="132" y="161"/>
                    </a:lnTo>
                    <a:lnTo>
                      <a:pt x="221" y="161"/>
                    </a:lnTo>
                    <a:lnTo>
                      <a:pt x="204" y="238"/>
                    </a:lnTo>
                    <a:lnTo>
                      <a:pt x="159" y="250"/>
                    </a:lnTo>
                    <a:lnTo>
                      <a:pt x="120" y="351"/>
                    </a:lnTo>
                    <a:lnTo>
                      <a:pt x="78" y="353"/>
                    </a:lnTo>
                    <a:lnTo>
                      <a:pt x="96" y="316"/>
                    </a:lnTo>
                    <a:lnTo>
                      <a:pt x="41" y="244"/>
                    </a:lnTo>
                    <a:lnTo>
                      <a:pt x="86" y="179"/>
                    </a:lnTo>
                    <a:lnTo>
                      <a:pt x="78" y="127"/>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6" name="Freeform 380"/>
              <p:cNvSpPr/>
              <p:nvPr/>
            </p:nvSpPr>
            <p:spPr bwMode="auto">
              <a:xfrm>
                <a:off x="1802" y="1995"/>
                <a:ext cx="281" cy="263"/>
              </a:xfrm>
              <a:custGeom>
                <a:avLst/>
                <a:gdLst>
                  <a:gd name="T0" fmla="*/ 0 w 989"/>
                  <a:gd name="T1" fmla="*/ 17 h 922"/>
                  <a:gd name="T2" fmla="*/ 2 w 989"/>
                  <a:gd name="T3" fmla="*/ 17 h 922"/>
                  <a:gd name="T4" fmla="*/ 1 w 989"/>
                  <a:gd name="T5" fmla="*/ 18 h 922"/>
                  <a:gd name="T6" fmla="*/ 2 w 989"/>
                  <a:gd name="T7" fmla="*/ 18 h 922"/>
                  <a:gd name="T8" fmla="*/ 1 w 989"/>
                  <a:gd name="T9" fmla="*/ 19 h 922"/>
                  <a:gd name="T10" fmla="*/ 3 w 989"/>
                  <a:gd name="T11" fmla="*/ 21 h 922"/>
                  <a:gd name="T12" fmla="*/ 5 w 989"/>
                  <a:gd name="T13" fmla="*/ 19 h 922"/>
                  <a:gd name="T14" fmla="*/ 7 w 989"/>
                  <a:gd name="T15" fmla="*/ 19 h 922"/>
                  <a:gd name="T16" fmla="*/ 7 w 989"/>
                  <a:gd name="T17" fmla="*/ 17 h 922"/>
                  <a:gd name="T18" fmla="*/ 6 w 989"/>
                  <a:gd name="T19" fmla="*/ 13 h 922"/>
                  <a:gd name="T20" fmla="*/ 8 w 989"/>
                  <a:gd name="T21" fmla="*/ 11 h 922"/>
                  <a:gd name="T22" fmla="*/ 10 w 989"/>
                  <a:gd name="T23" fmla="*/ 7 h 922"/>
                  <a:gd name="T24" fmla="*/ 11 w 989"/>
                  <a:gd name="T25" fmla="*/ 5 h 922"/>
                  <a:gd name="T26" fmla="*/ 13 w 989"/>
                  <a:gd name="T27" fmla="*/ 5 h 922"/>
                  <a:gd name="T28" fmla="*/ 14 w 989"/>
                  <a:gd name="T29" fmla="*/ 4 h 922"/>
                  <a:gd name="T30" fmla="*/ 15 w 989"/>
                  <a:gd name="T31" fmla="*/ 4 h 922"/>
                  <a:gd name="T32" fmla="*/ 18 w 989"/>
                  <a:gd name="T33" fmla="*/ 4 h 922"/>
                  <a:gd name="T34" fmla="*/ 20 w 989"/>
                  <a:gd name="T35" fmla="*/ 2 h 922"/>
                  <a:gd name="T36" fmla="*/ 21 w 989"/>
                  <a:gd name="T37" fmla="*/ 4 h 922"/>
                  <a:gd name="T38" fmla="*/ 22 w 989"/>
                  <a:gd name="T39" fmla="*/ 3 h 922"/>
                  <a:gd name="T40" fmla="*/ 21 w 989"/>
                  <a:gd name="T41" fmla="*/ 2 h 922"/>
                  <a:gd name="T42" fmla="*/ 21 w 989"/>
                  <a:gd name="T43" fmla="*/ 0 h 922"/>
                  <a:gd name="T44" fmla="*/ 20 w 989"/>
                  <a:gd name="T45" fmla="*/ 0 h 922"/>
                  <a:gd name="T46" fmla="*/ 19 w 989"/>
                  <a:gd name="T47" fmla="*/ 1 h 922"/>
                  <a:gd name="T48" fmla="*/ 19 w 989"/>
                  <a:gd name="T49" fmla="*/ 0 h 922"/>
                  <a:gd name="T50" fmla="*/ 18 w 989"/>
                  <a:gd name="T51" fmla="*/ 0 h 922"/>
                  <a:gd name="T52" fmla="*/ 16 w 989"/>
                  <a:gd name="T53" fmla="*/ 2 h 922"/>
                  <a:gd name="T54" fmla="*/ 15 w 989"/>
                  <a:gd name="T55" fmla="*/ 3 h 922"/>
                  <a:gd name="T56" fmla="*/ 13 w 989"/>
                  <a:gd name="T57" fmla="*/ 3 h 922"/>
                  <a:gd name="T58" fmla="*/ 13 w 989"/>
                  <a:gd name="T59" fmla="*/ 3 h 922"/>
                  <a:gd name="T60" fmla="*/ 13 w 989"/>
                  <a:gd name="T61" fmla="*/ 3 h 922"/>
                  <a:gd name="T62" fmla="*/ 11 w 989"/>
                  <a:gd name="T63" fmla="*/ 4 h 922"/>
                  <a:gd name="T64" fmla="*/ 11 w 989"/>
                  <a:gd name="T65" fmla="*/ 5 h 922"/>
                  <a:gd name="T66" fmla="*/ 9 w 989"/>
                  <a:gd name="T67" fmla="*/ 6 h 922"/>
                  <a:gd name="T68" fmla="*/ 7 w 989"/>
                  <a:gd name="T69" fmla="*/ 8 h 922"/>
                  <a:gd name="T70" fmla="*/ 4 w 989"/>
                  <a:gd name="T71" fmla="*/ 13 h 922"/>
                  <a:gd name="T72" fmla="*/ 5 w 989"/>
                  <a:gd name="T73" fmla="*/ 13 h 922"/>
                  <a:gd name="T74" fmla="*/ 2 w 989"/>
                  <a:gd name="T75" fmla="*/ 14 h 922"/>
                  <a:gd name="T76" fmla="*/ 1 w 989"/>
                  <a:gd name="T77" fmla="*/ 15 h 922"/>
                  <a:gd name="T78" fmla="*/ 0 w 989"/>
                  <a:gd name="T79" fmla="*/ 15 h 922"/>
                  <a:gd name="T80" fmla="*/ 0 w 989"/>
                  <a:gd name="T81" fmla="*/ 16 h 9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89"/>
                  <a:gd name="T124" fmla="*/ 0 h 922"/>
                  <a:gd name="T125" fmla="*/ 989 w 989"/>
                  <a:gd name="T126" fmla="*/ 922 h 9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89" h="922">
                    <a:moveTo>
                      <a:pt x="0" y="688"/>
                    </a:moveTo>
                    <a:lnTo>
                      <a:pt x="4" y="727"/>
                    </a:lnTo>
                    <a:lnTo>
                      <a:pt x="91" y="702"/>
                    </a:lnTo>
                    <a:lnTo>
                      <a:pt x="97" y="717"/>
                    </a:lnTo>
                    <a:lnTo>
                      <a:pt x="3" y="741"/>
                    </a:lnTo>
                    <a:lnTo>
                      <a:pt x="27" y="757"/>
                    </a:lnTo>
                    <a:lnTo>
                      <a:pt x="17" y="807"/>
                    </a:lnTo>
                    <a:lnTo>
                      <a:pt x="80" y="764"/>
                    </a:lnTo>
                    <a:lnTo>
                      <a:pt x="12" y="834"/>
                    </a:lnTo>
                    <a:lnTo>
                      <a:pt x="50" y="834"/>
                    </a:lnTo>
                    <a:lnTo>
                      <a:pt x="27" y="895"/>
                    </a:lnTo>
                    <a:lnTo>
                      <a:pt x="121" y="922"/>
                    </a:lnTo>
                    <a:lnTo>
                      <a:pt x="196" y="863"/>
                    </a:lnTo>
                    <a:lnTo>
                      <a:pt x="213" y="809"/>
                    </a:lnTo>
                    <a:lnTo>
                      <a:pt x="235" y="863"/>
                    </a:lnTo>
                    <a:lnTo>
                      <a:pt x="281" y="795"/>
                    </a:lnTo>
                    <a:lnTo>
                      <a:pt x="270" y="737"/>
                    </a:lnTo>
                    <a:lnTo>
                      <a:pt x="292" y="712"/>
                    </a:lnTo>
                    <a:lnTo>
                      <a:pt x="270" y="685"/>
                    </a:lnTo>
                    <a:lnTo>
                      <a:pt x="277" y="553"/>
                    </a:lnTo>
                    <a:lnTo>
                      <a:pt x="344" y="523"/>
                    </a:lnTo>
                    <a:lnTo>
                      <a:pt x="332" y="483"/>
                    </a:lnTo>
                    <a:lnTo>
                      <a:pt x="364" y="381"/>
                    </a:lnTo>
                    <a:lnTo>
                      <a:pt x="431" y="309"/>
                    </a:lnTo>
                    <a:lnTo>
                      <a:pt x="443" y="249"/>
                    </a:lnTo>
                    <a:lnTo>
                      <a:pt x="488" y="238"/>
                    </a:lnTo>
                    <a:lnTo>
                      <a:pt x="505" y="198"/>
                    </a:lnTo>
                    <a:lnTo>
                      <a:pt x="573" y="207"/>
                    </a:lnTo>
                    <a:lnTo>
                      <a:pt x="574" y="159"/>
                    </a:lnTo>
                    <a:lnTo>
                      <a:pt x="593" y="159"/>
                    </a:lnTo>
                    <a:lnTo>
                      <a:pt x="620" y="138"/>
                    </a:lnTo>
                    <a:lnTo>
                      <a:pt x="665" y="180"/>
                    </a:lnTo>
                    <a:lnTo>
                      <a:pt x="744" y="188"/>
                    </a:lnTo>
                    <a:lnTo>
                      <a:pt x="789" y="162"/>
                    </a:lnTo>
                    <a:lnTo>
                      <a:pt x="801" y="100"/>
                    </a:lnTo>
                    <a:lnTo>
                      <a:pt x="877" y="83"/>
                    </a:lnTo>
                    <a:lnTo>
                      <a:pt x="917" y="108"/>
                    </a:lnTo>
                    <a:lnTo>
                      <a:pt x="912" y="159"/>
                    </a:lnTo>
                    <a:lnTo>
                      <a:pt x="986" y="100"/>
                    </a:lnTo>
                    <a:lnTo>
                      <a:pt x="941" y="109"/>
                    </a:lnTo>
                    <a:lnTo>
                      <a:pt x="952" y="96"/>
                    </a:lnTo>
                    <a:lnTo>
                      <a:pt x="900" y="79"/>
                    </a:lnTo>
                    <a:lnTo>
                      <a:pt x="989" y="51"/>
                    </a:lnTo>
                    <a:lnTo>
                      <a:pt x="917" y="16"/>
                    </a:lnTo>
                    <a:lnTo>
                      <a:pt x="872" y="51"/>
                    </a:lnTo>
                    <a:lnTo>
                      <a:pt x="896" y="4"/>
                    </a:lnTo>
                    <a:lnTo>
                      <a:pt x="861" y="0"/>
                    </a:lnTo>
                    <a:lnTo>
                      <a:pt x="838" y="51"/>
                    </a:lnTo>
                    <a:lnTo>
                      <a:pt x="823" y="55"/>
                    </a:lnTo>
                    <a:lnTo>
                      <a:pt x="823" y="10"/>
                    </a:lnTo>
                    <a:lnTo>
                      <a:pt x="761" y="83"/>
                    </a:lnTo>
                    <a:lnTo>
                      <a:pt x="792" y="17"/>
                    </a:lnTo>
                    <a:lnTo>
                      <a:pt x="761" y="8"/>
                    </a:lnTo>
                    <a:lnTo>
                      <a:pt x="693" y="88"/>
                    </a:lnTo>
                    <a:lnTo>
                      <a:pt x="630" y="62"/>
                    </a:lnTo>
                    <a:lnTo>
                      <a:pt x="646" y="108"/>
                    </a:lnTo>
                    <a:lnTo>
                      <a:pt x="620" y="83"/>
                    </a:lnTo>
                    <a:lnTo>
                      <a:pt x="574" y="140"/>
                    </a:lnTo>
                    <a:lnTo>
                      <a:pt x="580" y="93"/>
                    </a:lnTo>
                    <a:lnTo>
                      <a:pt x="557" y="132"/>
                    </a:lnTo>
                    <a:lnTo>
                      <a:pt x="535" y="105"/>
                    </a:lnTo>
                    <a:lnTo>
                      <a:pt x="550" y="144"/>
                    </a:lnTo>
                    <a:lnTo>
                      <a:pt x="500" y="128"/>
                    </a:lnTo>
                    <a:lnTo>
                      <a:pt x="483" y="181"/>
                    </a:lnTo>
                    <a:lnTo>
                      <a:pt x="438" y="203"/>
                    </a:lnTo>
                    <a:lnTo>
                      <a:pt x="480" y="205"/>
                    </a:lnTo>
                    <a:lnTo>
                      <a:pt x="401" y="234"/>
                    </a:lnTo>
                    <a:lnTo>
                      <a:pt x="387" y="273"/>
                    </a:lnTo>
                    <a:lnTo>
                      <a:pt x="414" y="273"/>
                    </a:lnTo>
                    <a:lnTo>
                      <a:pt x="317" y="336"/>
                    </a:lnTo>
                    <a:lnTo>
                      <a:pt x="283" y="446"/>
                    </a:lnTo>
                    <a:lnTo>
                      <a:pt x="175" y="537"/>
                    </a:lnTo>
                    <a:lnTo>
                      <a:pt x="196" y="560"/>
                    </a:lnTo>
                    <a:lnTo>
                      <a:pt x="238" y="543"/>
                    </a:lnTo>
                    <a:lnTo>
                      <a:pt x="134" y="570"/>
                    </a:lnTo>
                    <a:lnTo>
                      <a:pt x="80" y="607"/>
                    </a:lnTo>
                    <a:lnTo>
                      <a:pt x="91" y="629"/>
                    </a:lnTo>
                    <a:lnTo>
                      <a:pt x="52" y="629"/>
                    </a:lnTo>
                    <a:lnTo>
                      <a:pt x="56" y="657"/>
                    </a:lnTo>
                    <a:lnTo>
                      <a:pt x="5" y="657"/>
                    </a:lnTo>
                    <a:lnTo>
                      <a:pt x="52" y="673"/>
                    </a:lnTo>
                    <a:lnTo>
                      <a:pt x="0" y="68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7" name="Freeform 381"/>
              <p:cNvSpPr/>
              <p:nvPr/>
            </p:nvSpPr>
            <p:spPr bwMode="auto">
              <a:xfrm>
                <a:off x="2410" y="2596"/>
                <a:ext cx="181" cy="184"/>
              </a:xfrm>
              <a:custGeom>
                <a:avLst/>
                <a:gdLst>
                  <a:gd name="T0" fmla="*/ 0 w 636"/>
                  <a:gd name="T1" fmla="*/ 8 h 645"/>
                  <a:gd name="T2" fmla="*/ 1 w 636"/>
                  <a:gd name="T3" fmla="*/ 9 h 645"/>
                  <a:gd name="T4" fmla="*/ 5 w 636"/>
                  <a:gd name="T5" fmla="*/ 8 h 645"/>
                  <a:gd name="T6" fmla="*/ 5 w 636"/>
                  <a:gd name="T7" fmla="*/ 7 h 645"/>
                  <a:gd name="T8" fmla="*/ 7 w 636"/>
                  <a:gd name="T9" fmla="*/ 6 h 645"/>
                  <a:gd name="T10" fmla="*/ 7 w 636"/>
                  <a:gd name="T11" fmla="*/ 5 h 645"/>
                  <a:gd name="T12" fmla="*/ 8 w 636"/>
                  <a:gd name="T13" fmla="*/ 4 h 645"/>
                  <a:gd name="T14" fmla="*/ 8 w 636"/>
                  <a:gd name="T15" fmla="*/ 4 h 645"/>
                  <a:gd name="T16" fmla="*/ 9 w 636"/>
                  <a:gd name="T17" fmla="*/ 3 h 645"/>
                  <a:gd name="T18" fmla="*/ 9 w 636"/>
                  <a:gd name="T19" fmla="*/ 2 h 645"/>
                  <a:gd name="T20" fmla="*/ 9 w 636"/>
                  <a:gd name="T21" fmla="*/ 1 h 645"/>
                  <a:gd name="T22" fmla="*/ 12 w 636"/>
                  <a:gd name="T23" fmla="*/ 0 h 645"/>
                  <a:gd name="T24" fmla="*/ 15 w 636"/>
                  <a:gd name="T25" fmla="*/ 2 h 645"/>
                  <a:gd name="T26" fmla="*/ 14 w 636"/>
                  <a:gd name="T27" fmla="*/ 3 h 645"/>
                  <a:gd name="T28" fmla="*/ 11 w 636"/>
                  <a:gd name="T29" fmla="*/ 3 h 645"/>
                  <a:gd name="T30" fmla="*/ 11 w 636"/>
                  <a:gd name="T31" fmla="*/ 4 h 645"/>
                  <a:gd name="T32" fmla="*/ 13 w 636"/>
                  <a:gd name="T33" fmla="*/ 5 h 645"/>
                  <a:gd name="T34" fmla="*/ 12 w 636"/>
                  <a:gd name="T35" fmla="*/ 6 h 645"/>
                  <a:gd name="T36" fmla="*/ 12 w 636"/>
                  <a:gd name="T37" fmla="*/ 7 h 645"/>
                  <a:gd name="T38" fmla="*/ 9 w 636"/>
                  <a:gd name="T39" fmla="*/ 11 h 645"/>
                  <a:gd name="T40" fmla="*/ 9 w 636"/>
                  <a:gd name="T41" fmla="*/ 10 h 645"/>
                  <a:gd name="T42" fmla="*/ 7 w 636"/>
                  <a:gd name="T43" fmla="*/ 11 h 645"/>
                  <a:gd name="T44" fmla="*/ 9 w 636"/>
                  <a:gd name="T45" fmla="*/ 14 h 645"/>
                  <a:gd name="T46" fmla="*/ 7 w 636"/>
                  <a:gd name="T47" fmla="*/ 14 h 645"/>
                  <a:gd name="T48" fmla="*/ 6 w 636"/>
                  <a:gd name="T49" fmla="*/ 15 h 645"/>
                  <a:gd name="T50" fmla="*/ 5 w 636"/>
                  <a:gd name="T51" fmla="*/ 13 h 645"/>
                  <a:gd name="T52" fmla="*/ 1 w 636"/>
                  <a:gd name="T53" fmla="*/ 13 h 645"/>
                  <a:gd name="T54" fmla="*/ 2 w 636"/>
                  <a:gd name="T55" fmla="*/ 11 h 645"/>
                  <a:gd name="T56" fmla="*/ 0 w 636"/>
                  <a:gd name="T57" fmla="*/ 8 h 6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36"/>
                  <a:gd name="T88" fmla="*/ 0 h 645"/>
                  <a:gd name="T89" fmla="*/ 636 w 636"/>
                  <a:gd name="T90" fmla="*/ 645 h 6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36" h="645">
                    <a:moveTo>
                      <a:pt x="0" y="354"/>
                    </a:moveTo>
                    <a:lnTo>
                      <a:pt x="59" y="377"/>
                    </a:lnTo>
                    <a:lnTo>
                      <a:pt x="198" y="354"/>
                    </a:lnTo>
                    <a:lnTo>
                      <a:pt x="225" y="289"/>
                    </a:lnTo>
                    <a:lnTo>
                      <a:pt x="319" y="253"/>
                    </a:lnTo>
                    <a:lnTo>
                      <a:pt x="326" y="197"/>
                    </a:lnTo>
                    <a:lnTo>
                      <a:pt x="361" y="182"/>
                    </a:lnTo>
                    <a:lnTo>
                      <a:pt x="347" y="154"/>
                    </a:lnTo>
                    <a:lnTo>
                      <a:pt x="379" y="150"/>
                    </a:lnTo>
                    <a:lnTo>
                      <a:pt x="404" y="96"/>
                    </a:lnTo>
                    <a:lnTo>
                      <a:pt x="394" y="40"/>
                    </a:lnTo>
                    <a:lnTo>
                      <a:pt x="524" y="0"/>
                    </a:lnTo>
                    <a:lnTo>
                      <a:pt x="636" y="84"/>
                    </a:lnTo>
                    <a:lnTo>
                      <a:pt x="607" y="119"/>
                    </a:lnTo>
                    <a:lnTo>
                      <a:pt x="497" y="119"/>
                    </a:lnTo>
                    <a:lnTo>
                      <a:pt x="499" y="191"/>
                    </a:lnTo>
                    <a:lnTo>
                      <a:pt x="548" y="237"/>
                    </a:lnTo>
                    <a:lnTo>
                      <a:pt x="521" y="261"/>
                    </a:lnTo>
                    <a:lnTo>
                      <a:pt x="528" y="300"/>
                    </a:lnTo>
                    <a:lnTo>
                      <a:pt x="412" y="449"/>
                    </a:lnTo>
                    <a:lnTo>
                      <a:pt x="364" y="444"/>
                    </a:lnTo>
                    <a:lnTo>
                      <a:pt x="326" y="481"/>
                    </a:lnTo>
                    <a:lnTo>
                      <a:pt x="387" y="617"/>
                    </a:lnTo>
                    <a:lnTo>
                      <a:pt x="302" y="617"/>
                    </a:lnTo>
                    <a:lnTo>
                      <a:pt x="271" y="645"/>
                    </a:lnTo>
                    <a:lnTo>
                      <a:pt x="207" y="564"/>
                    </a:lnTo>
                    <a:lnTo>
                      <a:pt x="27" y="580"/>
                    </a:lnTo>
                    <a:lnTo>
                      <a:pt x="86" y="487"/>
                    </a:lnTo>
                    <a:lnTo>
                      <a:pt x="0" y="35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8" name="Freeform 382"/>
              <p:cNvSpPr/>
              <p:nvPr/>
            </p:nvSpPr>
            <p:spPr bwMode="auto">
              <a:xfrm>
                <a:off x="3283" y="3117"/>
                <a:ext cx="109" cy="97"/>
              </a:xfrm>
              <a:custGeom>
                <a:avLst/>
                <a:gdLst>
                  <a:gd name="T0" fmla="*/ 0 w 380"/>
                  <a:gd name="T1" fmla="*/ 0 h 340"/>
                  <a:gd name="T2" fmla="*/ 0 w 380"/>
                  <a:gd name="T3" fmla="*/ 7 h 340"/>
                  <a:gd name="T4" fmla="*/ 2 w 380"/>
                  <a:gd name="T5" fmla="*/ 7 h 340"/>
                  <a:gd name="T6" fmla="*/ 3 w 380"/>
                  <a:gd name="T7" fmla="*/ 5 h 340"/>
                  <a:gd name="T8" fmla="*/ 5 w 380"/>
                  <a:gd name="T9" fmla="*/ 6 h 340"/>
                  <a:gd name="T10" fmla="*/ 6 w 380"/>
                  <a:gd name="T11" fmla="*/ 8 h 340"/>
                  <a:gd name="T12" fmla="*/ 9 w 380"/>
                  <a:gd name="T13" fmla="*/ 8 h 340"/>
                  <a:gd name="T14" fmla="*/ 6 w 380"/>
                  <a:gd name="T15" fmla="*/ 5 h 340"/>
                  <a:gd name="T16" fmla="*/ 6 w 380"/>
                  <a:gd name="T17" fmla="*/ 3 h 340"/>
                  <a:gd name="T18" fmla="*/ 4 w 380"/>
                  <a:gd name="T19" fmla="*/ 3 h 340"/>
                  <a:gd name="T20" fmla="*/ 3 w 380"/>
                  <a:gd name="T21" fmla="*/ 1 h 340"/>
                  <a:gd name="T22" fmla="*/ 0 w 380"/>
                  <a:gd name="T23" fmla="*/ 0 h 3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
                  <a:gd name="T37" fmla="*/ 0 h 340"/>
                  <a:gd name="T38" fmla="*/ 380 w 380"/>
                  <a:gd name="T39" fmla="*/ 340 h 3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 h="340">
                    <a:moveTo>
                      <a:pt x="0" y="0"/>
                    </a:moveTo>
                    <a:lnTo>
                      <a:pt x="6" y="285"/>
                    </a:lnTo>
                    <a:lnTo>
                      <a:pt x="68" y="293"/>
                    </a:lnTo>
                    <a:lnTo>
                      <a:pt x="129" y="215"/>
                    </a:lnTo>
                    <a:lnTo>
                      <a:pt x="195" y="250"/>
                    </a:lnTo>
                    <a:lnTo>
                      <a:pt x="259" y="327"/>
                    </a:lnTo>
                    <a:lnTo>
                      <a:pt x="380" y="340"/>
                    </a:lnTo>
                    <a:lnTo>
                      <a:pt x="243" y="213"/>
                    </a:lnTo>
                    <a:lnTo>
                      <a:pt x="251" y="151"/>
                    </a:lnTo>
                    <a:lnTo>
                      <a:pt x="188" y="128"/>
                    </a:lnTo>
                    <a:lnTo>
                      <a:pt x="126" y="50"/>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99" name="Freeform 383"/>
              <p:cNvSpPr/>
              <p:nvPr/>
            </p:nvSpPr>
            <p:spPr bwMode="auto">
              <a:xfrm>
                <a:off x="3362" y="3137"/>
                <a:ext cx="45" cy="25"/>
              </a:xfrm>
              <a:custGeom>
                <a:avLst/>
                <a:gdLst>
                  <a:gd name="T0" fmla="*/ 0 w 159"/>
                  <a:gd name="T1" fmla="*/ 1 h 90"/>
                  <a:gd name="T2" fmla="*/ 2 w 159"/>
                  <a:gd name="T3" fmla="*/ 2 h 90"/>
                  <a:gd name="T4" fmla="*/ 4 w 159"/>
                  <a:gd name="T5" fmla="*/ 1 h 90"/>
                  <a:gd name="T6" fmla="*/ 3 w 159"/>
                  <a:gd name="T7" fmla="*/ 0 h 90"/>
                  <a:gd name="T8" fmla="*/ 3 w 159"/>
                  <a:gd name="T9" fmla="*/ 1 h 90"/>
                  <a:gd name="T10" fmla="*/ 0 w 159"/>
                  <a:gd name="T11" fmla="*/ 1 h 90"/>
                  <a:gd name="T12" fmla="*/ 0 60000 65536"/>
                  <a:gd name="T13" fmla="*/ 0 60000 65536"/>
                  <a:gd name="T14" fmla="*/ 0 60000 65536"/>
                  <a:gd name="T15" fmla="*/ 0 60000 65536"/>
                  <a:gd name="T16" fmla="*/ 0 60000 65536"/>
                  <a:gd name="T17" fmla="*/ 0 60000 65536"/>
                  <a:gd name="T18" fmla="*/ 0 w 159"/>
                  <a:gd name="T19" fmla="*/ 0 h 90"/>
                  <a:gd name="T20" fmla="*/ 159 w 159"/>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159" h="90">
                    <a:moveTo>
                      <a:pt x="0" y="57"/>
                    </a:moveTo>
                    <a:lnTo>
                      <a:pt x="93" y="90"/>
                    </a:lnTo>
                    <a:lnTo>
                      <a:pt x="159" y="27"/>
                    </a:lnTo>
                    <a:lnTo>
                      <a:pt x="132" y="0"/>
                    </a:lnTo>
                    <a:lnTo>
                      <a:pt x="114" y="35"/>
                    </a:lnTo>
                    <a:lnTo>
                      <a:pt x="0" y="5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0" name="Freeform 384"/>
              <p:cNvSpPr/>
              <p:nvPr/>
            </p:nvSpPr>
            <p:spPr bwMode="auto">
              <a:xfrm>
                <a:off x="3389" y="3118"/>
                <a:ext cx="23" cy="25"/>
              </a:xfrm>
              <a:custGeom>
                <a:avLst/>
                <a:gdLst>
                  <a:gd name="T0" fmla="*/ 0 w 80"/>
                  <a:gd name="T1" fmla="*/ 0 h 86"/>
                  <a:gd name="T2" fmla="*/ 1 w 80"/>
                  <a:gd name="T3" fmla="*/ 1 h 86"/>
                  <a:gd name="T4" fmla="*/ 2 w 80"/>
                  <a:gd name="T5" fmla="*/ 2 h 86"/>
                  <a:gd name="T6" fmla="*/ 2 w 80"/>
                  <a:gd name="T7" fmla="*/ 1 h 86"/>
                  <a:gd name="T8" fmla="*/ 0 w 80"/>
                  <a:gd name="T9" fmla="*/ 0 h 86"/>
                  <a:gd name="T10" fmla="*/ 0 60000 65536"/>
                  <a:gd name="T11" fmla="*/ 0 60000 65536"/>
                  <a:gd name="T12" fmla="*/ 0 60000 65536"/>
                  <a:gd name="T13" fmla="*/ 0 60000 65536"/>
                  <a:gd name="T14" fmla="*/ 0 60000 65536"/>
                  <a:gd name="T15" fmla="*/ 0 w 80"/>
                  <a:gd name="T16" fmla="*/ 0 h 86"/>
                  <a:gd name="T17" fmla="*/ 80 w 80"/>
                  <a:gd name="T18" fmla="*/ 86 h 86"/>
                </a:gdLst>
                <a:ahLst/>
                <a:cxnLst>
                  <a:cxn ang="T10">
                    <a:pos x="T0" y="T1"/>
                  </a:cxn>
                  <a:cxn ang="T11">
                    <a:pos x="T2" y="T3"/>
                  </a:cxn>
                  <a:cxn ang="T12">
                    <a:pos x="T4" y="T5"/>
                  </a:cxn>
                  <a:cxn ang="T13">
                    <a:pos x="T6" y="T7"/>
                  </a:cxn>
                  <a:cxn ang="T14">
                    <a:pos x="T8" y="T9"/>
                  </a:cxn>
                </a:cxnLst>
                <a:rect l="T15" t="T16" r="T17" b="T18"/>
                <a:pathLst>
                  <a:path w="80" h="86">
                    <a:moveTo>
                      <a:pt x="0" y="0"/>
                    </a:moveTo>
                    <a:lnTo>
                      <a:pt x="63" y="39"/>
                    </a:lnTo>
                    <a:lnTo>
                      <a:pt x="80" y="86"/>
                    </a:lnTo>
                    <a:lnTo>
                      <a:pt x="79" y="51"/>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1" name="Freeform 385"/>
              <p:cNvSpPr/>
              <p:nvPr/>
            </p:nvSpPr>
            <p:spPr bwMode="auto">
              <a:xfrm>
                <a:off x="3022" y="2941"/>
                <a:ext cx="26" cy="36"/>
              </a:xfrm>
              <a:custGeom>
                <a:avLst/>
                <a:gdLst>
                  <a:gd name="T0" fmla="*/ 0 w 89"/>
                  <a:gd name="T1" fmla="*/ 3 h 127"/>
                  <a:gd name="T2" fmla="*/ 2 w 89"/>
                  <a:gd name="T3" fmla="*/ 1 h 127"/>
                  <a:gd name="T4" fmla="*/ 2 w 89"/>
                  <a:gd name="T5" fmla="*/ 0 h 127"/>
                  <a:gd name="T6" fmla="*/ 0 w 89"/>
                  <a:gd name="T7" fmla="*/ 3 h 127"/>
                  <a:gd name="T8" fmla="*/ 0 60000 65536"/>
                  <a:gd name="T9" fmla="*/ 0 60000 65536"/>
                  <a:gd name="T10" fmla="*/ 0 60000 65536"/>
                  <a:gd name="T11" fmla="*/ 0 60000 65536"/>
                  <a:gd name="T12" fmla="*/ 0 w 89"/>
                  <a:gd name="T13" fmla="*/ 0 h 127"/>
                  <a:gd name="T14" fmla="*/ 89 w 89"/>
                  <a:gd name="T15" fmla="*/ 127 h 127"/>
                </a:gdLst>
                <a:ahLst/>
                <a:cxnLst>
                  <a:cxn ang="T8">
                    <a:pos x="T0" y="T1"/>
                  </a:cxn>
                  <a:cxn ang="T9">
                    <a:pos x="T2" y="T3"/>
                  </a:cxn>
                  <a:cxn ang="T10">
                    <a:pos x="T4" y="T5"/>
                  </a:cxn>
                  <a:cxn ang="T11">
                    <a:pos x="T6" y="T7"/>
                  </a:cxn>
                </a:cxnLst>
                <a:rect l="T12" t="T13" r="T14" b="T15"/>
                <a:pathLst>
                  <a:path w="89" h="127">
                    <a:moveTo>
                      <a:pt x="0" y="127"/>
                    </a:moveTo>
                    <a:lnTo>
                      <a:pt x="64" y="67"/>
                    </a:lnTo>
                    <a:lnTo>
                      <a:pt x="89" y="0"/>
                    </a:lnTo>
                    <a:lnTo>
                      <a:pt x="0" y="12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2" name="Freeform 386"/>
              <p:cNvSpPr/>
              <p:nvPr/>
            </p:nvSpPr>
            <p:spPr bwMode="auto">
              <a:xfrm>
                <a:off x="3052" y="2848"/>
                <a:ext cx="45" cy="77"/>
              </a:xfrm>
              <a:custGeom>
                <a:avLst/>
                <a:gdLst>
                  <a:gd name="T0" fmla="*/ 0 w 156"/>
                  <a:gd name="T1" fmla="*/ 3 h 269"/>
                  <a:gd name="T2" fmla="*/ 1 w 156"/>
                  <a:gd name="T3" fmla="*/ 0 h 269"/>
                  <a:gd name="T4" fmla="*/ 2 w 156"/>
                  <a:gd name="T5" fmla="*/ 0 h 269"/>
                  <a:gd name="T6" fmla="*/ 2 w 156"/>
                  <a:gd name="T7" fmla="*/ 2 h 269"/>
                  <a:gd name="T8" fmla="*/ 1 w 156"/>
                  <a:gd name="T9" fmla="*/ 3 h 269"/>
                  <a:gd name="T10" fmla="*/ 1 w 156"/>
                  <a:gd name="T11" fmla="*/ 4 h 269"/>
                  <a:gd name="T12" fmla="*/ 3 w 156"/>
                  <a:gd name="T13" fmla="*/ 5 h 269"/>
                  <a:gd name="T14" fmla="*/ 4 w 156"/>
                  <a:gd name="T15" fmla="*/ 6 h 269"/>
                  <a:gd name="T16" fmla="*/ 3 w 156"/>
                  <a:gd name="T17" fmla="*/ 5 h 269"/>
                  <a:gd name="T18" fmla="*/ 3 w 156"/>
                  <a:gd name="T19" fmla="*/ 6 h 269"/>
                  <a:gd name="T20" fmla="*/ 1 w 156"/>
                  <a:gd name="T21" fmla="*/ 5 h 269"/>
                  <a:gd name="T22" fmla="*/ 0 w 156"/>
                  <a:gd name="T23" fmla="*/ 3 h 2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269"/>
                  <a:gd name="T38" fmla="*/ 156 w 156"/>
                  <a:gd name="T39" fmla="*/ 269 h 2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269">
                    <a:moveTo>
                      <a:pt x="0" y="106"/>
                    </a:moveTo>
                    <a:lnTo>
                      <a:pt x="28" y="0"/>
                    </a:lnTo>
                    <a:lnTo>
                      <a:pt x="85" y="4"/>
                    </a:lnTo>
                    <a:lnTo>
                      <a:pt x="97" y="72"/>
                    </a:lnTo>
                    <a:lnTo>
                      <a:pt x="55" y="145"/>
                    </a:lnTo>
                    <a:lnTo>
                      <a:pt x="65" y="188"/>
                    </a:lnTo>
                    <a:lnTo>
                      <a:pt x="148" y="212"/>
                    </a:lnTo>
                    <a:lnTo>
                      <a:pt x="156" y="269"/>
                    </a:lnTo>
                    <a:lnTo>
                      <a:pt x="103" y="212"/>
                    </a:lnTo>
                    <a:lnTo>
                      <a:pt x="103" y="240"/>
                    </a:lnTo>
                    <a:lnTo>
                      <a:pt x="28" y="212"/>
                    </a:lnTo>
                    <a:lnTo>
                      <a:pt x="0" y="10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3" name="Freeform 387"/>
              <p:cNvSpPr/>
              <p:nvPr/>
            </p:nvSpPr>
            <p:spPr bwMode="auto">
              <a:xfrm>
                <a:off x="3056" y="2913"/>
                <a:ext cx="12" cy="16"/>
              </a:xfrm>
              <a:custGeom>
                <a:avLst/>
                <a:gdLst>
                  <a:gd name="T0" fmla="*/ 0 w 43"/>
                  <a:gd name="T1" fmla="*/ 0 h 57"/>
                  <a:gd name="T2" fmla="*/ 1 w 43"/>
                  <a:gd name="T3" fmla="*/ 0 h 57"/>
                  <a:gd name="T4" fmla="*/ 1 w 43"/>
                  <a:gd name="T5" fmla="*/ 0 h 57"/>
                  <a:gd name="T6" fmla="*/ 1 w 43"/>
                  <a:gd name="T7" fmla="*/ 1 h 57"/>
                  <a:gd name="T8" fmla="*/ 0 w 43"/>
                  <a:gd name="T9" fmla="*/ 0 h 57"/>
                  <a:gd name="T10" fmla="*/ 0 60000 65536"/>
                  <a:gd name="T11" fmla="*/ 0 60000 65536"/>
                  <a:gd name="T12" fmla="*/ 0 60000 65536"/>
                  <a:gd name="T13" fmla="*/ 0 60000 65536"/>
                  <a:gd name="T14" fmla="*/ 0 60000 65536"/>
                  <a:gd name="T15" fmla="*/ 0 w 43"/>
                  <a:gd name="T16" fmla="*/ 0 h 57"/>
                  <a:gd name="T17" fmla="*/ 43 w 43"/>
                  <a:gd name="T18" fmla="*/ 57 h 57"/>
                </a:gdLst>
                <a:ahLst/>
                <a:cxnLst>
                  <a:cxn ang="T10">
                    <a:pos x="T0" y="T1"/>
                  </a:cxn>
                  <a:cxn ang="T11">
                    <a:pos x="T2" y="T3"/>
                  </a:cxn>
                  <a:cxn ang="T12">
                    <a:pos x="T4" y="T5"/>
                  </a:cxn>
                  <a:cxn ang="T13">
                    <a:pos x="T6" y="T7"/>
                  </a:cxn>
                  <a:cxn ang="T14">
                    <a:pos x="T8" y="T9"/>
                  </a:cxn>
                </a:cxnLst>
                <a:rect l="T15" t="T16" r="T17" b="T18"/>
                <a:pathLst>
                  <a:path w="43" h="57">
                    <a:moveTo>
                      <a:pt x="0" y="0"/>
                    </a:moveTo>
                    <a:lnTo>
                      <a:pt x="24" y="0"/>
                    </a:lnTo>
                    <a:lnTo>
                      <a:pt x="43" y="13"/>
                    </a:lnTo>
                    <a:lnTo>
                      <a:pt x="35" y="57"/>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4" name="Freeform 388"/>
              <p:cNvSpPr/>
              <p:nvPr/>
            </p:nvSpPr>
            <p:spPr bwMode="auto">
              <a:xfrm>
                <a:off x="3073" y="2933"/>
                <a:ext cx="12" cy="20"/>
              </a:xfrm>
              <a:custGeom>
                <a:avLst/>
                <a:gdLst>
                  <a:gd name="T0" fmla="*/ 0 w 40"/>
                  <a:gd name="T1" fmla="*/ 0 h 70"/>
                  <a:gd name="T2" fmla="*/ 0 w 40"/>
                  <a:gd name="T3" fmla="*/ 2 h 70"/>
                  <a:gd name="T4" fmla="*/ 1 w 40"/>
                  <a:gd name="T5" fmla="*/ 1 h 70"/>
                  <a:gd name="T6" fmla="*/ 0 w 40"/>
                  <a:gd name="T7" fmla="*/ 0 h 70"/>
                  <a:gd name="T8" fmla="*/ 0 60000 65536"/>
                  <a:gd name="T9" fmla="*/ 0 60000 65536"/>
                  <a:gd name="T10" fmla="*/ 0 60000 65536"/>
                  <a:gd name="T11" fmla="*/ 0 60000 65536"/>
                  <a:gd name="T12" fmla="*/ 0 w 40"/>
                  <a:gd name="T13" fmla="*/ 0 h 70"/>
                  <a:gd name="T14" fmla="*/ 40 w 40"/>
                  <a:gd name="T15" fmla="*/ 70 h 70"/>
                </a:gdLst>
                <a:ahLst/>
                <a:cxnLst>
                  <a:cxn ang="T8">
                    <a:pos x="T0" y="T1"/>
                  </a:cxn>
                  <a:cxn ang="T9">
                    <a:pos x="T2" y="T3"/>
                  </a:cxn>
                  <a:cxn ang="T10">
                    <a:pos x="T4" y="T5"/>
                  </a:cxn>
                  <a:cxn ang="T11">
                    <a:pos x="T6" y="T7"/>
                  </a:cxn>
                </a:cxnLst>
                <a:rect l="T12" t="T13" r="T14" b="T15"/>
                <a:pathLst>
                  <a:path w="40" h="70">
                    <a:moveTo>
                      <a:pt x="0" y="0"/>
                    </a:moveTo>
                    <a:lnTo>
                      <a:pt x="5" y="70"/>
                    </a:lnTo>
                    <a:lnTo>
                      <a:pt x="40" y="42"/>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5" name="Freeform 389"/>
              <p:cNvSpPr/>
              <p:nvPr/>
            </p:nvSpPr>
            <p:spPr bwMode="auto">
              <a:xfrm>
                <a:off x="3075" y="2960"/>
                <a:ext cx="47" cy="53"/>
              </a:xfrm>
              <a:custGeom>
                <a:avLst/>
                <a:gdLst>
                  <a:gd name="T0" fmla="*/ 0 w 167"/>
                  <a:gd name="T1" fmla="*/ 3 h 186"/>
                  <a:gd name="T2" fmla="*/ 1 w 167"/>
                  <a:gd name="T3" fmla="*/ 1 h 186"/>
                  <a:gd name="T4" fmla="*/ 2 w 167"/>
                  <a:gd name="T5" fmla="*/ 2 h 186"/>
                  <a:gd name="T6" fmla="*/ 3 w 167"/>
                  <a:gd name="T7" fmla="*/ 0 h 186"/>
                  <a:gd name="T8" fmla="*/ 4 w 167"/>
                  <a:gd name="T9" fmla="*/ 1 h 186"/>
                  <a:gd name="T10" fmla="*/ 4 w 167"/>
                  <a:gd name="T11" fmla="*/ 4 h 186"/>
                  <a:gd name="T12" fmla="*/ 3 w 167"/>
                  <a:gd name="T13" fmla="*/ 3 h 186"/>
                  <a:gd name="T14" fmla="*/ 3 w 167"/>
                  <a:gd name="T15" fmla="*/ 4 h 186"/>
                  <a:gd name="T16" fmla="*/ 2 w 167"/>
                  <a:gd name="T17" fmla="*/ 4 h 186"/>
                  <a:gd name="T18" fmla="*/ 1 w 167"/>
                  <a:gd name="T19" fmla="*/ 2 h 186"/>
                  <a:gd name="T20" fmla="*/ 0 w 167"/>
                  <a:gd name="T21" fmla="*/ 3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
                  <a:gd name="T34" fmla="*/ 0 h 186"/>
                  <a:gd name="T35" fmla="*/ 167 w 167"/>
                  <a:gd name="T36" fmla="*/ 186 h 1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 h="186">
                    <a:moveTo>
                      <a:pt x="0" y="127"/>
                    </a:moveTo>
                    <a:lnTo>
                      <a:pt x="34" y="62"/>
                    </a:lnTo>
                    <a:lnTo>
                      <a:pt x="78" y="71"/>
                    </a:lnTo>
                    <a:lnTo>
                      <a:pt x="138" y="0"/>
                    </a:lnTo>
                    <a:lnTo>
                      <a:pt x="167" y="43"/>
                    </a:lnTo>
                    <a:lnTo>
                      <a:pt x="162" y="153"/>
                    </a:lnTo>
                    <a:lnTo>
                      <a:pt x="148" y="107"/>
                    </a:lnTo>
                    <a:lnTo>
                      <a:pt x="131" y="186"/>
                    </a:lnTo>
                    <a:lnTo>
                      <a:pt x="90" y="165"/>
                    </a:lnTo>
                    <a:lnTo>
                      <a:pt x="63" y="82"/>
                    </a:lnTo>
                    <a:lnTo>
                      <a:pt x="0" y="12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6" name="Freeform 390"/>
              <p:cNvSpPr/>
              <p:nvPr/>
            </p:nvSpPr>
            <p:spPr bwMode="auto">
              <a:xfrm>
                <a:off x="3080" y="2948"/>
                <a:ext cx="11" cy="21"/>
              </a:xfrm>
              <a:custGeom>
                <a:avLst/>
                <a:gdLst>
                  <a:gd name="T0" fmla="*/ 0 w 37"/>
                  <a:gd name="T1" fmla="*/ 1 h 74"/>
                  <a:gd name="T2" fmla="*/ 0 w 37"/>
                  <a:gd name="T3" fmla="*/ 1 h 74"/>
                  <a:gd name="T4" fmla="*/ 1 w 37"/>
                  <a:gd name="T5" fmla="*/ 0 h 74"/>
                  <a:gd name="T6" fmla="*/ 1 w 37"/>
                  <a:gd name="T7" fmla="*/ 2 h 74"/>
                  <a:gd name="T8" fmla="*/ 0 w 37"/>
                  <a:gd name="T9" fmla="*/ 1 h 74"/>
                  <a:gd name="T10" fmla="*/ 0 60000 65536"/>
                  <a:gd name="T11" fmla="*/ 0 60000 65536"/>
                  <a:gd name="T12" fmla="*/ 0 60000 65536"/>
                  <a:gd name="T13" fmla="*/ 0 60000 65536"/>
                  <a:gd name="T14" fmla="*/ 0 60000 65536"/>
                  <a:gd name="T15" fmla="*/ 0 w 37"/>
                  <a:gd name="T16" fmla="*/ 0 h 74"/>
                  <a:gd name="T17" fmla="*/ 37 w 37"/>
                  <a:gd name="T18" fmla="*/ 74 h 74"/>
                </a:gdLst>
                <a:ahLst/>
                <a:cxnLst>
                  <a:cxn ang="T10">
                    <a:pos x="T0" y="T1"/>
                  </a:cxn>
                  <a:cxn ang="T11">
                    <a:pos x="T2" y="T3"/>
                  </a:cxn>
                  <a:cxn ang="T12">
                    <a:pos x="T4" y="T5"/>
                  </a:cxn>
                  <a:cxn ang="T13">
                    <a:pos x="T6" y="T7"/>
                  </a:cxn>
                  <a:cxn ang="T14">
                    <a:pos x="T8" y="T9"/>
                  </a:cxn>
                </a:cxnLst>
                <a:rect l="T15" t="T16" r="T17" b="T18"/>
                <a:pathLst>
                  <a:path w="37" h="74">
                    <a:moveTo>
                      <a:pt x="0" y="46"/>
                    </a:moveTo>
                    <a:lnTo>
                      <a:pt x="8" y="34"/>
                    </a:lnTo>
                    <a:lnTo>
                      <a:pt x="37" y="0"/>
                    </a:lnTo>
                    <a:lnTo>
                      <a:pt x="25" y="74"/>
                    </a:lnTo>
                    <a:lnTo>
                      <a:pt x="0" y="4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7" name="Freeform 391"/>
              <p:cNvSpPr/>
              <p:nvPr/>
            </p:nvSpPr>
            <p:spPr bwMode="auto">
              <a:xfrm>
                <a:off x="1899" y="2318"/>
                <a:ext cx="110" cy="95"/>
              </a:xfrm>
              <a:custGeom>
                <a:avLst/>
                <a:gdLst>
                  <a:gd name="T0" fmla="*/ 0 w 383"/>
                  <a:gd name="T1" fmla="*/ 1 h 337"/>
                  <a:gd name="T2" fmla="*/ 1 w 383"/>
                  <a:gd name="T3" fmla="*/ 5 h 337"/>
                  <a:gd name="T4" fmla="*/ 5 w 383"/>
                  <a:gd name="T5" fmla="*/ 7 h 337"/>
                  <a:gd name="T6" fmla="*/ 7 w 383"/>
                  <a:gd name="T7" fmla="*/ 8 h 337"/>
                  <a:gd name="T8" fmla="*/ 9 w 383"/>
                  <a:gd name="T9" fmla="*/ 6 h 337"/>
                  <a:gd name="T10" fmla="*/ 8 w 383"/>
                  <a:gd name="T11" fmla="*/ 3 h 337"/>
                  <a:gd name="T12" fmla="*/ 9 w 383"/>
                  <a:gd name="T13" fmla="*/ 3 h 337"/>
                  <a:gd name="T14" fmla="*/ 9 w 383"/>
                  <a:gd name="T15" fmla="*/ 1 h 337"/>
                  <a:gd name="T16" fmla="*/ 5 w 383"/>
                  <a:gd name="T17" fmla="*/ 0 h 337"/>
                  <a:gd name="T18" fmla="*/ 3 w 383"/>
                  <a:gd name="T19" fmla="*/ 0 h 337"/>
                  <a:gd name="T20" fmla="*/ 0 w 383"/>
                  <a:gd name="T21" fmla="*/ 1 h 3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3"/>
                  <a:gd name="T34" fmla="*/ 0 h 337"/>
                  <a:gd name="T35" fmla="*/ 383 w 383"/>
                  <a:gd name="T36" fmla="*/ 337 h 3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3" h="337">
                    <a:moveTo>
                      <a:pt x="0" y="61"/>
                    </a:moveTo>
                    <a:lnTo>
                      <a:pt x="26" y="237"/>
                    </a:lnTo>
                    <a:lnTo>
                      <a:pt x="222" y="326"/>
                    </a:lnTo>
                    <a:lnTo>
                      <a:pt x="319" y="337"/>
                    </a:lnTo>
                    <a:lnTo>
                      <a:pt x="383" y="248"/>
                    </a:lnTo>
                    <a:lnTo>
                      <a:pt x="349" y="149"/>
                    </a:lnTo>
                    <a:lnTo>
                      <a:pt x="375" y="124"/>
                    </a:lnTo>
                    <a:lnTo>
                      <a:pt x="358" y="45"/>
                    </a:lnTo>
                    <a:lnTo>
                      <a:pt x="213" y="19"/>
                    </a:lnTo>
                    <a:lnTo>
                      <a:pt x="118" y="0"/>
                    </a:lnTo>
                    <a:lnTo>
                      <a:pt x="0" y="6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8" name="Freeform 392"/>
              <p:cNvSpPr/>
              <p:nvPr/>
            </p:nvSpPr>
            <p:spPr bwMode="auto">
              <a:xfrm>
                <a:off x="1647" y="2527"/>
                <a:ext cx="33" cy="69"/>
              </a:xfrm>
              <a:custGeom>
                <a:avLst/>
                <a:gdLst>
                  <a:gd name="T0" fmla="*/ 0 w 118"/>
                  <a:gd name="T1" fmla="*/ 4 h 245"/>
                  <a:gd name="T2" fmla="*/ 0 w 118"/>
                  <a:gd name="T3" fmla="*/ 0 h 245"/>
                  <a:gd name="T4" fmla="*/ 3 w 118"/>
                  <a:gd name="T5" fmla="*/ 0 h 245"/>
                  <a:gd name="T6" fmla="*/ 2 w 118"/>
                  <a:gd name="T7" fmla="*/ 3 h 245"/>
                  <a:gd name="T8" fmla="*/ 2 w 118"/>
                  <a:gd name="T9" fmla="*/ 5 h 245"/>
                  <a:gd name="T10" fmla="*/ 0 w 118"/>
                  <a:gd name="T11" fmla="*/ 5 h 245"/>
                  <a:gd name="T12" fmla="*/ 1 w 118"/>
                  <a:gd name="T13" fmla="*/ 4 h 245"/>
                  <a:gd name="T14" fmla="*/ 0 w 118"/>
                  <a:gd name="T15" fmla="*/ 4 h 245"/>
                  <a:gd name="T16" fmla="*/ 0 60000 65536"/>
                  <a:gd name="T17" fmla="*/ 0 60000 65536"/>
                  <a:gd name="T18" fmla="*/ 0 60000 65536"/>
                  <a:gd name="T19" fmla="*/ 0 60000 65536"/>
                  <a:gd name="T20" fmla="*/ 0 60000 65536"/>
                  <a:gd name="T21" fmla="*/ 0 60000 65536"/>
                  <a:gd name="T22" fmla="*/ 0 60000 65536"/>
                  <a:gd name="T23" fmla="*/ 0 60000 65536"/>
                  <a:gd name="T24" fmla="*/ 0 w 118"/>
                  <a:gd name="T25" fmla="*/ 0 h 245"/>
                  <a:gd name="T26" fmla="*/ 118 w 118"/>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8" h="245">
                    <a:moveTo>
                      <a:pt x="0" y="161"/>
                    </a:moveTo>
                    <a:lnTo>
                      <a:pt x="19" y="0"/>
                    </a:lnTo>
                    <a:lnTo>
                      <a:pt x="118" y="9"/>
                    </a:lnTo>
                    <a:lnTo>
                      <a:pt x="76" y="112"/>
                    </a:lnTo>
                    <a:lnTo>
                      <a:pt x="76" y="238"/>
                    </a:lnTo>
                    <a:lnTo>
                      <a:pt x="17" y="245"/>
                    </a:lnTo>
                    <a:lnTo>
                      <a:pt x="25" y="169"/>
                    </a:lnTo>
                    <a:lnTo>
                      <a:pt x="0" y="16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09" name="Freeform 393"/>
              <p:cNvSpPr/>
              <p:nvPr/>
            </p:nvSpPr>
            <p:spPr bwMode="auto">
              <a:xfrm>
                <a:off x="1966" y="2426"/>
                <a:ext cx="104" cy="70"/>
              </a:xfrm>
              <a:custGeom>
                <a:avLst/>
                <a:gdLst>
                  <a:gd name="T0" fmla="*/ 0 w 366"/>
                  <a:gd name="T1" fmla="*/ 3 h 247"/>
                  <a:gd name="T2" fmla="*/ 2 w 366"/>
                  <a:gd name="T3" fmla="*/ 5 h 247"/>
                  <a:gd name="T4" fmla="*/ 7 w 366"/>
                  <a:gd name="T5" fmla="*/ 6 h 247"/>
                  <a:gd name="T6" fmla="*/ 9 w 366"/>
                  <a:gd name="T7" fmla="*/ 4 h 247"/>
                  <a:gd name="T8" fmla="*/ 7 w 366"/>
                  <a:gd name="T9" fmla="*/ 4 h 247"/>
                  <a:gd name="T10" fmla="*/ 7 w 366"/>
                  <a:gd name="T11" fmla="*/ 2 h 247"/>
                  <a:gd name="T12" fmla="*/ 6 w 366"/>
                  <a:gd name="T13" fmla="*/ 0 h 247"/>
                  <a:gd name="T14" fmla="*/ 2 w 366"/>
                  <a:gd name="T15" fmla="*/ 0 h 247"/>
                  <a:gd name="T16" fmla="*/ 0 w 366"/>
                  <a:gd name="T17" fmla="*/ 3 h 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47"/>
                  <a:gd name="T29" fmla="*/ 366 w 366"/>
                  <a:gd name="T30" fmla="*/ 247 h 2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47">
                    <a:moveTo>
                      <a:pt x="0" y="123"/>
                    </a:moveTo>
                    <a:lnTo>
                      <a:pt x="100" y="223"/>
                    </a:lnTo>
                    <a:lnTo>
                      <a:pt x="324" y="247"/>
                    </a:lnTo>
                    <a:lnTo>
                      <a:pt x="366" y="162"/>
                    </a:lnTo>
                    <a:lnTo>
                      <a:pt x="308" y="158"/>
                    </a:lnTo>
                    <a:lnTo>
                      <a:pt x="301" y="81"/>
                    </a:lnTo>
                    <a:lnTo>
                      <a:pt x="251" y="0"/>
                    </a:lnTo>
                    <a:lnTo>
                      <a:pt x="100" y="18"/>
                    </a:lnTo>
                    <a:lnTo>
                      <a:pt x="0" y="12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0" name="Freeform 394"/>
              <p:cNvSpPr/>
              <p:nvPr/>
            </p:nvSpPr>
            <p:spPr bwMode="auto">
              <a:xfrm>
                <a:off x="2123" y="2666"/>
                <a:ext cx="230" cy="221"/>
              </a:xfrm>
              <a:custGeom>
                <a:avLst/>
                <a:gdLst>
                  <a:gd name="T0" fmla="*/ 0 w 805"/>
                  <a:gd name="T1" fmla="*/ 5 h 776"/>
                  <a:gd name="T2" fmla="*/ 0 w 805"/>
                  <a:gd name="T3" fmla="*/ 3 h 776"/>
                  <a:gd name="T4" fmla="*/ 1 w 805"/>
                  <a:gd name="T5" fmla="*/ 3 h 776"/>
                  <a:gd name="T6" fmla="*/ 3 w 805"/>
                  <a:gd name="T7" fmla="*/ 3 h 776"/>
                  <a:gd name="T8" fmla="*/ 3 w 805"/>
                  <a:gd name="T9" fmla="*/ 2 h 776"/>
                  <a:gd name="T10" fmla="*/ 2 w 805"/>
                  <a:gd name="T11" fmla="*/ 1 h 776"/>
                  <a:gd name="T12" fmla="*/ 4 w 805"/>
                  <a:gd name="T13" fmla="*/ 0 h 776"/>
                  <a:gd name="T14" fmla="*/ 8 w 805"/>
                  <a:gd name="T15" fmla="*/ 2 h 776"/>
                  <a:gd name="T16" fmla="*/ 8 w 805"/>
                  <a:gd name="T17" fmla="*/ 3 h 776"/>
                  <a:gd name="T18" fmla="*/ 9 w 805"/>
                  <a:gd name="T19" fmla="*/ 3 h 776"/>
                  <a:gd name="T20" fmla="*/ 10 w 805"/>
                  <a:gd name="T21" fmla="*/ 4 h 776"/>
                  <a:gd name="T22" fmla="*/ 11 w 805"/>
                  <a:gd name="T23" fmla="*/ 3 h 776"/>
                  <a:gd name="T24" fmla="*/ 12 w 805"/>
                  <a:gd name="T25" fmla="*/ 4 h 776"/>
                  <a:gd name="T26" fmla="*/ 14 w 805"/>
                  <a:gd name="T27" fmla="*/ 8 h 776"/>
                  <a:gd name="T28" fmla="*/ 15 w 805"/>
                  <a:gd name="T29" fmla="*/ 9 h 776"/>
                  <a:gd name="T30" fmla="*/ 15 w 805"/>
                  <a:gd name="T31" fmla="*/ 10 h 776"/>
                  <a:gd name="T32" fmla="*/ 18 w 805"/>
                  <a:gd name="T33" fmla="*/ 10 h 776"/>
                  <a:gd name="T34" fmla="*/ 19 w 805"/>
                  <a:gd name="T35" fmla="*/ 11 h 776"/>
                  <a:gd name="T36" fmla="*/ 18 w 805"/>
                  <a:gd name="T37" fmla="*/ 13 h 776"/>
                  <a:gd name="T38" fmla="*/ 15 w 805"/>
                  <a:gd name="T39" fmla="*/ 14 h 776"/>
                  <a:gd name="T40" fmla="*/ 13 w 805"/>
                  <a:gd name="T41" fmla="*/ 15 h 776"/>
                  <a:gd name="T42" fmla="*/ 10 w 805"/>
                  <a:gd name="T43" fmla="*/ 18 h 776"/>
                  <a:gd name="T44" fmla="*/ 10 w 805"/>
                  <a:gd name="T45" fmla="*/ 17 h 776"/>
                  <a:gd name="T46" fmla="*/ 9 w 805"/>
                  <a:gd name="T47" fmla="*/ 16 h 776"/>
                  <a:gd name="T48" fmla="*/ 7 w 805"/>
                  <a:gd name="T49" fmla="*/ 17 h 776"/>
                  <a:gd name="T50" fmla="*/ 5 w 805"/>
                  <a:gd name="T51" fmla="*/ 14 h 776"/>
                  <a:gd name="T52" fmla="*/ 4 w 805"/>
                  <a:gd name="T53" fmla="*/ 13 h 776"/>
                  <a:gd name="T54" fmla="*/ 3 w 805"/>
                  <a:gd name="T55" fmla="*/ 9 h 776"/>
                  <a:gd name="T56" fmla="*/ 0 w 805"/>
                  <a:gd name="T57" fmla="*/ 5 h 7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05"/>
                  <a:gd name="T88" fmla="*/ 0 h 776"/>
                  <a:gd name="T89" fmla="*/ 805 w 805"/>
                  <a:gd name="T90" fmla="*/ 776 h 7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05" h="776">
                    <a:moveTo>
                      <a:pt x="0" y="202"/>
                    </a:moveTo>
                    <a:lnTo>
                      <a:pt x="12" y="135"/>
                    </a:lnTo>
                    <a:lnTo>
                      <a:pt x="54" y="149"/>
                    </a:lnTo>
                    <a:lnTo>
                      <a:pt x="107" y="107"/>
                    </a:lnTo>
                    <a:lnTo>
                      <a:pt x="130" y="78"/>
                    </a:lnTo>
                    <a:lnTo>
                      <a:pt x="85" y="32"/>
                    </a:lnTo>
                    <a:lnTo>
                      <a:pt x="171" y="0"/>
                    </a:lnTo>
                    <a:lnTo>
                      <a:pt x="344" y="89"/>
                    </a:lnTo>
                    <a:lnTo>
                      <a:pt x="345" y="120"/>
                    </a:lnTo>
                    <a:lnTo>
                      <a:pt x="388" y="143"/>
                    </a:lnTo>
                    <a:lnTo>
                      <a:pt x="420" y="165"/>
                    </a:lnTo>
                    <a:lnTo>
                      <a:pt x="454" y="149"/>
                    </a:lnTo>
                    <a:lnTo>
                      <a:pt x="524" y="174"/>
                    </a:lnTo>
                    <a:lnTo>
                      <a:pt x="617" y="352"/>
                    </a:lnTo>
                    <a:lnTo>
                      <a:pt x="627" y="365"/>
                    </a:lnTo>
                    <a:lnTo>
                      <a:pt x="664" y="436"/>
                    </a:lnTo>
                    <a:lnTo>
                      <a:pt x="786" y="450"/>
                    </a:lnTo>
                    <a:lnTo>
                      <a:pt x="805" y="483"/>
                    </a:lnTo>
                    <a:lnTo>
                      <a:pt x="775" y="575"/>
                    </a:lnTo>
                    <a:lnTo>
                      <a:pt x="664" y="619"/>
                    </a:lnTo>
                    <a:lnTo>
                      <a:pt x="542" y="652"/>
                    </a:lnTo>
                    <a:lnTo>
                      <a:pt x="443" y="776"/>
                    </a:lnTo>
                    <a:lnTo>
                      <a:pt x="443" y="729"/>
                    </a:lnTo>
                    <a:lnTo>
                      <a:pt x="373" y="697"/>
                    </a:lnTo>
                    <a:lnTo>
                      <a:pt x="306" y="739"/>
                    </a:lnTo>
                    <a:lnTo>
                      <a:pt x="234" y="599"/>
                    </a:lnTo>
                    <a:lnTo>
                      <a:pt x="180" y="544"/>
                    </a:lnTo>
                    <a:lnTo>
                      <a:pt x="146" y="398"/>
                    </a:lnTo>
                    <a:lnTo>
                      <a:pt x="0" y="20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1" name="Freeform 395"/>
              <p:cNvSpPr/>
              <p:nvPr/>
            </p:nvSpPr>
            <p:spPr bwMode="auto">
              <a:xfrm>
                <a:off x="1960" y="1831"/>
                <a:ext cx="1858" cy="693"/>
              </a:xfrm>
              <a:custGeom>
                <a:avLst/>
                <a:gdLst>
                  <a:gd name="T0" fmla="*/ 3 w 6518"/>
                  <a:gd name="T1" fmla="*/ 35 h 2431"/>
                  <a:gd name="T2" fmla="*/ 8 w 6518"/>
                  <a:gd name="T3" fmla="*/ 31 h 2431"/>
                  <a:gd name="T4" fmla="*/ 8 w 6518"/>
                  <a:gd name="T5" fmla="*/ 18 h 2431"/>
                  <a:gd name="T6" fmla="*/ 14 w 6518"/>
                  <a:gd name="T7" fmla="*/ 17 h 2431"/>
                  <a:gd name="T8" fmla="*/ 16 w 6518"/>
                  <a:gd name="T9" fmla="*/ 26 h 2431"/>
                  <a:gd name="T10" fmla="*/ 18 w 6518"/>
                  <a:gd name="T11" fmla="*/ 23 h 2431"/>
                  <a:gd name="T12" fmla="*/ 23 w 6518"/>
                  <a:gd name="T13" fmla="*/ 20 h 2431"/>
                  <a:gd name="T14" fmla="*/ 35 w 6518"/>
                  <a:gd name="T15" fmla="*/ 17 h 2431"/>
                  <a:gd name="T16" fmla="*/ 44 w 6518"/>
                  <a:gd name="T17" fmla="*/ 17 h 2431"/>
                  <a:gd name="T18" fmla="*/ 44 w 6518"/>
                  <a:gd name="T19" fmla="*/ 10 h 2431"/>
                  <a:gd name="T20" fmla="*/ 47 w 6518"/>
                  <a:gd name="T21" fmla="*/ 19 h 2431"/>
                  <a:gd name="T22" fmla="*/ 49 w 6518"/>
                  <a:gd name="T23" fmla="*/ 17 h 2431"/>
                  <a:gd name="T24" fmla="*/ 51 w 6518"/>
                  <a:gd name="T25" fmla="*/ 17 h 2431"/>
                  <a:gd name="T26" fmla="*/ 49 w 6518"/>
                  <a:gd name="T27" fmla="*/ 13 h 2431"/>
                  <a:gd name="T28" fmla="*/ 56 w 6518"/>
                  <a:gd name="T29" fmla="*/ 12 h 2431"/>
                  <a:gd name="T30" fmla="*/ 59 w 6518"/>
                  <a:gd name="T31" fmla="*/ 8 h 2431"/>
                  <a:gd name="T32" fmla="*/ 67 w 6518"/>
                  <a:gd name="T33" fmla="*/ 3 h 2431"/>
                  <a:gd name="T34" fmla="*/ 72 w 6518"/>
                  <a:gd name="T35" fmla="*/ 1 h 2431"/>
                  <a:gd name="T36" fmla="*/ 83 w 6518"/>
                  <a:gd name="T37" fmla="*/ 4 h 2431"/>
                  <a:gd name="T38" fmla="*/ 77 w 6518"/>
                  <a:gd name="T39" fmla="*/ 9 h 2431"/>
                  <a:gd name="T40" fmla="*/ 84 w 6518"/>
                  <a:gd name="T41" fmla="*/ 9 h 2431"/>
                  <a:gd name="T42" fmla="*/ 92 w 6518"/>
                  <a:gd name="T43" fmla="*/ 8 h 2431"/>
                  <a:gd name="T44" fmla="*/ 102 w 6518"/>
                  <a:gd name="T45" fmla="*/ 12 h 2431"/>
                  <a:gd name="T46" fmla="*/ 114 w 6518"/>
                  <a:gd name="T47" fmla="*/ 12 h 2431"/>
                  <a:gd name="T48" fmla="*/ 126 w 6518"/>
                  <a:gd name="T49" fmla="*/ 16 h 2431"/>
                  <a:gd name="T50" fmla="*/ 133 w 6518"/>
                  <a:gd name="T51" fmla="*/ 15 h 2431"/>
                  <a:gd name="T52" fmla="*/ 148 w 6518"/>
                  <a:gd name="T53" fmla="*/ 21 h 2431"/>
                  <a:gd name="T54" fmla="*/ 147 w 6518"/>
                  <a:gd name="T55" fmla="*/ 25 h 2431"/>
                  <a:gd name="T56" fmla="*/ 143 w 6518"/>
                  <a:gd name="T57" fmla="*/ 22 h 2431"/>
                  <a:gd name="T58" fmla="*/ 141 w 6518"/>
                  <a:gd name="T59" fmla="*/ 28 h 2431"/>
                  <a:gd name="T60" fmla="*/ 129 w 6518"/>
                  <a:gd name="T61" fmla="*/ 31 h 2431"/>
                  <a:gd name="T62" fmla="*/ 126 w 6518"/>
                  <a:gd name="T63" fmla="*/ 37 h 2431"/>
                  <a:gd name="T64" fmla="*/ 121 w 6518"/>
                  <a:gd name="T65" fmla="*/ 45 h 2431"/>
                  <a:gd name="T66" fmla="*/ 128 w 6518"/>
                  <a:gd name="T67" fmla="*/ 29 h 2431"/>
                  <a:gd name="T68" fmla="*/ 119 w 6518"/>
                  <a:gd name="T69" fmla="*/ 32 h 2431"/>
                  <a:gd name="T70" fmla="*/ 109 w 6518"/>
                  <a:gd name="T71" fmla="*/ 33 h 2431"/>
                  <a:gd name="T72" fmla="*/ 105 w 6518"/>
                  <a:gd name="T73" fmla="*/ 41 h 2431"/>
                  <a:gd name="T74" fmla="*/ 107 w 6518"/>
                  <a:gd name="T75" fmla="*/ 45 h 2431"/>
                  <a:gd name="T76" fmla="*/ 99 w 6518"/>
                  <a:gd name="T77" fmla="*/ 55 h 2431"/>
                  <a:gd name="T78" fmla="*/ 94 w 6518"/>
                  <a:gd name="T79" fmla="*/ 42 h 2431"/>
                  <a:gd name="T80" fmla="*/ 84 w 6518"/>
                  <a:gd name="T81" fmla="*/ 46 h 2431"/>
                  <a:gd name="T82" fmla="*/ 69 w 6518"/>
                  <a:gd name="T83" fmla="*/ 46 h 2431"/>
                  <a:gd name="T84" fmla="*/ 53 w 6518"/>
                  <a:gd name="T85" fmla="*/ 46 h 2431"/>
                  <a:gd name="T86" fmla="*/ 46 w 6518"/>
                  <a:gd name="T87" fmla="*/ 42 h 2431"/>
                  <a:gd name="T88" fmla="*/ 38 w 6518"/>
                  <a:gd name="T89" fmla="*/ 39 h 2431"/>
                  <a:gd name="T90" fmla="*/ 32 w 6518"/>
                  <a:gd name="T91" fmla="*/ 40 h 2431"/>
                  <a:gd name="T92" fmla="*/ 33 w 6518"/>
                  <a:gd name="T93" fmla="*/ 45 h 2431"/>
                  <a:gd name="T94" fmla="*/ 29 w 6518"/>
                  <a:gd name="T95" fmla="*/ 44 h 2431"/>
                  <a:gd name="T96" fmla="*/ 24 w 6518"/>
                  <a:gd name="T97" fmla="*/ 46 h 2431"/>
                  <a:gd name="T98" fmla="*/ 23 w 6518"/>
                  <a:gd name="T99" fmla="*/ 48 h 2431"/>
                  <a:gd name="T100" fmla="*/ 25 w 6518"/>
                  <a:gd name="T101" fmla="*/ 51 h 2431"/>
                  <a:gd name="T102" fmla="*/ 23 w 6518"/>
                  <a:gd name="T103" fmla="*/ 55 h 2431"/>
                  <a:gd name="T104" fmla="*/ 17 w 6518"/>
                  <a:gd name="T105" fmla="*/ 54 h 2431"/>
                  <a:gd name="T106" fmla="*/ 17 w 6518"/>
                  <a:gd name="T107" fmla="*/ 47 h 2431"/>
                  <a:gd name="T108" fmla="*/ 12 w 6518"/>
                  <a:gd name="T109" fmla="*/ 43 h 2431"/>
                  <a:gd name="T110" fmla="*/ 10 w 6518"/>
                  <a:gd name="T111" fmla="*/ 42 h 2431"/>
                  <a:gd name="T112" fmla="*/ 6 w 6518"/>
                  <a:gd name="T113" fmla="*/ 38 h 2431"/>
                  <a:gd name="T114" fmla="*/ 4 w 6518"/>
                  <a:gd name="T115" fmla="*/ 41 h 243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518"/>
                  <a:gd name="T175" fmla="*/ 0 h 2431"/>
                  <a:gd name="T176" fmla="*/ 6518 w 6518"/>
                  <a:gd name="T177" fmla="*/ 2431 h 243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518" h="2431">
                    <a:moveTo>
                      <a:pt x="0" y="1726"/>
                    </a:moveTo>
                    <a:lnTo>
                      <a:pt x="55" y="1671"/>
                    </a:lnTo>
                    <a:lnTo>
                      <a:pt x="36" y="1694"/>
                    </a:lnTo>
                    <a:lnTo>
                      <a:pt x="61" y="1701"/>
                    </a:lnTo>
                    <a:lnTo>
                      <a:pt x="55" y="1587"/>
                    </a:lnTo>
                    <a:lnTo>
                      <a:pt x="77" y="1534"/>
                    </a:lnTo>
                    <a:lnTo>
                      <a:pt x="108" y="1526"/>
                    </a:lnTo>
                    <a:lnTo>
                      <a:pt x="171" y="1575"/>
                    </a:lnTo>
                    <a:lnTo>
                      <a:pt x="182" y="1482"/>
                    </a:lnTo>
                    <a:lnTo>
                      <a:pt x="158" y="1483"/>
                    </a:lnTo>
                    <a:lnTo>
                      <a:pt x="147" y="1429"/>
                    </a:lnTo>
                    <a:lnTo>
                      <a:pt x="405" y="1377"/>
                    </a:lnTo>
                    <a:lnTo>
                      <a:pt x="339" y="1358"/>
                    </a:lnTo>
                    <a:lnTo>
                      <a:pt x="343" y="1330"/>
                    </a:lnTo>
                    <a:lnTo>
                      <a:pt x="305" y="1340"/>
                    </a:lnTo>
                    <a:lnTo>
                      <a:pt x="452" y="1197"/>
                    </a:lnTo>
                    <a:lnTo>
                      <a:pt x="389" y="1047"/>
                    </a:lnTo>
                    <a:lnTo>
                      <a:pt x="401" y="976"/>
                    </a:lnTo>
                    <a:lnTo>
                      <a:pt x="361" y="896"/>
                    </a:lnTo>
                    <a:lnTo>
                      <a:pt x="398" y="850"/>
                    </a:lnTo>
                    <a:lnTo>
                      <a:pt x="339" y="786"/>
                    </a:lnTo>
                    <a:lnTo>
                      <a:pt x="355" y="736"/>
                    </a:lnTo>
                    <a:lnTo>
                      <a:pt x="429" y="677"/>
                    </a:lnTo>
                    <a:lnTo>
                      <a:pt x="469" y="670"/>
                    </a:lnTo>
                    <a:lnTo>
                      <a:pt x="516" y="683"/>
                    </a:lnTo>
                    <a:lnTo>
                      <a:pt x="475" y="696"/>
                    </a:lnTo>
                    <a:lnTo>
                      <a:pt x="505" y="719"/>
                    </a:lnTo>
                    <a:lnTo>
                      <a:pt x="620" y="727"/>
                    </a:lnTo>
                    <a:lnTo>
                      <a:pt x="819" y="847"/>
                    </a:lnTo>
                    <a:lnTo>
                      <a:pt x="824" y="907"/>
                    </a:lnTo>
                    <a:lnTo>
                      <a:pt x="738" y="958"/>
                    </a:lnTo>
                    <a:lnTo>
                      <a:pt x="471" y="886"/>
                    </a:lnTo>
                    <a:lnTo>
                      <a:pt x="578" y="972"/>
                    </a:lnTo>
                    <a:lnTo>
                      <a:pt x="574" y="1074"/>
                    </a:lnTo>
                    <a:lnTo>
                      <a:pt x="682" y="1122"/>
                    </a:lnTo>
                    <a:lnTo>
                      <a:pt x="712" y="1114"/>
                    </a:lnTo>
                    <a:lnTo>
                      <a:pt x="698" y="1074"/>
                    </a:lnTo>
                    <a:lnTo>
                      <a:pt x="647" y="1057"/>
                    </a:lnTo>
                    <a:lnTo>
                      <a:pt x="659" y="1023"/>
                    </a:lnTo>
                    <a:lnTo>
                      <a:pt x="710" y="1061"/>
                    </a:lnTo>
                    <a:lnTo>
                      <a:pt x="813" y="1074"/>
                    </a:lnTo>
                    <a:lnTo>
                      <a:pt x="768" y="993"/>
                    </a:lnTo>
                    <a:lnTo>
                      <a:pt x="867" y="926"/>
                    </a:lnTo>
                    <a:lnTo>
                      <a:pt x="937" y="972"/>
                    </a:lnTo>
                    <a:lnTo>
                      <a:pt x="934" y="792"/>
                    </a:lnTo>
                    <a:lnTo>
                      <a:pt x="903" y="765"/>
                    </a:lnTo>
                    <a:lnTo>
                      <a:pt x="1023" y="805"/>
                    </a:lnTo>
                    <a:lnTo>
                      <a:pt x="1032" y="827"/>
                    </a:lnTo>
                    <a:lnTo>
                      <a:pt x="969" y="859"/>
                    </a:lnTo>
                    <a:lnTo>
                      <a:pt x="1032" y="917"/>
                    </a:lnTo>
                    <a:lnTo>
                      <a:pt x="1086" y="850"/>
                    </a:lnTo>
                    <a:lnTo>
                      <a:pt x="1303" y="743"/>
                    </a:lnTo>
                    <a:lnTo>
                      <a:pt x="1337" y="739"/>
                    </a:lnTo>
                    <a:lnTo>
                      <a:pt x="1303" y="755"/>
                    </a:lnTo>
                    <a:lnTo>
                      <a:pt x="1340" y="807"/>
                    </a:lnTo>
                    <a:lnTo>
                      <a:pt x="1500" y="739"/>
                    </a:lnTo>
                    <a:lnTo>
                      <a:pt x="1536" y="789"/>
                    </a:lnTo>
                    <a:lnTo>
                      <a:pt x="1575" y="748"/>
                    </a:lnTo>
                    <a:lnTo>
                      <a:pt x="1553" y="693"/>
                    </a:lnTo>
                    <a:lnTo>
                      <a:pt x="1578" y="674"/>
                    </a:lnTo>
                    <a:lnTo>
                      <a:pt x="1699" y="701"/>
                    </a:lnTo>
                    <a:lnTo>
                      <a:pt x="1858" y="803"/>
                    </a:lnTo>
                    <a:lnTo>
                      <a:pt x="1888" y="754"/>
                    </a:lnTo>
                    <a:lnTo>
                      <a:pt x="1855" y="704"/>
                    </a:lnTo>
                    <a:lnTo>
                      <a:pt x="1807" y="688"/>
                    </a:lnTo>
                    <a:lnTo>
                      <a:pt x="1824" y="608"/>
                    </a:lnTo>
                    <a:lnTo>
                      <a:pt x="1795" y="597"/>
                    </a:lnTo>
                    <a:lnTo>
                      <a:pt x="1803" y="560"/>
                    </a:lnTo>
                    <a:lnTo>
                      <a:pt x="1861" y="521"/>
                    </a:lnTo>
                    <a:lnTo>
                      <a:pt x="1899" y="424"/>
                    </a:lnTo>
                    <a:lnTo>
                      <a:pt x="1981" y="425"/>
                    </a:lnTo>
                    <a:lnTo>
                      <a:pt x="2024" y="439"/>
                    </a:lnTo>
                    <a:lnTo>
                      <a:pt x="1990" y="543"/>
                    </a:lnTo>
                    <a:lnTo>
                      <a:pt x="2028" y="593"/>
                    </a:lnTo>
                    <a:lnTo>
                      <a:pt x="2017" y="736"/>
                    </a:lnTo>
                    <a:lnTo>
                      <a:pt x="2056" y="784"/>
                    </a:lnTo>
                    <a:lnTo>
                      <a:pt x="2039" y="836"/>
                    </a:lnTo>
                    <a:lnTo>
                      <a:pt x="1977" y="877"/>
                    </a:lnTo>
                    <a:lnTo>
                      <a:pt x="1996" y="896"/>
                    </a:lnTo>
                    <a:lnTo>
                      <a:pt x="1914" y="915"/>
                    </a:lnTo>
                    <a:lnTo>
                      <a:pt x="2002" y="949"/>
                    </a:lnTo>
                    <a:lnTo>
                      <a:pt x="2105" y="836"/>
                    </a:lnTo>
                    <a:lnTo>
                      <a:pt x="2091" y="765"/>
                    </a:lnTo>
                    <a:lnTo>
                      <a:pt x="2123" y="754"/>
                    </a:lnTo>
                    <a:lnTo>
                      <a:pt x="2176" y="740"/>
                    </a:lnTo>
                    <a:lnTo>
                      <a:pt x="2204" y="781"/>
                    </a:lnTo>
                    <a:lnTo>
                      <a:pt x="2201" y="835"/>
                    </a:lnTo>
                    <a:lnTo>
                      <a:pt x="2263" y="851"/>
                    </a:lnTo>
                    <a:lnTo>
                      <a:pt x="2212" y="834"/>
                    </a:lnTo>
                    <a:lnTo>
                      <a:pt x="2236" y="801"/>
                    </a:lnTo>
                    <a:lnTo>
                      <a:pt x="2214" y="754"/>
                    </a:lnTo>
                    <a:lnTo>
                      <a:pt x="2067" y="723"/>
                    </a:lnTo>
                    <a:lnTo>
                      <a:pt x="2091" y="612"/>
                    </a:lnTo>
                    <a:lnTo>
                      <a:pt x="2039" y="543"/>
                    </a:lnTo>
                    <a:lnTo>
                      <a:pt x="2112" y="479"/>
                    </a:lnTo>
                    <a:lnTo>
                      <a:pt x="2106" y="433"/>
                    </a:lnTo>
                    <a:lnTo>
                      <a:pt x="2137" y="459"/>
                    </a:lnTo>
                    <a:lnTo>
                      <a:pt x="2120" y="550"/>
                    </a:lnTo>
                    <a:lnTo>
                      <a:pt x="2145" y="560"/>
                    </a:lnTo>
                    <a:lnTo>
                      <a:pt x="2246" y="587"/>
                    </a:lnTo>
                    <a:lnTo>
                      <a:pt x="2153" y="514"/>
                    </a:lnTo>
                    <a:lnTo>
                      <a:pt x="2221" y="517"/>
                    </a:lnTo>
                    <a:lnTo>
                      <a:pt x="2206" y="487"/>
                    </a:lnTo>
                    <a:lnTo>
                      <a:pt x="2246" y="472"/>
                    </a:lnTo>
                    <a:lnTo>
                      <a:pt x="2429" y="532"/>
                    </a:lnTo>
                    <a:lnTo>
                      <a:pt x="2394" y="568"/>
                    </a:lnTo>
                    <a:lnTo>
                      <a:pt x="2389" y="628"/>
                    </a:lnTo>
                    <a:lnTo>
                      <a:pt x="2427" y="660"/>
                    </a:lnTo>
                    <a:lnTo>
                      <a:pt x="2446" y="532"/>
                    </a:lnTo>
                    <a:lnTo>
                      <a:pt x="2347" y="466"/>
                    </a:lnTo>
                    <a:lnTo>
                      <a:pt x="2325" y="375"/>
                    </a:lnTo>
                    <a:lnTo>
                      <a:pt x="2558" y="344"/>
                    </a:lnTo>
                    <a:lnTo>
                      <a:pt x="2529" y="260"/>
                    </a:lnTo>
                    <a:lnTo>
                      <a:pt x="2558" y="279"/>
                    </a:lnTo>
                    <a:lnTo>
                      <a:pt x="2599" y="247"/>
                    </a:lnTo>
                    <a:lnTo>
                      <a:pt x="2568" y="237"/>
                    </a:lnTo>
                    <a:lnTo>
                      <a:pt x="2816" y="171"/>
                    </a:lnTo>
                    <a:lnTo>
                      <a:pt x="2794" y="152"/>
                    </a:lnTo>
                    <a:lnTo>
                      <a:pt x="2909" y="145"/>
                    </a:lnTo>
                    <a:lnTo>
                      <a:pt x="2908" y="167"/>
                    </a:lnTo>
                    <a:lnTo>
                      <a:pt x="2934" y="167"/>
                    </a:lnTo>
                    <a:lnTo>
                      <a:pt x="3018" y="137"/>
                    </a:lnTo>
                    <a:lnTo>
                      <a:pt x="3057" y="153"/>
                    </a:lnTo>
                    <a:lnTo>
                      <a:pt x="3019" y="117"/>
                    </a:lnTo>
                    <a:lnTo>
                      <a:pt x="3113" y="110"/>
                    </a:lnTo>
                    <a:lnTo>
                      <a:pt x="3116" y="64"/>
                    </a:lnTo>
                    <a:lnTo>
                      <a:pt x="3223" y="0"/>
                    </a:lnTo>
                    <a:lnTo>
                      <a:pt x="3300" y="38"/>
                    </a:lnTo>
                    <a:lnTo>
                      <a:pt x="3235" y="71"/>
                    </a:lnTo>
                    <a:lnTo>
                      <a:pt x="3348" y="69"/>
                    </a:lnTo>
                    <a:lnTo>
                      <a:pt x="3301" y="117"/>
                    </a:lnTo>
                    <a:lnTo>
                      <a:pt x="3491" y="92"/>
                    </a:lnTo>
                    <a:lnTo>
                      <a:pt x="3593" y="167"/>
                    </a:lnTo>
                    <a:lnTo>
                      <a:pt x="3577" y="194"/>
                    </a:lnTo>
                    <a:lnTo>
                      <a:pt x="3543" y="176"/>
                    </a:lnTo>
                    <a:lnTo>
                      <a:pt x="3590" y="201"/>
                    </a:lnTo>
                    <a:lnTo>
                      <a:pt x="3568" y="244"/>
                    </a:lnTo>
                    <a:lnTo>
                      <a:pt x="3223" y="456"/>
                    </a:lnTo>
                    <a:lnTo>
                      <a:pt x="3335" y="428"/>
                    </a:lnTo>
                    <a:lnTo>
                      <a:pt x="3311" y="401"/>
                    </a:lnTo>
                    <a:lnTo>
                      <a:pt x="3485" y="362"/>
                    </a:lnTo>
                    <a:lnTo>
                      <a:pt x="3437" y="367"/>
                    </a:lnTo>
                    <a:lnTo>
                      <a:pt x="3448" y="332"/>
                    </a:lnTo>
                    <a:lnTo>
                      <a:pt x="3543" y="362"/>
                    </a:lnTo>
                    <a:lnTo>
                      <a:pt x="3560" y="332"/>
                    </a:lnTo>
                    <a:lnTo>
                      <a:pt x="3579" y="401"/>
                    </a:lnTo>
                    <a:lnTo>
                      <a:pt x="3626" y="406"/>
                    </a:lnTo>
                    <a:lnTo>
                      <a:pt x="3582" y="376"/>
                    </a:lnTo>
                    <a:lnTo>
                      <a:pt x="3675" y="362"/>
                    </a:lnTo>
                    <a:lnTo>
                      <a:pt x="3786" y="375"/>
                    </a:lnTo>
                    <a:lnTo>
                      <a:pt x="3778" y="401"/>
                    </a:lnTo>
                    <a:lnTo>
                      <a:pt x="3871" y="424"/>
                    </a:lnTo>
                    <a:lnTo>
                      <a:pt x="3954" y="418"/>
                    </a:lnTo>
                    <a:lnTo>
                      <a:pt x="3958" y="353"/>
                    </a:lnTo>
                    <a:lnTo>
                      <a:pt x="3983" y="347"/>
                    </a:lnTo>
                    <a:lnTo>
                      <a:pt x="4193" y="418"/>
                    </a:lnTo>
                    <a:lnTo>
                      <a:pt x="4167" y="532"/>
                    </a:lnTo>
                    <a:lnTo>
                      <a:pt x="4264" y="608"/>
                    </a:lnTo>
                    <a:lnTo>
                      <a:pt x="4319" y="504"/>
                    </a:lnTo>
                    <a:lnTo>
                      <a:pt x="4354" y="550"/>
                    </a:lnTo>
                    <a:lnTo>
                      <a:pt x="4424" y="532"/>
                    </a:lnTo>
                    <a:lnTo>
                      <a:pt x="4519" y="568"/>
                    </a:lnTo>
                    <a:lnTo>
                      <a:pt x="4593" y="547"/>
                    </a:lnTo>
                    <a:lnTo>
                      <a:pt x="4589" y="504"/>
                    </a:lnTo>
                    <a:lnTo>
                      <a:pt x="4640" y="431"/>
                    </a:lnTo>
                    <a:lnTo>
                      <a:pt x="4957" y="482"/>
                    </a:lnTo>
                    <a:lnTo>
                      <a:pt x="4978" y="516"/>
                    </a:lnTo>
                    <a:lnTo>
                      <a:pt x="4938" y="531"/>
                    </a:lnTo>
                    <a:lnTo>
                      <a:pt x="5042" y="547"/>
                    </a:lnTo>
                    <a:lnTo>
                      <a:pt x="5080" y="597"/>
                    </a:lnTo>
                    <a:lnTo>
                      <a:pt x="5319" y="587"/>
                    </a:lnTo>
                    <a:lnTo>
                      <a:pt x="5362" y="628"/>
                    </a:lnTo>
                    <a:lnTo>
                      <a:pt x="5345" y="677"/>
                    </a:lnTo>
                    <a:lnTo>
                      <a:pt x="5415" y="712"/>
                    </a:lnTo>
                    <a:lnTo>
                      <a:pt x="5451" y="685"/>
                    </a:lnTo>
                    <a:lnTo>
                      <a:pt x="5622" y="705"/>
                    </a:lnTo>
                    <a:lnTo>
                      <a:pt x="5655" y="677"/>
                    </a:lnTo>
                    <a:lnTo>
                      <a:pt x="5677" y="721"/>
                    </a:lnTo>
                    <a:lnTo>
                      <a:pt x="5747" y="757"/>
                    </a:lnTo>
                    <a:lnTo>
                      <a:pt x="5780" y="732"/>
                    </a:lnTo>
                    <a:lnTo>
                      <a:pt x="5744" y="693"/>
                    </a:lnTo>
                    <a:lnTo>
                      <a:pt x="5765" y="660"/>
                    </a:lnTo>
                    <a:lnTo>
                      <a:pt x="6062" y="711"/>
                    </a:lnTo>
                    <a:lnTo>
                      <a:pt x="6258" y="838"/>
                    </a:lnTo>
                    <a:lnTo>
                      <a:pt x="6302" y="838"/>
                    </a:lnTo>
                    <a:lnTo>
                      <a:pt x="6352" y="942"/>
                    </a:lnTo>
                    <a:lnTo>
                      <a:pt x="6328" y="886"/>
                    </a:lnTo>
                    <a:lnTo>
                      <a:pt x="6361" y="881"/>
                    </a:lnTo>
                    <a:lnTo>
                      <a:pt x="6383" y="903"/>
                    </a:lnTo>
                    <a:lnTo>
                      <a:pt x="6439" y="896"/>
                    </a:lnTo>
                    <a:lnTo>
                      <a:pt x="6518" y="954"/>
                    </a:lnTo>
                    <a:lnTo>
                      <a:pt x="6404" y="1020"/>
                    </a:lnTo>
                    <a:lnTo>
                      <a:pt x="6428" y="1039"/>
                    </a:lnTo>
                    <a:lnTo>
                      <a:pt x="6387" y="1051"/>
                    </a:lnTo>
                    <a:lnTo>
                      <a:pt x="6420" y="1076"/>
                    </a:lnTo>
                    <a:lnTo>
                      <a:pt x="6352" y="1077"/>
                    </a:lnTo>
                    <a:lnTo>
                      <a:pt x="6327" y="1039"/>
                    </a:lnTo>
                    <a:lnTo>
                      <a:pt x="6303" y="1054"/>
                    </a:lnTo>
                    <a:lnTo>
                      <a:pt x="6258" y="993"/>
                    </a:lnTo>
                    <a:lnTo>
                      <a:pt x="6179" y="995"/>
                    </a:lnTo>
                    <a:lnTo>
                      <a:pt x="6158" y="958"/>
                    </a:lnTo>
                    <a:lnTo>
                      <a:pt x="6178" y="942"/>
                    </a:lnTo>
                    <a:lnTo>
                      <a:pt x="6150" y="942"/>
                    </a:lnTo>
                    <a:lnTo>
                      <a:pt x="6124" y="954"/>
                    </a:lnTo>
                    <a:lnTo>
                      <a:pt x="6151" y="996"/>
                    </a:lnTo>
                    <a:lnTo>
                      <a:pt x="6135" y="1023"/>
                    </a:lnTo>
                    <a:lnTo>
                      <a:pt x="6069" y="1065"/>
                    </a:lnTo>
                    <a:lnTo>
                      <a:pt x="6024" y="1055"/>
                    </a:lnTo>
                    <a:lnTo>
                      <a:pt x="6099" y="1173"/>
                    </a:lnTo>
                    <a:lnTo>
                      <a:pt x="6085" y="1219"/>
                    </a:lnTo>
                    <a:lnTo>
                      <a:pt x="6009" y="1187"/>
                    </a:lnTo>
                    <a:lnTo>
                      <a:pt x="6012" y="1206"/>
                    </a:lnTo>
                    <a:lnTo>
                      <a:pt x="5875" y="1264"/>
                    </a:lnTo>
                    <a:lnTo>
                      <a:pt x="5751" y="1384"/>
                    </a:lnTo>
                    <a:lnTo>
                      <a:pt x="5669" y="1338"/>
                    </a:lnTo>
                    <a:lnTo>
                      <a:pt x="5593" y="1387"/>
                    </a:lnTo>
                    <a:lnTo>
                      <a:pt x="5593" y="1344"/>
                    </a:lnTo>
                    <a:lnTo>
                      <a:pt x="5549" y="1388"/>
                    </a:lnTo>
                    <a:lnTo>
                      <a:pt x="5493" y="1386"/>
                    </a:lnTo>
                    <a:lnTo>
                      <a:pt x="5436" y="1502"/>
                    </a:lnTo>
                    <a:lnTo>
                      <a:pt x="5483" y="1526"/>
                    </a:lnTo>
                    <a:lnTo>
                      <a:pt x="5465" y="1564"/>
                    </a:lnTo>
                    <a:lnTo>
                      <a:pt x="5486" y="1625"/>
                    </a:lnTo>
                    <a:lnTo>
                      <a:pt x="5446" y="1614"/>
                    </a:lnTo>
                    <a:lnTo>
                      <a:pt x="5423" y="1668"/>
                    </a:lnTo>
                    <a:lnTo>
                      <a:pt x="5437" y="1714"/>
                    </a:lnTo>
                    <a:lnTo>
                      <a:pt x="5353" y="1753"/>
                    </a:lnTo>
                    <a:lnTo>
                      <a:pt x="5362" y="1808"/>
                    </a:lnTo>
                    <a:lnTo>
                      <a:pt x="5306" y="1822"/>
                    </a:lnTo>
                    <a:lnTo>
                      <a:pt x="5293" y="1881"/>
                    </a:lnTo>
                    <a:lnTo>
                      <a:pt x="5241" y="1943"/>
                    </a:lnTo>
                    <a:lnTo>
                      <a:pt x="5196" y="1714"/>
                    </a:lnTo>
                    <a:lnTo>
                      <a:pt x="5200" y="1591"/>
                    </a:lnTo>
                    <a:lnTo>
                      <a:pt x="5241" y="1518"/>
                    </a:lnTo>
                    <a:lnTo>
                      <a:pt x="5299" y="1503"/>
                    </a:lnTo>
                    <a:lnTo>
                      <a:pt x="5434" y="1350"/>
                    </a:lnTo>
                    <a:lnTo>
                      <a:pt x="5498" y="1318"/>
                    </a:lnTo>
                    <a:lnTo>
                      <a:pt x="5520" y="1230"/>
                    </a:lnTo>
                    <a:lnTo>
                      <a:pt x="5549" y="1207"/>
                    </a:lnTo>
                    <a:lnTo>
                      <a:pt x="5497" y="1206"/>
                    </a:lnTo>
                    <a:lnTo>
                      <a:pt x="5482" y="1279"/>
                    </a:lnTo>
                    <a:lnTo>
                      <a:pt x="5367" y="1340"/>
                    </a:lnTo>
                    <a:lnTo>
                      <a:pt x="5378" y="1246"/>
                    </a:lnTo>
                    <a:lnTo>
                      <a:pt x="5254" y="1268"/>
                    </a:lnTo>
                    <a:lnTo>
                      <a:pt x="5138" y="1387"/>
                    </a:lnTo>
                    <a:lnTo>
                      <a:pt x="5161" y="1438"/>
                    </a:lnTo>
                    <a:lnTo>
                      <a:pt x="5037" y="1455"/>
                    </a:lnTo>
                    <a:lnTo>
                      <a:pt x="5021" y="1440"/>
                    </a:lnTo>
                    <a:lnTo>
                      <a:pt x="5063" y="1432"/>
                    </a:lnTo>
                    <a:lnTo>
                      <a:pt x="4959" y="1400"/>
                    </a:lnTo>
                    <a:lnTo>
                      <a:pt x="4929" y="1432"/>
                    </a:lnTo>
                    <a:lnTo>
                      <a:pt x="4694" y="1433"/>
                    </a:lnTo>
                    <a:lnTo>
                      <a:pt x="4417" y="1709"/>
                    </a:lnTo>
                    <a:lnTo>
                      <a:pt x="4473" y="1721"/>
                    </a:lnTo>
                    <a:lnTo>
                      <a:pt x="4473" y="1771"/>
                    </a:lnTo>
                    <a:lnTo>
                      <a:pt x="4507" y="1740"/>
                    </a:lnTo>
                    <a:lnTo>
                      <a:pt x="4497" y="1783"/>
                    </a:lnTo>
                    <a:lnTo>
                      <a:pt x="4537" y="1759"/>
                    </a:lnTo>
                    <a:lnTo>
                      <a:pt x="4535" y="1786"/>
                    </a:lnTo>
                    <a:lnTo>
                      <a:pt x="4546" y="1740"/>
                    </a:lnTo>
                    <a:lnTo>
                      <a:pt x="4589" y="1741"/>
                    </a:lnTo>
                    <a:lnTo>
                      <a:pt x="4647" y="1801"/>
                    </a:lnTo>
                    <a:lnTo>
                      <a:pt x="4592" y="1806"/>
                    </a:lnTo>
                    <a:lnTo>
                      <a:pt x="4641" y="1824"/>
                    </a:lnTo>
                    <a:lnTo>
                      <a:pt x="4653" y="1866"/>
                    </a:lnTo>
                    <a:lnTo>
                      <a:pt x="4614" y="1952"/>
                    </a:lnTo>
                    <a:lnTo>
                      <a:pt x="4606" y="2082"/>
                    </a:lnTo>
                    <a:lnTo>
                      <a:pt x="4411" y="2358"/>
                    </a:lnTo>
                    <a:lnTo>
                      <a:pt x="4342" y="2396"/>
                    </a:lnTo>
                    <a:lnTo>
                      <a:pt x="4287" y="2358"/>
                    </a:lnTo>
                    <a:lnTo>
                      <a:pt x="4240" y="2412"/>
                    </a:lnTo>
                    <a:lnTo>
                      <a:pt x="4237" y="2401"/>
                    </a:lnTo>
                    <a:lnTo>
                      <a:pt x="4262" y="2358"/>
                    </a:lnTo>
                    <a:lnTo>
                      <a:pt x="4249" y="2289"/>
                    </a:lnTo>
                    <a:lnTo>
                      <a:pt x="4334" y="2261"/>
                    </a:lnTo>
                    <a:lnTo>
                      <a:pt x="4403" y="2077"/>
                    </a:lnTo>
                    <a:lnTo>
                      <a:pt x="4257" y="2121"/>
                    </a:lnTo>
                    <a:lnTo>
                      <a:pt x="4237" y="2052"/>
                    </a:lnTo>
                    <a:lnTo>
                      <a:pt x="4120" y="2010"/>
                    </a:lnTo>
                    <a:lnTo>
                      <a:pt x="4050" y="1821"/>
                    </a:lnTo>
                    <a:lnTo>
                      <a:pt x="3972" y="1786"/>
                    </a:lnTo>
                    <a:lnTo>
                      <a:pt x="3834" y="1837"/>
                    </a:lnTo>
                    <a:lnTo>
                      <a:pt x="3859" y="1878"/>
                    </a:lnTo>
                    <a:lnTo>
                      <a:pt x="3802" y="1990"/>
                    </a:lnTo>
                    <a:lnTo>
                      <a:pt x="3748" y="2020"/>
                    </a:lnTo>
                    <a:lnTo>
                      <a:pt x="3691" y="1993"/>
                    </a:lnTo>
                    <a:lnTo>
                      <a:pt x="3621" y="1981"/>
                    </a:lnTo>
                    <a:lnTo>
                      <a:pt x="3441" y="2033"/>
                    </a:lnTo>
                    <a:lnTo>
                      <a:pt x="3280" y="1956"/>
                    </a:lnTo>
                    <a:lnTo>
                      <a:pt x="3179" y="1967"/>
                    </a:lnTo>
                    <a:lnTo>
                      <a:pt x="3142" y="1905"/>
                    </a:lnTo>
                    <a:lnTo>
                      <a:pt x="3042" y="1866"/>
                    </a:lnTo>
                    <a:lnTo>
                      <a:pt x="2989" y="1908"/>
                    </a:lnTo>
                    <a:lnTo>
                      <a:pt x="2986" y="1992"/>
                    </a:lnTo>
                    <a:lnTo>
                      <a:pt x="2756" y="1955"/>
                    </a:lnTo>
                    <a:lnTo>
                      <a:pt x="2633" y="2033"/>
                    </a:lnTo>
                    <a:lnTo>
                      <a:pt x="2568" y="2063"/>
                    </a:lnTo>
                    <a:lnTo>
                      <a:pt x="2488" y="2002"/>
                    </a:lnTo>
                    <a:lnTo>
                      <a:pt x="2435" y="2036"/>
                    </a:lnTo>
                    <a:lnTo>
                      <a:pt x="2339" y="1993"/>
                    </a:lnTo>
                    <a:lnTo>
                      <a:pt x="2302" y="1990"/>
                    </a:lnTo>
                    <a:lnTo>
                      <a:pt x="2275" y="1923"/>
                    </a:lnTo>
                    <a:lnTo>
                      <a:pt x="2221" y="1923"/>
                    </a:lnTo>
                    <a:lnTo>
                      <a:pt x="2202" y="1935"/>
                    </a:lnTo>
                    <a:lnTo>
                      <a:pt x="2159" y="1885"/>
                    </a:lnTo>
                    <a:lnTo>
                      <a:pt x="2130" y="1898"/>
                    </a:lnTo>
                    <a:lnTo>
                      <a:pt x="2106" y="1914"/>
                    </a:lnTo>
                    <a:lnTo>
                      <a:pt x="1996" y="1812"/>
                    </a:lnTo>
                    <a:lnTo>
                      <a:pt x="1965" y="1802"/>
                    </a:lnTo>
                    <a:lnTo>
                      <a:pt x="1893" y="1724"/>
                    </a:lnTo>
                    <a:lnTo>
                      <a:pt x="1825" y="1771"/>
                    </a:lnTo>
                    <a:lnTo>
                      <a:pt x="1813" y="1739"/>
                    </a:lnTo>
                    <a:lnTo>
                      <a:pt x="1713" y="1733"/>
                    </a:lnTo>
                    <a:lnTo>
                      <a:pt x="1674" y="1678"/>
                    </a:lnTo>
                    <a:lnTo>
                      <a:pt x="1622" y="1682"/>
                    </a:lnTo>
                    <a:lnTo>
                      <a:pt x="1601" y="1705"/>
                    </a:lnTo>
                    <a:lnTo>
                      <a:pt x="1536" y="1718"/>
                    </a:lnTo>
                    <a:lnTo>
                      <a:pt x="1517" y="1705"/>
                    </a:lnTo>
                    <a:lnTo>
                      <a:pt x="1493" y="1749"/>
                    </a:lnTo>
                    <a:lnTo>
                      <a:pt x="1471" y="1739"/>
                    </a:lnTo>
                    <a:lnTo>
                      <a:pt x="1392" y="1751"/>
                    </a:lnTo>
                    <a:lnTo>
                      <a:pt x="1367" y="1739"/>
                    </a:lnTo>
                    <a:lnTo>
                      <a:pt x="1357" y="1751"/>
                    </a:lnTo>
                    <a:lnTo>
                      <a:pt x="1398" y="1802"/>
                    </a:lnTo>
                    <a:lnTo>
                      <a:pt x="1369" y="1832"/>
                    </a:lnTo>
                    <a:lnTo>
                      <a:pt x="1370" y="1874"/>
                    </a:lnTo>
                    <a:lnTo>
                      <a:pt x="1416" y="1875"/>
                    </a:lnTo>
                    <a:lnTo>
                      <a:pt x="1438" y="1914"/>
                    </a:lnTo>
                    <a:lnTo>
                      <a:pt x="1424" y="1944"/>
                    </a:lnTo>
                    <a:lnTo>
                      <a:pt x="1392" y="1923"/>
                    </a:lnTo>
                    <a:lnTo>
                      <a:pt x="1367" y="1943"/>
                    </a:lnTo>
                    <a:lnTo>
                      <a:pt x="1339" y="1927"/>
                    </a:lnTo>
                    <a:lnTo>
                      <a:pt x="1325" y="1898"/>
                    </a:lnTo>
                    <a:lnTo>
                      <a:pt x="1295" y="1914"/>
                    </a:lnTo>
                    <a:lnTo>
                      <a:pt x="1273" y="1900"/>
                    </a:lnTo>
                    <a:lnTo>
                      <a:pt x="1245" y="1923"/>
                    </a:lnTo>
                    <a:lnTo>
                      <a:pt x="1211" y="1929"/>
                    </a:lnTo>
                    <a:lnTo>
                      <a:pt x="1190" y="1898"/>
                    </a:lnTo>
                    <a:lnTo>
                      <a:pt x="1066" y="1890"/>
                    </a:lnTo>
                    <a:lnTo>
                      <a:pt x="1054" y="1905"/>
                    </a:lnTo>
                    <a:lnTo>
                      <a:pt x="1042" y="1904"/>
                    </a:lnTo>
                    <a:lnTo>
                      <a:pt x="1020" y="1937"/>
                    </a:lnTo>
                    <a:lnTo>
                      <a:pt x="1023" y="1970"/>
                    </a:lnTo>
                    <a:lnTo>
                      <a:pt x="1008" y="1973"/>
                    </a:lnTo>
                    <a:lnTo>
                      <a:pt x="999" y="1944"/>
                    </a:lnTo>
                    <a:lnTo>
                      <a:pt x="980" y="1947"/>
                    </a:lnTo>
                    <a:lnTo>
                      <a:pt x="975" y="2042"/>
                    </a:lnTo>
                    <a:lnTo>
                      <a:pt x="993" y="2070"/>
                    </a:lnTo>
                    <a:lnTo>
                      <a:pt x="993" y="2096"/>
                    </a:lnTo>
                    <a:lnTo>
                      <a:pt x="1015" y="2092"/>
                    </a:lnTo>
                    <a:lnTo>
                      <a:pt x="1042" y="2079"/>
                    </a:lnTo>
                    <a:lnTo>
                      <a:pt x="1064" y="2121"/>
                    </a:lnTo>
                    <a:lnTo>
                      <a:pt x="1078" y="2148"/>
                    </a:lnTo>
                    <a:lnTo>
                      <a:pt x="1097" y="2184"/>
                    </a:lnTo>
                    <a:lnTo>
                      <a:pt x="1126" y="2193"/>
                    </a:lnTo>
                    <a:lnTo>
                      <a:pt x="1089" y="2221"/>
                    </a:lnTo>
                    <a:lnTo>
                      <a:pt x="1065" y="2194"/>
                    </a:lnTo>
                    <a:lnTo>
                      <a:pt x="1040" y="2300"/>
                    </a:lnTo>
                    <a:lnTo>
                      <a:pt x="1070" y="2328"/>
                    </a:lnTo>
                    <a:lnTo>
                      <a:pt x="1095" y="2431"/>
                    </a:lnTo>
                    <a:lnTo>
                      <a:pt x="1071" y="2412"/>
                    </a:lnTo>
                    <a:lnTo>
                      <a:pt x="1047" y="2401"/>
                    </a:lnTo>
                    <a:lnTo>
                      <a:pt x="1015" y="2396"/>
                    </a:lnTo>
                    <a:lnTo>
                      <a:pt x="993" y="2384"/>
                    </a:lnTo>
                    <a:lnTo>
                      <a:pt x="973" y="2381"/>
                    </a:lnTo>
                    <a:lnTo>
                      <a:pt x="958" y="2345"/>
                    </a:lnTo>
                    <a:lnTo>
                      <a:pt x="918" y="2366"/>
                    </a:lnTo>
                    <a:lnTo>
                      <a:pt x="883" y="2365"/>
                    </a:lnTo>
                    <a:lnTo>
                      <a:pt x="856" y="2334"/>
                    </a:lnTo>
                    <a:lnTo>
                      <a:pt x="796" y="2303"/>
                    </a:lnTo>
                    <a:lnTo>
                      <a:pt x="737" y="2309"/>
                    </a:lnTo>
                    <a:lnTo>
                      <a:pt x="671" y="2258"/>
                    </a:lnTo>
                    <a:lnTo>
                      <a:pt x="722" y="2212"/>
                    </a:lnTo>
                    <a:lnTo>
                      <a:pt x="727" y="2170"/>
                    </a:lnTo>
                    <a:lnTo>
                      <a:pt x="726" y="2131"/>
                    </a:lnTo>
                    <a:lnTo>
                      <a:pt x="733" y="2098"/>
                    </a:lnTo>
                    <a:lnTo>
                      <a:pt x="765" y="2088"/>
                    </a:lnTo>
                    <a:lnTo>
                      <a:pt x="745" y="2027"/>
                    </a:lnTo>
                    <a:lnTo>
                      <a:pt x="708" y="2010"/>
                    </a:lnTo>
                    <a:lnTo>
                      <a:pt x="688" y="2000"/>
                    </a:lnTo>
                    <a:lnTo>
                      <a:pt x="660" y="2009"/>
                    </a:lnTo>
                    <a:lnTo>
                      <a:pt x="605" y="1992"/>
                    </a:lnTo>
                    <a:lnTo>
                      <a:pt x="562" y="1931"/>
                    </a:lnTo>
                    <a:lnTo>
                      <a:pt x="524" y="1913"/>
                    </a:lnTo>
                    <a:lnTo>
                      <a:pt x="505" y="1858"/>
                    </a:lnTo>
                    <a:lnTo>
                      <a:pt x="475" y="1851"/>
                    </a:lnTo>
                    <a:lnTo>
                      <a:pt x="444" y="1870"/>
                    </a:lnTo>
                    <a:lnTo>
                      <a:pt x="423" y="1881"/>
                    </a:lnTo>
                    <a:lnTo>
                      <a:pt x="412" y="1856"/>
                    </a:lnTo>
                    <a:lnTo>
                      <a:pt x="399" y="1831"/>
                    </a:lnTo>
                    <a:lnTo>
                      <a:pt x="441" y="1825"/>
                    </a:lnTo>
                    <a:lnTo>
                      <a:pt x="439" y="1810"/>
                    </a:lnTo>
                    <a:lnTo>
                      <a:pt x="429" y="1797"/>
                    </a:lnTo>
                    <a:lnTo>
                      <a:pt x="412" y="1785"/>
                    </a:lnTo>
                    <a:lnTo>
                      <a:pt x="391" y="1718"/>
                    </a:lnTo>
                    <a:lnTo>
                      <a:pt x="355" y="1686"/>
                    </a:lnTo>
                    <a:lnTo>
                      <a:pt x="322" y="1684"/>
                    </a:lnTo>
                    <a:lnTo>
                      <a:pt x="287" y="1684"/>
                    </a:lnTo>
                    <a:lnTo>
                      <a:pt x="265" y="1664"/>
                    </a:lnTo>
                    <a:lnTo>
                      <a:pt x="241" y="1660"/>
                    </a:lnTo>
                    <a:lnTo>
                      <a:pt x="222" y="1660"/>
                    </a:lnTo>
                    <a:lnTo>
                      <a:pt x="210" y="1678"/>
                    </a:lnTo>
                    <a:lnTo>
                      <a:pt x="186" y="1703"/>
                    </a:lnTo>
                    <a:lnTo>
                      <a:pt x="181" y="1730"/>
                    </a:lnTo>
                    <a:lnTo>
                      <a:pt x="173" y="1739"/>
                    </a:lnTo>
                    <a:lnTo>
                      <a:pt x="159" y="1783"/>
                    </a:lnTo>
                    <a:lnTo>
                      <a:pt x="150" y="1768"/>
                    </a:lnTo>
                    <a:lnTo>
                      <a:pt x="145" y="1752"/>
                    </a:lnTo>
                    <a:lnTo>
                      <a:pt x="0" y="172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2" name="Freeform 396"/>
              <p:cNvSpPr/>
              <p:nvPr/>
            </p:nvSpPr>
            <p:spPr bwMode="auto">
              <a:xfrm>
                <a:off x="2254" y="1741"/>
                <a:ext cx="54" cy="28"/>
              </a:xfrm>
              <a:custGeom>
                <a:avLst/>
                <a:gdLst>
                  <a:gd name="T0" fmla="*/ 0 w 190"/>
                  <a:gd name="T1" fmla="*/ 2 h 94"/>
                  <a:gd name="T2" fmla="*/ 1 w 190"/>
                  <a:gd name="T3" fmla="*/ 1 h 94"/>
                  <a:gd name="T4" fmla="*/ 0 w 190"/>
                  <a:gd name="T5" fmla="*/ 1 h 94"/>
                  <a:gd name="T6" fmla="*/ 3 w 190"/>
                  <a:gd name="T7" fmla="*/ 0 h 94"/>
                  <a:gd name="T8" fmla="*/ 4 w 190"/>
                  <a:gd name="T9" fmla="*/ 0 h 94"/>
                  <a:gd name="T10" fmla="*/ 3 w 190"/>
                  <a:gd name="T11" fmla="*/ 1 h 94"/>
                  <a:gd name="T12" fmla="*/ 4 w 190"/>
                  <a:gd name="T13" fmla="*/ 1 h 94"/>
                  <a:gd name="T14" fmla="*/ 1 w 190"/>
                  <a:gd name="T15" fmla="*/ 2 h 94"/>
                  <a:gd name="T16" fmla="*/ 1 w 190"/>
                  <a:gd name="T17" fmla="*/ 2 h 94"/>
                  <a:gd name="T18" fmla="*/ 1 w 190"/>
                  <a:gd name="T19" fmla="*/ 2 h 94"/>
                  <a:gd name="T20" fmla="*/ 0 w 190"/>
                  <a:gd name="T21" fmla="*/ 2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4"/>
                  <a:gd name="T35" fmla="*/ 190 w 190"/>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4">
                    <a:moveTo>
                      <a:pt x="0" y="67"/>
                    </a:moveTo>
                    <a:lnTo>
                      <a:pt x="39" y="46"/>
                    </a:lnTo>
                    <a:lnTo>
                      <a:pt x="11" y="27"/>
                    </a:lnTo>
                    <a:lnTo>
                      <a:pt x="146" y="0"/>
                    </a:lnTo>
                    <a:lnTo>
                      <a:pt x="168" y="1"/>
                    </a:lnTo>
                    <a:lnTo>
                      <a:pt x="142" y="25"/>
                    </a:lnTo>
                    <a:lnTo>
                      <a:pt x="190" y="23"/>
                    </a:lnTo>
                    <a:lnTo>
                      <a:pt x="66" y="79"/>
                    </a:lnTo>
                    <a:lnTo>
                      <a:pt x="39" y="94"/>
                    </a:lnTo>
                    <a:lnTo>
                      <a:pt x="45" y="71"/>
                    </a:lnTo>
                    <a:lnTo>
                      <a:pt x="0" y="6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3" name="Freeform 397"/>
              <p:cNvSpPr/>
              <p:nvPr/>
            </p:nvSpPr>
            <p:spPr bwMode="auto">
              <a:xfrm>
                <a:off x="2270" y="2032"/>
                <a:ext cx="22" cy="14"/>
              </a:xfrm>
              <a:custGeom>
                <a:avLst/>
                <a:gdLst>
                  <a:gd name="T0" fmla="*/ 0 w 75"/>
                  <a:gd name="T1" fmla="*/ 1 h 49"/>
                  <a:gd name="T2" fmla="*/ 1 w 75"/>
                  <a:gd name="T3" fmla="*/ 0 h 49"/>
                  <a:gd name="T4" fmla="*/ 2 w 75"/>
                  <a:gd name="T5" fmla="*/ 1 h 49"/>
                  <a:gd name="T6" fmla="*/ 0 w 75"/>
                  <a:gd name="T7" fmla="*/ 1 h 49"/>
                  <a:gd name="T8" fmla="*/ 0 60000 65536"/>
                  <a:gd name="T9" fmla="*/ 0 60000 65536"/>
                  <a:gd name="T10" fmla="*/ 0 60000 65536"/>
                  <a:gd name="T11" fmla="*/ 0 60000 65536"/>
                  <a:gd name="T12" fmla="*/ 0 w 75"/>
                  <a:gd name="T13" fmla="*/ 0 h 49"/>
                  <a:gd name="T14" fmla="*/ 75 w 75"/>
                  <a:gd name="T15" fmla="*/ 49 h 49"/>
                </a:gdLst>
                <a:ahLst/>
                <a:cxnLst>
                  <a:cxn ang="T8">
                    <a:pos x="T0" y="T1"/>
                  </a:cxn>
                  <a:cxn ang="T9">
                    <a:pos x="T2" y="T3"/>
                  </a:cxn>
                  <a:cxn ang="T10">
                    <a:pos x="T4" y="T5"/>
                  </a:cxn>
                  <a:cxn ang="T11">
                    <a:pos x="T6" y="T7"/>
                  </a:cxn>
                </a:cxnLst>
                <a:rect l="T12" t="T13" r="T14" b="T15"/>
                <a:pathLst>
                  <a:path w="75" h="49">
                    <a:moveTo>
                      <a:pt x="0" y="49"/>
                    </a:moveTo>
                    <a:lnTo>
                      <a:pt x="22" y="0"/>
                    </a:lnTo>
                    <a:lnTo>
                      <a:pt x="75" y="27"/>
                    </a:lnTo>
                    <a:lnTo>
                      <a:pt x="0" y="4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4" name="Freeform 398"/>
              <p:cNvSpPr/>
              <p:nvPr/>
            </p:nvSpPr>
            <p:spPr bwMode="auto">
              <a:xfrm>
                <a:off x="2308" y="1945"/>
                <a:ext cx="66" cy="58"/>
              </a:xfrm>
              <a:custGeom>
                <a:avLst/>
                <a:gdLst>
                  <a:gd name="T0" fmla="*/ 0 w 229"/>
                  <a:gd name="T1" fmla="*/ 2 h 204"/>
                  <a:gd name="T2" fmla="*/ 0 w 229"/>
                  <a:gd name="T3" fmla="*/ 3 h 204"/>
                  <a:gd name="T4" fmla="*/ 1 w 229"/>
                  <a:gd name="T5" fmla="*/ 3 h 204"/>
                  <a:gd name="T6" fmla="*/ 2 w 229"/>
                  <a:gd name="T7" fmla="*/ 4 h 204"/>
                  <a:gd name="T8" fmla="*/ 2 w 229"/>
                  <a:gd name="T9" fmla="*/ 3 h 204"/>
                  <a:gd name="T10" fmla="*/ 2 w 229"/>
                  <a:gd name="T11" fmla="*/ 5 h 204"/>
                  <a:gd name="T12" fmla="*/ 5 w 229"/>
                  <a:gd name="T13" fmla="*/ 5 h 204"/>
                  <a:gd name="T14" fmla="*/ 4 w 229"/>
                  <a:gd name="T15" fmla="*/ 4 h 204"/>
                  <a:gd name="T16" fmla="*/ 3 w 229"/>
                  <a:gd name="T17" fmla="*/ 3 h 204"/>
                  <a:gd name="T18" fmla="*/ 3 w 229"/>
                  <a:gd name="T19" fmla="*/ 1 h 204"/>
                  <a:gd name="T20" fmla="*/ 5 w 229"/>
                  <a:gd name="T21" fmla="*/ 0 h 204"/>
                  <a:gd name="T22" fmla="*/ 1 w 229"/>
                  <a:gd name="T23" fmla="*/ 0 h 204"/>
                  <a:gd name="T24" fmla="*/ 1 w 229"/>
                  <a:gd name="T25" fmla="*/ 2 h 204"/>
                  <a:gd name="T26" fmla="*/ 0 w 229"/>
                  <a:gd name="T27" fmla="*/ 2 h 2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9"/>
                  <a:gd name="T43" fmla="*/ 0 h 204"/>
                  <a:gd name="T44" fmla="*/ 229 w 229"/>
                  <a:gd name="T45" fmla="*/ 204 h 2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9" h="204">
                    <a:moveTo>
                      <a:pt x="0" y="103"/>
                    </a:moveTo>
                    <a:lnTo>
                      <a:pt x="16" y="146"/>
                    </a:lnTo>
                    <a:lnTo>
                      <a:pt x="41" y="131"/>
                    </a:lnTo>
                    <a:lnTo>
                      <a:pt x="71" y="159"/>
                    </a:lnTo>
                    <a:lnTo>
                      <a:pt x="91" y="146"/>
                    </a:lnTo>
                    <a:lnTo>
                      <a:pt x="82" y="196"/>
                    </a:lnTo>
                    <a:lnTo>
                      <a:pt x="229" y="204"/>
                    </a:lnTo>
                    <a:lnTo>
                      <a:pt x="175" y="167"/>
                    </a:lnTo>
                    <a:lnTo>
                      <a:pt x="147" y="105"/>
                    </a:lnTo>
                    <a:lnTo>
                      <a:pt x="148" y="38"/>
                    </a:lnTo>
                    <a:lnTo>
                      <a:pt x="186" y="0"/>
                    </a:lnTo>
                    <a:lnTo>
                      <a:pt x="57" y="13"/>
                    </a:lnTo>
                    <a:lnTo>
                      <a:pt x="25" y="103"/>
                    </a:lnTo>
                    <a:lnTo>
                      <a:pt x="0" y="10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5" name="Freeform 399"/>
              <p:cNvSpPr/>
              <p:nvPr/>
            </p:nvSpPr>
            <p:spPr bwMode="auto">
              <a:xfrm>
                <a:off x="2330" y="1851"/>
                <a:ext cx="168" cy="94"/>
              </a:xfrm>
              <a:custGeom>
                <a:avLst/>
                <a:gdLst>
                  <a:gd name="T0" fmla="*/ 0 w 587"/>
                  <a:gd name="T1" fmla="*/ 7 h 330"/>
                  <a:gd name="T2" fmla="*/ 1 w 587"/>
                  <a:gd name="T3" fmla="*/ 7 h 330"/>
                  <a:gd name="T4" fmla="*/ 0 w 587"/>
                  <a:gd name="T5" fmla="*/ 7 h 330"/>
                  <a:gd name="T6" fmla="*/ 3 w 587"/>
                  <a:gd name="T7" fmla="*/ 8 h 330"/>
                  <a:gd name="T8" fmla="*/ 3 w 587"/>
                  <a:gd name="T9" fmla="*/ 7 h 330"/>
                  <a:gd name="T10" fmla="*/ 3 w 587"/>
                  <a:gd name="T11" fmla="*/ 7 h 330"/>
                  <a:gd name="T12" fmla="*/ 3 w 587"/>
                  <a:gd name="T13" fmla="*/ 7 h 330"/>
                  <a:gd name="T14" fmla="*/ 4 w 587"/>
                  <a:gd name="T15" fmla="*/ 7 h 330"/>
                  <a:gd name="T16" fmla="*/ 3 w 587"/>
                  <a:gd name="T17" fmla="*/ 6 h 330"/>
                  <a:gd name="T18" fmla="*/ 4 w 587"/>
                  <a:gd name="T19" fmla="*/ 6 h 330"/>
                  <a:gd name="T20" fmla="*/ 5 w 587"/>
                  <a:gd name="T21" fmla="*/ 6 h 330"/>
                  <a:gd name="T22" fmla="*/ 4 w 587"/>
                  <a:gd name="T23" fmla="*/ 5 h 330"/>
                  <a:gd name="T24" fmla="*/ 5 w 587"/>
                  <a:gd name="T25" fmla="*/ 5 h 330"/>
                  <a:gd name="T26" fmla="*/ 5 w 587"/>
                  <a:gd name="T27" fmla="*/ 5 h 330"/>
                  <a:gd name="T28" fmla="*/ 6 w 587"/>
                  <a:gd name="T29" fmla="*/ 5 h 330"/>
                  <a:gd name="T30" fmla="*/ 6 w 587"/>
                  <a:gd name="T31" fmla="*/ 4 h 330"/>
                  <a:gd name="T32" fmla="*/ 13 w 587"/>
                  <a:gd name="T33" fmla="*/ 2 h 330"/>
                  <a:gd name="T34" fmla="*/ 14 w 587"/>
                  <a:gd name="T35" fmla="*/ 1 h 330"/>
                  <a:gd name="T36" fmla="*/ 13 w 587"/>
                  <a:gd name="T37" fmla="*/ 0 h 330"/>
                  <a:gd name="T38" fmla="*/ 9 w 587"/>
                  <a:gd name="T39" fmla="*/ 1 h 330"/>
                  <a:gd name="T40" fmla="*/ 7 w 587"/>
                  <a:gd name="T41" fmla="*/ 1 h 330"/>
                  <a:gd name="T42" fmla="*/ 3 w 587"/>
                  <a:gd name="T43" fmla="*/ 4 h 330"/>
                  <a:gd name="T44" fmla="*/ 2 w 587"/>
                  <a:gd name="T45" fmla="*/ 4 h 330"/>
                  <a:gd name="T46" fmla="*/ 2 w 587"/>
                  <a:gd name="T47" fmla="*/ 5 h 330"/>
                  <a:gd name="T48" fmla="*/ 3 w 587"/>
                  <a:gd name="T49" fmla="*/ 5 h 330"/>
                  <a:gd name="T50" fmla="*/ 2 w 587"/>
                  <a:gd name="T51" fmla="*/ 5 h 330"/>
                  <a:gd name="T52" fmla="*/ 2 w 587"/>
                  <a:gd name="T53" fmla="*/ 5 h 330"/>
                  <a:gd name="T54" fmla="*/ 1 w 587"/>
                  <a:gd name="T55" fmla="*/ 6 h 330"/>
                  <a:gd name="T56" fmla="*/ 2 w 587"/>
                  <a:gd name="T57" fmla="*/ 6 h 330"/>
                  <a:gd name="T58" fmla="*/ 0 w 587"/>
                  <a:gd name="T59" fmla="*/ 7 h 3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7"/>
                  <a:gd name="T91" fmla="*/ 0 h 330"/>
                  <a:gd name="T92" fmla="*/ 587 w 587"/>
                  <a:gd name="T93" fmla="*/ 330 h 3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7" h="330">
                    <a:moveTo>
                      <a:pt x="0" y="284"/>
                    </a:moveTo>
                    <a:lnTo>
                      <a:pt x="58" y="293"/>
                    </a:lnTo>
                    <a:lnTo>
                      <a:pt x="18" y="321"/>
                    </a:lnTo>
                    <a:lnTo>
                      <a:pt x="117" y="330"/>
                    </a:lnTo>
                    <a:lnTo>
                      <a:pt x="120" y="293"/>
                    </a:lnTo>
                    <a:lnTo>
                      <a:pt x="149" y="298"/>
                    </a:lnTo>
                    <a:lnTo>
                      <a:pt x="119" y="279"/>
                    </a:lnTo>
                    <a:lnTo>
                      <a:pt x="158" y="286"/>
                    </a:lnTo>
                    <a:lnTo>
                      <a:pt x="149" y="244"/>
                    </a:lnTo>
                    <a:lnTo>
                      <a:pt x="167" y="270"/>
                    </a:lnTo>
                    <a:lnTo>
                      <a:pt x="196" y="245"/>
                    </a:lnTo>
                    <a:lnTo>
                      <a:pt x="177" y="217"/>
                    </a:lnTo>
                    <a:lnTo>
                      <a:pt x="239" y="222"/>
                    </a:lnTo>
                    <a:lnTo>
                      <a:pt x="221" y="205"/>
                    </a:lnTo>
                    <a:lnTo>
                      <a:pt x="249" y="209"/>
                    </a:lnTo>
                    <a:lnTo>
                      <a:pt x="265" y="175"/>
                    </a:lnTo>
                    <a:lnTo>
                      <a:pt x="558" y="71"/>
                    </a:lnTo>
                    <a:lnTo>
                      <a:pt x="587" y="30"/>
                    </a:lnTo>
                    <a:lnTo>
                      <a:pt x="530" y="0"/>
                    </a:lnTo>
                    <a:lnTo>
                      <a:pt x="409" y="67"/>
                    </a:lnTo>
                    <a:lnTo>
                      <a:pt x="282" y="67"/>
                    </a:lnTo>
                    <a:lnTo>
                      <a:pt x="147" y="155"/>
                    </a:lnTo>
                    <a:lnTo>
                      <a:pt x="71" y="165"/>
                    </a:lnTo>
                    <a:lnTo>
                      <a:pt x="76" y="205"/>
                    </a:lnTo>
                    <a:lnTo>
                      <a:pt x="116" y="209"/>
                    </a:lnTo>
                    <a:lnTo>
                      <a:pt x="70" y="210"/>
                    </a:lnTo>
                    <a:lnTo>
                      <a:pt x="91" y="226"/>
                    </a:lnTo>
                    <a:lnTo>
                      <a:pt x="58" y="245"/>
                    </a:lnTo>
                    <a:lnTo>
                      <a:pt x="97" y="263"/>
                    </a:lnTo>
                    <a:lnTo>
                      <a:pt x="0" y="28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6" name="Freeform 400"/>
              <p:cNvSpPr/>
              <p:nvPr/>
            </p:nvSpPr>
            <p:spPr bwMode="auto">
              <a:xfrm>
                <a:off x="2427" y="1727"/>
                <a:ext cx="32" cy="19"/>
              </a:xfrm>
              <a:custGeom>
                <a:avLst/>
                <a:gdLst>
                  <a:gd name="T0" fmla="*/ 0 w 115"/>
                  <a:gd name="T1" fmla="*/ 1 h 66"/>
                  <a:gd name="T2" fmla="*/ 1 w 115"/>
                  <a:gd name="T3" fmla="*/ 1 h 66"/>
                  <a:gd name="T4" fmla="*/ 3 w 115"/>
                  <a:gd name="T5" fmla="*/ 1 h 66"/>
                  <a:gd name="T6" fmla="*/ 1 w 115"/>
                  <a:gd name="T7" fmla="*/ 0 h 66"/>
                  <a:gd name="T8" fmla="*/ 0 w 115"/>
                  <a:gd name="T9" fmla="*/ 1 h 66"/>
                  <a:gd name="T10" fmla="*/ 0 60000 65536"/>
                  <a:gd name="T11" fmla="*/ 0 60000 65536"/>
                  <a:gd name="T12" fmla="*/ 0 60000 65536"/>
                  <a:gd name="T13" fmla="*/ 0 60000 65536"/>
                  <a:gd name="T14" fmla="*/ 0 60000 65536"/>
                  <a:gd name="T15" fmla="*/ 0 w 115"/>
                  <a:gd name="T16" fmla="*/ 0 h 66"/>
                  <a:gd name="T17" fmla="*/ 115 w 115"/>
                  <a:gd name="T18" fmla="*/ 66 h 66"/>
                </a:gdLst>
                <a:ahLst/>
                <a:cxnLst>
                  <a:cxn ang="T10">
                    <a:pos x="T0" y="T1"/>
                  </a:cxn>
                  <a:cxn ang="T11">
                    <a:pos x="T2" y="T3"/>
                  </a:cxn>
                  <a:cxn ang="T12">
                    <a:pos x="T4" y="T5"/>
                  </a:cxn>
                  <a:cxn ang="T13">
                    <a:pos x="T6" y="T7"/>
                  </a:cxn>
                  <a:cxn ang="T14">
                    <a:pos x="T8" y="T9"/>
                  </a:cxn>
                </a:cxnLst>
                <a:rect l="T15" t="T16" r="T17" b="T18"/>
                <a:pathLst>
                  <a:path w="115" h="66">
                    <a:moveTo>
                      <a:pt x="0" y="47"/>
                    </a:moveTo>
                    <a:lnTo>
                      <a:pt x="32" y="66"/>
                    </a:lnTo>
                    <a:lnTo>
                      <a:pt x="115" y="43"/>
                    </a:lnTo>
                    <a:lnTo>
                      <a:pt x="66" y="0"/>
                    </a:lnTo>
                    <a:lnTo>
                      <a:pt x="0" y="4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7" name="Freeform 401"/>
              <p:cNvSpPr/>
              <p:nvPr/>
            </p:nvSpPr>
            <p:spPr bwMode="auto">
              <a:xfrm>
                <a:off x="2737" y="1765"/>
                <a:ext cx="29" cy="12"/>
              </a:xfrm>
              <a:custGeom>
                <a:avLst/>
                <a:gdLst>
                  <a:gd name="T0" fmla="*/ 0 w 103"/>
                  <a:gd name="T1" fmla="*/ 0 h 42"/>
                  <a:gd name="T2" fmla="*/ 1 w 103"/>
                  <a:gd name="T3" fmla="*/ 1 h 42"/>
                  <a:gd name="T4" fmla="*/ 1 w 103"/>
                  <a:gd name="T5" fmla="*/ 1 h 42"/>
                  <a:gd name="T6" fmla="*/ 2 w 103"/>
                  <a:gd name="T7" fmla="*/ 1 h 42"/>
                  <a:gd name="T8" fmla="*/ 2 w 103"/>
                  <a:gd name="T9" fmla="*/ 1 h 42"/>
                  <a:gd name="T10" fmla="*/ 0 w 103"/>
                  <a:gd name="T11" fmla="*/ 0 h 42"/>
                  <a:gd name="T12" fmla="*/ 0 60000 65536"/>
                  <a:gd name="T13" fmla="*/ 0 60000 65536"/>
                  <a:gd name="T14" fmla="*/ 0 60000 65536"/>
                  <a:gd name="T15" fmla="*/ 0 60000 65536"/>
                  <a:gd name="T16" fmla="*/ 0 60000 65536"/>
                  <a:gd name="T17" fmla="*/ 0 60000 65536"/>
                  <a:gd name="T18" fmla="*/ 0 w 103"/>
                  <a:gd name="T19" fmla="*/ 0 h 42"/>
                  <a:gd name="T20" fmla="*/ 103 w 103"/>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103" h="42">
                    <a:moveTo>
                      <a:pt x="0" y="0"/>
                    </a:moveTo>
                    <a:lnTo>
                      <a:pt x="46" y="34"/>
                    </a:lnTo>
                    <a:lnTo>
                      <a:pt x="31" y="42"/>
                    </a:lnTo>
                    <a:lnTo>
                      <a:pt x="70" y="41"/>
                    </a:lnTo>
                    <a:lnTo>
                      <a:pt x="103" y="20"/>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8" name="Freeform 402"/>
              <p:cNvSpPr/>
              <p:nvPr/>
            </p:nvSpPr>
            <p:spPr bwMode="auto">
              <a:xfrm>
                <a:off x="2743" y="1731"/>
                <a:ext cx="69" cy="35"/>
              </a:xfrm>
              <a:custGeom>
                <a:avLst/>
                <a:gdLst>
                  <a:gd name="T0" fmla="*/ 0 w 242"/>
                  <a:gd name="T1" fmla="*/ 2 h 123"/>
                  <a:gd name="T2" fmla="*/ 1 w 242"/>
                  <a:gd name="T3" fmla="*/ 1 h 123"/>
                  <a:gd name="T4" fmla="*/ 4 w 242"/>
                  <a:gd name="T5" fmla="*/ 0 h 123"/>
                  <a:gd name="T6" fmla="*/ 6 w 242"/>
                  <a:gd name="T7" fmla="*/ 1 h 123"/>
                  <a:gd name="T8" fmla="*/ 5 w 242"/>
                  <a:gd name="T9" fmla="*/ 2 h 123"/>
                  <a:gd name="T10" fmla="*/ 5 w 242"/>
                  <a:gd name="T11" fmla="*/ 2 h 123"/>
                  <a:gd name="T12" fmla="*/ 2 w 242"/>
                  <a:gd name="T13" fmla="*/ 3 h 123"/>
                  <a:gd name="T14" fmla="*/ 0 w 242"/>
                  <a:gd name="T15" fmla="*/ 2 h 123"/>
                  <a:gd name="T16" fmla="*/ 0 60000 65536"/>
                  <a:gd name="T17" fmla="*/ 0 60000 65536"/>
                  <a:gd name="T18" fmla="*/ 0 60000 65536"/>
                  <a:gd name="T19" fmla="*/ 0 60000 65536"/>
                  <a:gd name="T20" fmla="*/ 0 60000 65536"/>
                  <a:gd name="T21" fmla="*/ 0 60000 65536"/>
                  <a:gd name="T22" fmla="*/ 0 60000 65536"/>
                  <a:gd name="T23" fmla="*/ 0 60000 65536"/>
                  <a:gd name="T24" fmla="*/ 0 w 242"/>
                  <a:gd name="T25" fmla="*/ 0 h 123"/>
                  <a:gd name="T26" fmla="*/ 242 w 242"/>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2" h="123">
                    <a:moveTo>
                      <a:pt x="0" y="100"/>
                    </a:moveTo>
                    <a:lnTo>
                      <a:pt x="65" y="33"/>
                    </a:lnTo>
                    <a:lnTo>
                      <a:pt x="156" y="0"/>
                    </a:lnTo>
                    <a:lnTo>
                      <a:pt x="242" y="59"/>
                    </a:lnTo>
                    <a:lnTo>
                      <a:pt x="212" y="71"/>
                    </a:lnTo>
                    <a:lnTo>
                      <a:pt x="220" y="98"/>
                    </a:lnTo>
                    <a:lnTo>
                      <a:pt x="95" y="123"/>
                    </a:lnTo>
                    <a:lnTo>
                      <a:pt x="0" y="10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19" name="Freeform 403"/>
              <p:cNvSpPr/>
              <p:nvPr/>
            </p:nvSpPr>
            <p:spPr bwMode="auto">
              <a:xfrm>
                <a:off x="2757" y="1762"/>
                <a:ext cx="78" cy="40"/>
              </a:xfrm>
              <a:custGeom>
                <a:avLst/>
                <a:gdLst>
                  <a:gd name="T0" fmla="*/ 0 w 274"/>
                  <a:gd name="T1" fmla="*/ 1 h 142"/>
                  <a:gd name="T2" fmla="*/ 1 w 274"/>
                  <a:gd name="T3" fmla="*/ 1 h 142"/>
                  <a:gd name="T4" fmla="*/ 2 w 274"/>
                  <a:gd name="T5" fmla="*/ 3 h 142"/>
                  <a:gd name="T6" fmla="*/ 3 w 274"/>
                  <a:gd name="T7" fmla="*/ 2 h 142"/>
                  <a:gd name="T8" fmla="*/ 5 w 274"/>
                  <a:gd name="T9" fmla="*/ 3 h 142"/>
                  <a:gd name="T10" fmla="*/ 6 w 274"/>
                  <a:gd name="T11" fmla="*/ 3 h 142"/>
                  <a:gd name="T12" fmla="*/ 5 w 274"/>
                  <a:gd name="T13" fmla="*/ 2 h 142"/>
                  <a:gd name="T14" fmla="*/ 6 w 274"/>
                  <a:gd name="T15" fmla="*/ 2 h 142"/>
                  <a:gd name="T16" fmla="*/ 6 w 274"/>
                  <a:gd name="T17" fmla="*/ 1 h 142"/>
                  <a:gd name="T18" fmla="*/ 5 w 274"/>
                  <a:gd name="T19" fmla="*/ 0 h 142"/>
                  <a:gd name="T20" fmla="*/ 4 w 274"/>
                  <a:gd name="T21" fmla="*/ 1 h 142"/>
                  <a:gd name="T22" fmla="*/ 5 w 274"/>
                  <a:gd name="T23" fmla="*/ 1 h 142"/>
                  <a:gd name="T24" fmla="*/ 4 w 274"/>
                  <a:gd name="T25" fmla="*/ 0 h 142"/>
                  <a:gd name="T26" fmla="*/ 2 w 274"/>
                  <a:gd name="T27" fmla="*/ 0 h 142"/>
                  <a:gd name="T28" fmla="*/ 0 w 274"/>
                  <a:gd name="T29" fmla="*/ 1 h 1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4"/>
                  <a:gd name="T46" fmla="*/ 0 h 142"/>
                  <a:gd name="T47" fmla="*/ 274 w 274"/>
                  <a:gd name="T48" fmla="*/ 142 h 1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4" h="142">
                    <a:moveTo>
                      <a:pt x="0" y="61"/>
                    </a:moveTo>
                    <a:lnTo>
                      <a:pt x="50" y="68"/>
                    </a:lnTo>
                    <a:lnTo>
                      <a:pt x="85" y="118"/>
                    </a:lnTo>
                    <a:lnTo>
                      <a:pt x="114" y="103"/>
                    </a:lnTo>
                    <a:lnTo>
                      <a:pt x="225" y="142"/>
                    </a:lnTo>
                    <a:lnTo>
                      <a:pt x="264" y="126"/>
                    </a:lnTo>
                    <a:lnTo>
                      <a:pt x="235" y="88"/>
                    </a:lnTo>
                    <a:lnTo>
                      <a:pt x="258" y="98"/>
                    </a:lnTo>
                    <a:lnTo>
                      <a:pt x="274" y="39"/>
                    </a:lnTo>
                    <a:lnTo>
                      <a:pt x="215" y="12"/>
                    </a:lnTo>
                    <a:lnTo>
                      <a:pt x="156" y="52"/>
                    </a:lnTo>
                    <a:lnTo>
                      <a:pt x="203" y="31"/>
                    </a:lnTo>
                    <a:lnTo>
                      <a:pt x="173" y="0"/>
                    </a:lnTo>
                    <a:lnTo>
                      <a:pt x="79" y="11"/>
                    </a:lnTo>
                    <a:lnTo>
                      <a:pt x="0" y="6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0" name="Freeform 404"/>
              <p:cNvSpPr/>
              <p:nvPr/>
            </p:nvSpPr>
            <p:spPr bwMode="auto">
              <a:xfrm>
                <a:off x="2830" y="1782"/>
                <a:ext cx="65" cy="42"/>
              </a:xfrm>
              <a:custGeom>
                <a:avLst/>
                <a:gdLst>
                  <a:gd name="T0" fmla="*/ 0 w 226"/>
                  <a:gd name="T1" fmla="*/ 3 h 145"/>
                  <a:gd name="T2" fmla="*/ 0 w 226"/>
                  <a:gd name="T3" fmla="*/ 3 h 145"/>
                  <a:gd name="T4" fmla="*/ 5 w 226"/>
                  <a:gd name="T5" fmla="*/ 3 h 145"/>
                  <a:gd name="T6" fmla="*/ 5 w 226"/>
                  <a:gd name="T7" fmla="*/ 2 h 145"/>
                  <a:gd name="T8" fmla="*/ 4 w 226"/>
                  <a:gd name="T9" fmla="*/ 1 h 145"/>
                  <a:gd name="T10" fmla="*/ 3 w 226"/>
                  <a:gd name="T11" fmla="*/ 1 h 145"/>
                  <a:gd name="T12" fmla="*/ 3 w 226"/>
                  <a:gd name="T13" fmla="*/ 0 h 145"/>
                  <a:gd name="T14" fmla="*/ 3 w 226"/>
                  <a:gd name="T15" fmla="*/ 0 h 145"/>
                  <a:gd name="T16" fmla="*/ 1 w 226"/>
                  <a:gd name="T17" fmla="*/ 3 h 145"/>
                  <a:gd name="T18" fmla="*/ 0 w 226"/>
                  <a:gd name="T19" fmla="*/ 3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6"/>
                  <a:gd name="T31" fmla="*/ 0 h 145"/>
                  <a:gd name="T32" fmla="*/ 226 w 226"/>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6" h="145">
                    <a:moveTo>
                      <a:pt x="0" y="125"/>
                    </a:moveTo>
                    <a:lnTo>
                      <a:pt x="17" y="145"/>
                    </a:lnTo>
                    <a:lnTo>
                      <a:pt x="209" y="117"/>
                    </a:lnTo>
                    <a:lnTo>
                      <a:pt x="226" y="69"/>
                    </a:lnTo>
                    <a:lnTo>
                      <a:pt x="172" y="30"/>
                    </a:lnTo>
                    <a:lnTo>
                      <a:pt x="126" y="45"/>
                    </a:lnTo>
                    <a:lnTo>
                      <a:pt x="134" y="12"/>
                    </a:lnTo>
                    <a:lnTo>
                      <a:pt x="110" y="0"/>
                    </a:lnTo>
                    <a:lnTo>
                      <a:pt x="20" y="108"/>
                    </a:lnTo>
                    <a:lnTo>
                      <a:pt x="0" y="12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1" name="Freeform 405"/>
              <p:cNvSpPr/>
              <p:nvPr/>
            </p:nvSpPr>
            <p:spPr bwMode="auto">
              <a:xfrm>
                <a:off x="3233" y="1870"/>
                <a:ext cx="74" cy="40"/>
              </a:xfrm>
              <a:custGeom>
                <a:avLst/>
                <a:gdLst>
                  <a:gd name="T0" fmla="*/ 0 w 258"/>
                  <a:gd name="T1" fmla="*/ 2 h 136"/>
                  <a:gd name="T2" fmla="*/ 1 w 258"/>
                  <a:gd name="T3" fmla="*/ 0 h 136"/>
                  <a:gd name="T4" fmla="*/ 2 w 258"/>
                  <a:gd name="T5" fmla="*/ 0 h 136"/>
                  <a:gd name="T6" fmla="*/ 3 w 258"/>
                  <a:gd name="T7" fmla="*/ 1 h 136"/>
                  <a:gd name="T8" fmla="*/ 4 w 258"/>
                  <a:gd name="T9" fmla="*/ 0 h 136"/>
                  <a:gd name="T10" fmla="*/ 5 w 258"/>
                  <a:gd name="T11" fmla="*/ 1 h 136"/>
                  <a:gd name="T12" fmla="*/ 5 w 258"/>
                  <a:gd name="T13" fmla="*/ 2 h 136"/>
                  <a:gd name="T14" fmla="*/ 6 w 258"/>
                  <a:gd name="T15" fmla="*/ 3 h 136"/>
                  <a:gd name="T16" fmla="*/ 3 w 258"/>
                  <a:gd name="T17" fmla="*/ 3 h 136"/>
                  <a:gd name="T18" fmla="*/ 3 w 258"/>
                  <a:gd name="T19" fmla="*/ 3 h 136"/>
                  <a:gd name="T20" fmla="*/ 2 w 258"/>
                  <a:gd name="T21" fmla="*/ 4 h 136"/>
                  <a:gd name="T22" fmla="*/ 0 w 258"/>
                  <a:gd name="T23" fmla="*/ 2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136"/>
                  <a:gd name="T38" fmla="*/ 258 w 258"/>
                  <a:gd name="T39" fmla="*/ 136 h 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136">
                    <a:moveTo>
                      <a:pt x="0" y="73"/>
                    </a:moveTo>
                    <a:lnTo>
                      <a:pt x="53" y="5"/>
                    </a:lnTo>
                    <a:lnTo>
                      <a:pt x="88" y="0"/>
                    </a:lnTo>
                    <a:lnTo>
                      <a:pt x="147" y="50"/>
                    </a:lnTo>
                    <a:lnTo>
                      <a:pt x="157" y="13"/>
                    </a:lnTo>
                    <a:lnTo>
                      <a:pt x="220" y="44"/>
                    </a:lnTo>
                    <a:lnTo>
                      <a:pt x="216" y="93"/>
                    </a:lnTo>
                    <a:lnTo>
                      <a:pt x="258" y="112"/>
                    </a:lnTo>
                    <a:lnTo>
                      <a:pt x="123" y="120"/>
                    </a:lnTo>
                    <a:lnTo>
                      <a:pt x="115" y="98"/>
                    </a:lnTo>
                    <a:lnTo>
                      <a:pt x="92" y="136"/>
                    </a:lnTo>
                    <a:lnTo>
                      <a:pt x="0" y="7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2" name="Freeform 406"/>
              <p:cNvSpPr/>
              <p:nvPr/>
            </p:nvSpPr>
            <p:spPr bwMode="auto">
              <a:xfrm>
                <a:off x="3285" y="1872"/>
                <a:ext cx="45" cy="27"/>
              </a:xfrm>
              <a:custGeom>
                <a:avLst/>
                <a:gdLst>
                  <a:gd name="T0" fmla="*/ 0 w 158"/>
                  <a:gd name="T1" fmla="*/ 0 h 92"/>
                  <a:gd name="T2" fmla="*/ 1 w 158"/>
                  <a:gd name="T3" fmla="*/ 1 h 92"/>
                  <a:gd name="T4" fmla="*/ 1 w 158"/>
                  <a:gd name="T5" fmla="*/ 2 h 92"/>
                  <a:gd name="T6" fmla="*/ 1 w 158"/>
                  <a:gd name="T7" fmla="*/ 2 h 92"/>
                  <a:gd name="T8" fmla="*/ 3 w 158"/>
                  <a:gd name="T9" fmla="*/ 2 h 92"/>
                  <a:gd name="T10" fmla="*/ 4 w 158"/>
                  <a:gd name="T11" fmla="*/ 1 h 92"/>
                  <a:gd name="T12" fmla="*/ 0 w 158"/>
                  <a:gd name="T13" fmla="*/ 0 h 92"/>
                  <a:gd name="T14" fmla="*/ 0 60000 65536"/>
                  <a:gd name="T15" fmla="*/ 0 60000 65536"/>
                  <a:gd name="T16" fmla="*/ 0 60000 65536"/>
                  <a:gd name="T17" fmla="*/ 0 60000 65536"/>
                  <a:gd name="T18" fmla="*/ 0 60000 65536"/>
                  <a:gd name="T19" fmla="*/ 0 60000 65536"/>
                  <a:gd name="T20" fmla="*/ 0 60000 65536"/>
                  <a:gd name="T21" fmla="*/ 0 w 158"/>
                  <a:gd name="T22" fmla="*/ 0 h 92"/>
                  <a:gd name="T23" fmla="*/ 158 w 158"/>
                  <a:gd name="T24" fmla="*/ 92 h 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92">
                    <a:moveTo>
                      <a:pt x="0" y="0"/>
                    </a:moveTo>
                    <a:lnTo>
                      <a:pt x="50" y="33"/>
                    </a:lnTo>
                    <a:lnTo>
                      <a:pt x="39" y="65"/>
                    </a:lnTo>
                    <a:lnTo>
                      <a:pt x="64" y="92"/>
                    </a:lnTo>
                    <a:lnTo>
                      <a:pt x="110" y="92"/>
                    </a:lnTo>
                    <a:lnTo>
                      <a:pt x="158" y="57"/>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3" name="Freeform 407"/>
              <p:cNvSpPr/>
              <p:nvPr/>
            </p:nvSpPr>
            <p:spPr bwMode="auto">
              <a:xfrm>
                <a:off x="3290" y="2325"/>
                <a:ext cx="32" cy="138"/>
              </a:xfrm>
              <a:custGeom>
                <a:avLst/>
                <a:gdLst>
                  <a:gd name="T0" fmla="*/ 0 w 115"/>
                  <a:gd name="T1" fmla="*/ 3 h 483"/>
                  <a:gd name="T2" fmla="*/ 0 w 115"/>
                  <a:gd name="T3" fmla="*/ 4 h 483"/>
                  <a:gd name="T4" fmla="*/ 0 w 115"/>
                  <a:gd name="T5" fmla="*/ 11 h 483"/>
                  <a:gd name="T6" fmla="*/ 1 w 115"/>
                  <a:gd name="T7" fmla="*/ 10 h 483"/>
                  <a:gd name="T8" fmla="*/ 1 w 115"/>
                  <a:gd name="T9" fmla="*/ 11 h 483"/>
                  <a:gd name="T10" fmla="*/ 1 w 115"/>
                  <a:gd name="T11" fmla="*/ 9 h 483"/>
                  <a:gd name="T12" fmla="*/ 1 w 115"/>
                  <a:gd name="T13" fmla="*/ 7 h 483"/>
                  <a:gd name="T14" fmla="*/ 3 w 115"/>
                  <a:gd name="T15" fmla="*/ 8 h 483"/>
                  <a:gd name="T16" fmla="*/ 1 w 115"/>
                  <a:gd name="T17" fmla="*/ 4 h 483"/>
                  <a:gd name="T18" fmla="*/ 1 w 115"/>
                  <a:gd name="T19" fmla="*/ 0 h 483"/>
                  <a:gd name="T20" fmla="*/ 0 w 115"/>
                  <a:gd name="T21" fmla="*/ 3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483"/>
                  <a:gd name="T35" fmla="*/ 115 w 115"/>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483">
                    <a:moveTo>
                      <a:pt x="0" y="123"/>
                    </a:moveTo>
                    <a:lnTo>
                      <a:pt x="19" y="182"/>
                    </a:lnTo>
                    <a:lnTo>
                      <a:pt x="19" y="483"/>
                    </a:lnTo>
                    <a:lnTo>
                      <a:pt x="39" y="446"/>
                    </a:lnTo>
                    <a:lnTo>
                      <a:pt x="70" y="469"/>
                    </a:lnTo>
                    <a:lnTo>
                      <a:pt x="32" y="387"/>
                    </a:lnTo>
                    <a:lnTo>
                      <a:pt x="53" y="304"/>
                    </a:lnTo>
                    <a:lnTo>
                      <a:pt x="115" y="329"/>
                    </a:lnTo>
                    <a:lnTo>
                      <a:pt x="57" y="169"/>
                    </a:lnTo>
                    <a:lnTo>
                      <a:pt x="39" y="0"/>
                    </a:lnTo>
                    <a:lnTo>
                      <a:pt x="0" y="12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4" name="Freeform 408"/>
              <p:cNvSpPr/>
              <p:nvPr/>
            </p:nvSpPr>
            <p:spPr bwMode="auto">
              <a:xfrm>
                <a:off x="3339" y="1887"/>
                <a:ext cx="50" cy="20"/>
              </a:xfrm>
              <a:custGeom>
                <a:avLst/>
                <a:gdLst>
                  <a:gd name="T0" fmla="*/ 0 w 179"/>
                  <a:gd name="T1" fmla="*/ 0 h 70"/>
                  <a:gd name="T2" fmla="*/ 1 w 179"/>
                  <a:gd name="T3" fmla="*/ 1 h 70"/>
                  <a:gd name="T4" fmla="*/ 3 w 179"/>
                  <a:gd name="T5" fmla="*/ 2 h 70"/>
                  <a:gd name="T6" fmla="*/ 4 w 179"/>
                  <a:gd name="T7" fmla="*/ 1 h 70"/>
                  <a:gd name="T8" fmla="*/ 0 w 179"/>
                  <a:gd name="T9" fmla="*/ 0 h 70"/>
                  <a:gd name="T10" fmla="*/ 0 60000 65536"/>
                  <a:gd name="T11" fmla="*/ 0 60000 65536"/>
                  <a:gd name="T12" fmla="*/ 0 60000 65536"/>
                  <a:gd name="T13" fmla="*/ 0 60000 65536"/>
                  <a:gd name="T14" fmla="*/ 0 60000 65536"/>
                  <a:gd name="T15" fmla="*/ 0 w 179"/>
                  <a:gd name="T16" fmla="*/ 0 h 70"/>
                  <a:gd name="T17" fmla="*/ 179 w 179"/>
                  <a:gd name="T18" fmla="*/ 70 h 70"/>
                </a:gdLst>
                <a:ahLst/>
                <a:cxnLst>
                  <a:cxn ang="T10">
                    <a:pos x="T0" y="T1"/>
                  </a:cxn>
                  <a:cxn ang="T11">
                    <a:pos x="T2" y="T3"/>
                  </a:cxn>
                  <a:cxn ang="T12">
                    <a:pos x="T4" y="T5"/>
                  </a:cxn>
                  <a:cxn ang="T13">
                    <a:pos x="T6" y="T7"/>
                  </a:cxn>
                  <a:cxn ang="T14">
                    <a:pos x="T8" y="T9"/>
                  </a:cxn>
                </a:cxnLst>
                <a:rect l="T15" t="T16" r="T17" b="T18"/>
                <a:pathLst>
                  <a:path w="179" h="70">
                    <a:moveTo>
                      <a:pt x="0" y="0"/>
                    </a:moveTo>
                    <a:lnTo>
                      <a:pt x="31" y="47"/>
                    </a:lnTo>
                    <a:lnTo>
                      <a:pt x="112" y="70"/>
                    </a:lnTo>
                    <a:lnTo>
                      <a:pt x="179" y="55"/>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5" name="Freeform 409"/>
              <p:cNvSpPr/>
              <p:nvPr/>
            </p:nvSpPr>
            <p:spPr bwMode="auto">
              <a:xfrm>
                <a:off x="1649" y="2499"/>
                <a:ext cx="133" cy="112"/>
              </a:xfrm>
              <a:custGeom>
                <a:avLst/>
                <a:gdLst>
                  <a:gd name="T0" fmla="*/ 0 w 469"/>
                  <a:gd name="T1" fmla="*/ 1 h 392"/>
                  <a:gd name="T2" fmla="*/ 0 w 469"/>
                  <a:gd name="T3" fmla="*/ 2 h 392"/>
                  <a:gd name="T4" fmla="*/ 3 w 469"/>
                  <a:gd name="T5" fmla="*/ 3 h 392"/>
                  <a:gd name="T6" fmla="*/ 2 w 469"/>
                  <a:gd name="T7" fmla="*/ 5 h 392"/>
                  <a:gd name="T8" fmla="*/ 2 w 469"/>
                  <a:gd name="T9" fmla="*/ 8 h 392"/>
                  <a:gd name="T10" fmla="*/ 3 w 469"/>
                  <a:gd name="T11" fmla="*/ 9 h 392"/>
                  <a:gd name="T12" fmla="*/ 6 w 469"/>
                  <a:gd name="T13" fmla="*/ 8 h 392"/>
                  <a:gd name="T14" fmla="*/ 8 w 469"/>
                  <a:gd name="T15" fmla="*/ 6 h 392"/>
                  <a:gd name="T16" fmla="*/ 8 w 469"/>
                  <a:gd name="T17" fmla="*/ 5 h 392"/>
                  <a:gd name="T18" fmla="*/ 9 w 469"/>
                  <a:gd name="T19" fmla="*/ 3 h 392"/>
                  <a:gd name="T20" fmla="*/ 11 w 469"/>
                  <a:gd name="T21" fmla="*/ 2 h 392"/>
                  <a:gd name="T22" fmla="*/ 11 w 469"/>
                  <a:gd name="T23" fmla="*/ 1 h 392"/>
                  <a:gd name="T24" fmla="*/ 9 w 469"/>
                  <a:gd name="T25" fmla="*/ 1 h 392"/>
                  <a:gd name="T26" fmla="*/ 9 w 469"/>
                  <a:gd name="T27" fmla="*/ 1 h 392"/>
                  <a:gd name="T28" fmla="*/ 6 w 469"/>
                  <a:gd name="T29" fmla="*/ 0 h 392"/>
                  <a:gd name="T30" fmla="*/ 1 w 469"/>
                  <a:gd name="T31" fmla="*/ 0 h 392"/>
                  <a:gd name="T32" fmla="*/ 0 w 469"/>
                  <a:gd name="T33" fmla="*/ 1 h 3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9"/>
                  <a:gd name="T52" fmla="*/ 0 h 392"/>
                  <a:gd name="T53" fmla="*/ 469 w 469"/>
                  <a:gd name="T54" fmla="*/ 392 h 3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9" h="392">
                    <a:moveTo>
                      <a:pt x="0" y="33"/>
                    </a:moveTo>
                    <a:lnTo>
                      <a:pt x="13" y="97"/>
                    </a:lnTo>
                    <a:lnTo>
                      <a:pt x="112" y="106"/>
                    </a:lnTo>
                    <a:lnTo>
                      <a:pt x="70" y="209"/>
                    </a:lnTo>
                    <a:lnTo>
                      <a:pt x="70" y="335"/>
                    </a:lnTo>
                    <a:lnTo>
                      <a:pt x="138" y="392"/>
                    </a:lnTo>
                    <a:lnTo>
                      <a:pt x="275" y="355"/>
                    </a:lnTo>
                    <a:lnTo>
                      <a:pt x="354" y="261"/>
                    </a:lnTo>
                    <a:lnTo>
                      <a:pt x="338" y="223"/>
                    </a:lnTo>
                    <a:lnTo>
                      <a:pt x="379" y="152"/>
                    </a:lnTo>
                    <a:lnTo>
                      <a:pt x="468" y="98"/>
                    </a:lnTo>
                    <a:lnTo>
                      <a:pt x="469" y="67"/>
                    </a:lnTo>
                    <a:lnTo>
                      <a:pt x="412" y="60"/>
                    </a:lnTo>
                    <a:lnTo>
                      <a:pt x="400" y="55"/>
                    </a:lnTo>
                    <a:lnTo>
                      <a:pt x="279" y="13"/>
                    </a:lnTo>
                    <a:lnTo>
                      <a:pt x="39" y="0"/>
                    </a:lnTo>
                    <a:lnTo>
                      <a:pt x="0" y="3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6" name="Freeform 410"/>
              <p:cNvSpPr/>
              <p:nvPr/>
            </p:nvSpPr>
            <p:spPr bwMode="auto">
              <a:xfrm>
                <a:off x="1864" y="1765"/>
                <a:ext cx="115" cy="95"/>
              </a:xfrm>
              <a:custGeom>
                <a:avLst/>
                <a:gdLst>
                  <a:gd name="T0" fmla="*/ 0 w 404"/>
                  <a:gd name="T1" fmla="*/ 1 h 334"/>
                  <a:gd name="T2" fmla="*/ 0 w 404"/>
                  <a:gd name="T3" fmla="*/ 2 h 334"/>
                  <a:gd name="T4" fmla="*/ 1 w 404"/>
                  <a:gd name="T5" fmla="*/ 2 h 334"/>
                  <a:gd name="T6" fmla="*/ 1 w 404"/>
                  <a:gd name="T7" fmla="*/ 2 h 334"/>
                  <a:gd name="T8" fmla="*/ 1 w 404"/>
                  <a:gd name="T9" fmla="*/ 3 h 334"/>
                  <a:gd name="T10" fmla="*/ 0 w 404"/>
                  <a:gd name="T11" fmla="*/ 3 h 334"/>
                  <a:gd name="T12" fmla="*/ 2 w 404"/>
                  <a:gd name="T13" fmla="*/ 3 h 334"/>
                  <a:gd name="T14" fmla="*/ 1 w 404"/>
                  <a:gd name="T15" fmla="*/ 4 h 334"/>
                  <a:gd name="T16" fmla="*/ 2 w 404"/>
                  <a:gd name="T17" fmla="*/ 4 h 334"/>
                  <a:gd name="T18" fmla="*/ 3 w 404"/>
                  <a:gd name="T19" fmla="*/ 4 h 334"/>
                  <a:gd name="T20" fmla="*/ 3 w 404"/>
                  <a:gd name="T21" fmla="*/ 3 h 334"/>
                  <a:gd name="T22" fmla="*/ 4 w 404"/>
                  <a:gd name="T23" fmla="*/ 3 h 334"/>
                  <a:gd name="T24" fmla="*/ 4 w 404"/>
                  <a:gd name="T25" fmla="*/ 4 h 334"/>
                  <a:gd name="T26" fmla="*/ 5 w 404"/>
                  <a:gd name="T27" fmla="*/ 3 h 334"/>
                  <a:gd name="T28" fmla="*/ 5 w 404"/>
                  <a:gd name="T29" fmla="*/ 4 h 334"/>
                  <a:gd name="T30" fmla="*/ 6 w 404"/>
                  <a:gd name="T31" fmla="*/ 4 h 334"/>
                  <a:gd name="T32" fmla="*/ 3 w 404"/>
                  <a:gd name="T33" fmla="*/ 5 h 334"/>
                  <a:gd name="T34" fmla="*/ 3 w 404"/>
                  <a:gd name="T35" fmla="*/ 5 h 334"/>
                  <a:gd name="T36" fmla="*/ 5 w 404"/>
                  <a:gd name="T37" fmla="*/ 5 h 334"/>
                  <a:gd name="T38" fmla="*/ 4 w 404"/>
                  <a:gd name="T39" fmla="*/ 5 h 334"/>
                  <a:gd name="T40" fmla="*/ 5 w 404"/>
                  <a:gd name="T41" fmla="*/ 6 h 334"/>
                  <a:gd name="T42" fmla="*/ 3 w 404"/>
                  <a:gd name="T43" fmla="*/ 6 h 334"/>
                  <a:gd name="T44" fmla="*/ 5 w 404"/>
                  <a:gd name="T45" fmla="*/ 8 h 334"/>
                  <a:gd name="T46" fmla="*/ 7 w 404"/>
                  <a:gd name="T47" fmla="*/ 4 h 334"/>
                  <a:gd name="T48" fmla="*/ 9 w 404"/>
                  <a:gd name="T49" fmla="*/ 3 h 334"/>
                  <a:gd name="T50" fmla="*/ 7 w 404"/>
                  <a:gd name="T51" fmla="*/ 2 h 334"/>
                  <a:gd name="T52" fmla="*/ 7 w 404"/>
                  <a:gd name="T53" fmla="*/ 1 h 334"/>
                  <a:gd name="T54" fmla="*/ 6 w 404"/>
                  <a:gd name="T55" fmla="*/ 2 h 334"/>
                  <a:gd name="T56" fmla="*/ 6 w 404"/>
                  <a:gd name="T57" fmla="*/ 1 h 334"/>
                  <a:gd name="T58" fmla="*/ 5 w 404"/>
                  <a:gd name="T59" fmla="*/ 0 h 334"/>
                  <a:gd name="T60" fmla="*/ 4 w 404"/>
                  <a:gd name="T61" fmla="*/ 1 h 334"/>
                  <a:gd name="T62" fmla="*/ 5 w 404"/>
                  <a:gd name="T63" fmla="*/ 3 h 334"/>
                  <a:gd name="T64" fmla="*/ 3 w 404"/>
                  <a:gd name="T65" fmla="*/ 1 h 334"/>
                  <a:gd name="T66" fmla="*/ 3 w 404"/>
                  <a:gd name="T67" fmla="*/ 1 h 334"/>
                  <a:gd name="T68" fmla="*/ 3 w 404"/>
                  <a:gd name="T69" fmla="*/ 2 h 334"/>
                  <a:gd name="T70" fmla="*/ 1 w 404"/>
                  <a:gd name="T71" fmla="*/ 1 h 334"/>
                  <a:gd name="T72" fmla="*/ 3 w 404"/>
                  <a:gd name="T73" fmla="*/ 1 h 334"/>
                  <a:gd name="T74" fmla="*/ 0 w 404"/>
                  <a:gd name="T75" fmla="*/ 1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04"/>
                  <a:gd name="T115" fmla="*/ 0 h 334"/>
                  <a:gd name="T116" fmla="*/ 404 w 40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04" h="334">
                    <a:moveTo>
                      <a:pt x="0" y="41"/>
                    </a:moveTo>
                    <a:lnTo>
                      <a:pt x="2" y="81"/>
                    </a:lnTo>
                    <a:lnTo>
                      <a:pt x="43" y="81"/>
                    </a:lnTo>
                    <a:lnTo>
                      <a:pt x="30" y="100"/>
                    </a:lnTo>
                    <a:lnTo>
                      <a:pt x="64" y="115"/>
                    </a:lnTo>
                    <a:lnTo>
                      <a:pt x="19" y="112"/>
                    </a:lnTo>
                    <a:lnTo>
                      <a:pt x="94" y="147"/>
                    </a:lnTo>
                    <a:lnTo>
                      <a:pt x="66" y="160"/>
                    </a:lnTo>
                    <a:lnTo>
                      <a:pt x="86" y="187"/>
                    </a:lnTo>
                    <a:lnTo>
                      <a:pt x="151" y="170"/>
                    </a:lnTo>
                    <a:lnTo>
                      <a:pt x="150" y="135"/>
                    </a:lnTo>
                    <a:lnTo>
                      <a:pt x="176" y="123"/>
                    </a:lnTo>
                    <a:lnTo>
                      <a:pt x="182" y="162"/>
                    </a:lnTo>
                    <a:lnTo>
                      <a:pt x="224" y="135"/>
                    </a:lnTo>
                    <a:lnTo>
                      <a:pt x="215" y="162"/>
                    </a:lnTo>
                    <a:lnTo>
                      <a:pt x="250" y="164"/>
                    </a:lnTo>
                    <a:lnTo>
                      <a:pt x="113" y="203"/>
                    </a:lnTo>
                    <a:lnTo>
                      <a:pt x="118" y="230"/>
                    </a:lnTo>
                    <a:lnTo>
                      <a:pt x="235" y="211"/>
                    </a:lnTo>
                    <a:lnTo>
                      <a:pt x="157" y="237"/>
                    </a:lnTo>
                    <a:lnTo>
                      <a:pt x="201" y="252"/>
                    </a:lnTo>
                    <a:lnTo>
                      <a:pt x="120" y="265"/>
                    </a:lnTo>
                    <a:lnTo>
                      <a:pt x="238" y="334"/>
                    </a:lnTo>
                    <a:lnTo>
                      <a:pt x="314" y="162"/>
                    </a:lnTo>
                    <a:lnTo>
                      <a:pt x="404" y="122"/>
                    </a:lnTo>
                    <a:lnTo>
                      <a:pt x="306" y="92"/>
                    </a:lnTo>
                    <a:lnTo>
                      <a:pt x="291" y="47"/>
                    </a:lnTo>
                    <a:lnTo>
                      <a:pt x="261" y="73"/>
                    </a:lnTo>
                    <a:lnTo>
                      <a:pt x="276" y="34"/>
                    </a:lnTo>
                    <a:lnTo>
                      <a:pt x="208" y="0"/>
                    </a:lnTo>
                    <a:lnTo>
                      <a:pt x="185" y="34"/>
                    </a:lnTo>
                    <a:lnTo>
                      <a:pt x="216" y="115"/>
                    </a:lnTo>
                    <a:lnTo>
                      <a:pt x="143" y="30"/>
                    </a:lnTo>
                    <a:lnTo>
                      <a:pt x="118" y="47"/>
                    </a:lnTo>
                    <a:lnTo>
                      <a:pt x="134" y="89"/>
                    </a:lnTo>
                    <a:lnTo>
                      <a:pt x="62" y="51"/>
                    </a:lnTo>
                    <a:lnTo>
                      <a:pt x="113" y="27"/>
                    </a:lnTo>
                    <a:lnTo>
                      <a:pt x="0" y="4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7" name="Freeform 411"/>
              <p:cNvSpPr/>
              <p:nvPr/>
            </p:nvSpPr>
            <p:spPr bwMode="auto">
              <a:xfrm>
                <a:off x="1938" y="1752"/>
                <a:ext cx="104" cy="40"/>
              </a:xfrm>
              <a:custGeom>
                <a:avLst/>
                <a:gdLst>
                  <a:gd name="T0" fmla="*/ 0 w 365"/>
                  <a:gd name="T1" fmla="*/ 1 h 141"/>
                  <a:gd name="T2" fmla="*/ 1 w 365"/>
                  <a:gd name="T3" fmla="*/ 1 h 141"/>
                  <a:gd name="T4" fmla="*/ 0 w 365"/>
                  <a:gd name="T5" fmla="*/ 1 h 141"/>
                  <a:gd name="T6" fmla="*/ 1 w 365"/>
                  <a:gd name="T7" fmla="*/ 2 h 141"/>
                  <a:gd name="T8" fmla="*/ 4 w 365"/>
                  <a:gd name="T9" fmla="*/ 2 h 141"/>
                  <a:gd name="T10" fmla="*/ 2 w 365"/>
                  <a:gd name="T11" fmla="*/ 2 h 141"/>
                  <a:gd name="T12" fmla="*/ 5 w 365"/>
                  <a:gd name="T13" fmla="*/ 3 h 141"/>
                  <a:gd name="T14" fmla="*/ 7 w 365"/>
                  <a:gd name="T15" fmla="*/ 3 h 141"/>
                  <a:gd name="T16" fmla="*/ 9 w 365"/>
                  <a:gd name="T17" fmla="*/ 1 h 141"/>
                  <a:gd name="T18" fmla="*/ 8 w 365"/>
                  <a:gd name="T19" fmla="*/ 1 h 141"/>
                  <a:gd name="T20" fmla="*/ 6 w 365"/>
                  <a:gd name="T21" fmla="*/ 1 h 141"/>
                  <a:gd name="T22" fmla="*/ 7 w 365"/>
                  <a:gd name="T23" fmla="*/ 0 h 141"/>
                  <a:gd name="T24" fmla="*/ 5 w 365"/>
                  <a:gd name="T25" fmla="*/ 1 h 141"/>
                  <a:gd name="T26" fmla="*/ 5 w 365"/>
                  <a:gd name="T27" fmla="*/ 0 h 141"/>
                  <a:gd name="T28" fmla="*/ 4 w 365"/>
                  <a:gd name="T29" fmla="*/ 1 h 141"/>
                  <a:gd name="T30" fmla="*/ 2 w 365"/>
                  <a:gd name="T31" fmla="*/ 0 h 141"/>
                  <a:gd name="T32" fmla="*/ 2 w 365"/>
                  <a:gd name="T33" fmla="*/ 1 h 141"/>
                  <a:gd name="T34" fmla="*/ 1 w 365"/>
                  <a:gd name="T35" fmla="*/ 0 h 141"/>
                  <a:gd name="T36" fmla="*/ 2 w 365"/>
                  <a:gd name="T37" fmla="*/ 1 h 141"/>
                  <a:gd name="T38" fmla="*/ 0 w 365"/>
                  <a:gd name="T39" fmla="*/ 1 h 1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5"/>
                  <a:gd name="T61" fmla="*/ 0 h 141"/>
                  <a:gd name="T62" fmla="*/ 365 w 365"/>
                  <a:gd name="T63" fmla="*/ 141 h 14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5" h="141">
                    <a:moveTo>
                      <a:pt x="0" y="38"/>
                    </a:moveTo>
                    <a:lnTo>
                      <a:pt x="53" y="49"/>
                    </a:lnTo>
                    <a:lnTo>
                      <a:pt x="19" y="66"/>
                    </a:lnTo>
                    <a:lnTo>
                      <a:pt x="33" y="76"/>
                    </a:lnTo>
                    <a:lnTo>
                      <a:pt x="168" y="74"/>
                    </a:lnTo>
                    <a:lnTo>
                      <a:pt x="83" y="96"/>
                    </a:lnTo>
                    <a:lnTo>
                      <a:pt x="219" y="141"/>
                    </a:lnTo>
                    <a:lnTo>
                      <a:pt x="309" y="115"/>
                    </a:lnTo>
                    <a:lnTo>
                      <a:pt x="365" y="66"/>
                    </a:lnTo>
                    <a:lnTo>
                      <a:pt x="351" y="43"/>
                    </a:lnTo>
                    <a:lnTo>
                      <a:pt x="265" y="45"/>
                    </a:lnTo>
                    <a:lnTo>
                      <a:pt x="277" y="19"/>
                    </a:lnTo>
                    <a:lnTo>
                      <a:pt x="209" y="45"/>
                    </a:lnTo>
                    <a:lnTo>
                      <a:pt x="198" y="0"/>
                    </a:lnTo>
                    <a:lnTo>
                      <a:pt x="182" y="57"/>
                    </a:lnTo>
                    <a:lnTo>
                      <a:pt x="83" y="0"/>
                    </a:lnTo>
                    <a:lnTo>
                      <a:pt x="85" y="35"/>
                    </a:lnTo>
                    <a:lnTo>
                      <a:pt x="57" y="19"/>
                    </a:lnTo>
                    <a:lnTo>
                      <a:pt x="69" y="51"/>
                    </a:lnTo>
                    <a:lnTo>
                      <a:pt x="0" y="3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8" name="Freeform 412"/>
              <p:cNvSpPr/>
              <p:nvPr/>
            </p:nvSpPr>
            <p:spPr bwMode="auto">
              <a:xfrm>
                <a:off x="1974" y="1817"/>
                <a:ext cx="44" cy="26"/>
              </a:xfrm>
              <a:custGeom>
                <a:avLst/>
                <a:gdLst>
                  <a:gd name="T0" fmla="*/ 0 w 157"/>
                  <a:gd name="T1" fmla="*/ 2 h 92"/>
                  <a:gd name="T2" fmla="*/ 0 w 157"/>
                  <a:gd name="T3" fmla="*/ 1 h 92"/>
                  <a:gd name="T4" fmla="*/ 2 w 157"/>
                  <a:gd name="T5" fmla="*/ 0 h 92"/>
                  <a:gd name="T6" fmla="*/ 2 w 157"/>
                  <a:gd name="T7" fmla="*/ 1 h 92"/>
                  <a:gd name="T8" fmla="*/ 3 w 157"/>
                  <a:gd name="T9" fmla="*/ 1 h 92"/>
                  <a:gd name="T10" fmla="*/ 1 w 157"/>
                  <a:gd name="T11" fmla="*/ 2 h 92"/>
                  <a:gd name="T12" fmla="*/ 2 w 157"/>
                  <a:gd name="T13" fmla="*/ 1 h 92"/>
                  <a:gd name="T14" fmla="*/ 0 w 157"/>
                  <a:gd name="T15" fmla="*/ 2 h 92"/>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92"/>
                  <a:gd name="T26" fmla="*/ 157 w 157"/>
                  <a:gd name="T27" fmla="*/ 92 h 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92">
                    <a:moveTo>
                      <a:pt x="0" y="73"/>
                    </a:moveTo>
                    <a:lnTo>
                      <a:pt x="14" y="26"/>
                    </a:lnTo>
                    <a:lnTo>
                      <a:pt x="78" y="0"/>
                    </a:lnTo>
                    <a:lnTo>
                      <a:pt x="88" y="26"/>
                    </a:lnTo>
                    <a:lnTo>
                      <a:pt x="157" y="48"/>
                    </a:lnTo>
                    <a:lnTo>
                      <a:pt x="62" y="92"/>
                    </a:lnTo>
                    <a:lnTo>
                      <a:pt x="78" y="68"/>
                    </a:lnTo>
                    <a:lnTo>
                      <a:pt x="0" y="7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29" name="Freeform 413"/>
              <p:cNvSpPr/>
              <p:nvPr/>
            </p:nvSpPr>
            <p:spPr bwMode="auto">
              <a:xfrm>
                <a:off x="1869" y="2041"/>
                <a:ext cx="140" cy="266"/>
              </a:xfrm>
              <a:custGeom>
                <a:avLst/>
                <a:gdLst>
                  <a:gd name="T0" fmla="*/ 0 w 492"/>
                  <a:gd name="T1" fmla="*/ 16 h 935"/>
                  <a:gd name="T2" fmla="*/ 0 w 492"/>
                  <a:gd name="T3" fmla="*/ 18 h 935"/>
                  <a:gd name="T4" fmla="*/ 1 w 492"/>
                  <a:gd name="T5" fmla="*/ 20 h 935"/>
                  <a:gd name="T6" fmla="*/ 1 w 492"/>
                  <a:gd name="T7" fmla="*/ 22 h 935"/>
                  <a:gd name="T8" fmla="*/ 4 w 492"/>
                  <a:gd name="T9" fmla="*/ 20 h 935"/>
                  <a:gd name="T10" fmla="*/ 5 w 492"/>
                  <a:gd name="T11" fmla="*/ 17 h 935"/>
                  <a:gd name="T12" fmla="*/ 4 w 492"/>
                  <a:gd name="T13" fmla="*/ 17 h 935"/>
                  <a:gd name="T14" fmla="*/ 6 w 492"/>
                  <a:gd name="T15" fmla="*/ 16 h 935"/>
                  <a:gd name="T16" fmla="*/ 4 w 492"/>
                  <a:gd name="T17" fmla="*/ 16 h 935"/>
                  <a:gd name="T18" fmla="*/ 6 w 492"/>
                  <a:gd name="T19" fmla="*/ 16 h 935"/>
                  <a:gd name="T20" fmla="*/ 7 w 492"/>
                  <a:gd name="T21" fmla="*/ 15 h 935"/>
                  <a:gd name="T22" fmla="*/ 5 w 492"/>
                  <a:gd name="T23" fmla="*/ 14 h 935"/>
                  <a:gd name="T24" fmla="*/ 4 w 492"/>
                  <a:gd name="T25" fmla="*/ 15 h 935"/>
                  <a:gd name="T26" fmla="*/ 5 w 492"/>
                  <a:gd name="T27" fmla="*/ 14 h 935"/>
                  <a:gd name="T28" fmla="*/ 5 w 492"/>
                  <a:gd name="T29" fmla="*/ 11 h 935"/>
                  <a:gd name="T30" fmla="*/ 9 w 492"/>
                  <a:gd name="T31" fmla="*/ 8 h 935"/>
                  <a:gd name="T32" fmla="*/ 9 w 492"/>
                  <a:gd name="T33" fmla="*/ 7 h 935"/>
                  <a:gd name="T34" fmla="*/ 9 w 492"/>
                  <a:gd name="T35" fmla="*/ 6 h 935"/>
                  <a:gd name="T36" fmla="*/ 11 w 492"/>
                  <a:gd name="T37" fmla="*/ 5 h 935"/>
                  <a:gd name="T38" fmla="*/ 11 w 492"/>
                  <a:gd name="T39" fmla="*/ 2 h 935"/>
                  <a:gd name="T40" fmla="*/ 8 w 492"/>
                  <a:gd name="T41" fmla="*/ 0 h 935"/>
                  <a:gd name="T42" fmla="*/ 8 w 492"/>
                  <a:gd name="T43" fmla="*/ 0 h 935"/>
                  <a:gd name="T44" fmla="*/ 8 w 492"/>
                  <a:gd name="T45" fmla="*/ 1 h 935"/>
                  <a:gd name="T46" fmla="*/ 6 w 492"/>
                  <a:gd name="T47" fmla="*/ 1 h 935"/>
                  <a:gd name="T48" fmla="*/ 6 w 492"/>
                  <a:gd name="T49" fmla="*/ 2 h 935"/>
                  <a:gd name="T50" fmla="*/ 5 w 492"/>
                  <a:gd name="T51" fmla="*/ 2 h 935"/>
                  <a:gd name="T52" fmla="*/ 5 w 492"/>
                  <a:gd name="T53" fmla="*/ 3 h 935"/>
                  <a:gd name="T54" fmla="*/ 3 w 492"/>
                  <a:gd name="T55" fmla="*/ 5 h 935"/>
                  <a:gd name="T56" fmla="*/ 2 w 492"/>
                  <a:gd name="T57" fmla="*/ 7 h 935"/>
                  <a:gd name="T58" fmla="*/ 3 w 492"/>
                  <a:gd name="T59" fmla="*/ 9 h 935"/>
                  <a:gd name="T60" fmla="*/ 1 w 492"/>
                  <a:gd name="T61" fmla="*/ 9 h 935"/>
                  <a:gd name="T62" fmla="*/ 1 w 492"/>
                  <a:gd name="T63" fmla="*/ 12 h 935"/>
                  <a:gd name="T64" fmla="*/ 1 w 492"/>
                  <a:gd name="T65" fmla="*/ 13 h 935"/>
                  <a:gd name="T66" fmla="*/ 1 w 492"/>
                  <a:gd name="T67" fmla="*/ 13 h 935"/>
                  <a:gd name="T68" fmla="*/ 1 w 492"/>
                  <a:gd name="T69" fmla="*/ 15 h 935"/>
                  <a:gd name="T70" fmla="*/ 0 w 492"/>
                  <a:gd name="T71" fmla="*/ 16 h 93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2"/>
                  <a:gd name="T109" fmla="*/ 0 h 935"/>
                  <a:gd name="T110" fmla="*/ 492 w 492"/>
                  <a:gd name="T111" fmla="*/ 935 h 93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2" h="935">
                    <a:moveTo>
                      <a:pt x="0" y="704"/>
                    </a:moveTo>
                    <a:lnTo>
                      <a:pt x="19" y="810"/>
                    </a:lnTo>
                    <a:lnTo>
                      <a:pt x="63" y="862"/>
                    </a:lnTo>
                    <a:lnTo>
                      <a:pt x="59" y="935"/>
                    </a:lnTo>
                    <a:lnTo>
                      <a:pt x="179" y="885"/>
                    </a:lnTo>
                    <a:lnTo>
                      <a:pt x="209" y="739"/>
                    </a:lnTo>
                    <a:lnTo>
                      <a:pt x="187" y="732"/>
                    </a:lnTo>
                    <a:lnTo>
                      <a:pt x="275" y="686"/>
                    </a:lnTo>
                    <a:lnTo>
                      <a:pt x="191" y="675"/>
                    </a:lnTo>
                    <a:lnTo>
                      <a:pt x="253" y="686"/>
                    </a:lnTo>
                    <a:lnTo>
                      <a:pt x="290" y="648"/>
                    </a:lnTo>
                    <a:lnTo>
                      <a:pt x="237" y="599"/>
                    </a:lnTo>
                    <a:lnTo>
                      <a:pt x="189" y="633"/>
                    </a:lnTo>
                    <a:lnTo>
                      <a:pt x="227" y="604"/>
                    </a:lnTo>
                    <a:lnTo>
                      <a:pt x="228" y="470"/>
                    </a:lnTo>
                    <a:lnTo>
                      <a:pt x="395" y="341"/>
                    </a:lnTo>
                    <a:lnTo>
                      <a:pt x="383" y="314"/>
                    </a:lnTo>
                    <a:lnTo>
                      <a:pt x="410" y="249"/>
                    </a:lnTo>
                    <a:lnTo>
                      <a:pt x="492" y="230"/>
                    </a:lnTo>
                    <a:lnTo>
                      <a:pt x="470" y="79"/>
                    </a:lnTo>
                    <a:lnTo>
                      <a:pt x="358" y="0"/>
                    </a:lnTo>
                    <a:lnTo>
                      <a:pt x="339" y="0"/>
                    </a:lnTo>
                    <a:lnTo>
                      <a:pt x="338" y="48"/>
                    </a:lnTo>
                    <a:lnTo>
                      <a:pt x="270" y="39"/>
                    </a:lnTo>
                    <a:lnTo>
                      <a:pt x="253" y="79"/>
                    </a:lnTo>
                    <a:lnTo>
                      <a:pt x="208" y="90"/>
                    </a:lnTo>
                    <a:lnTo>
                      <a:pt x="196" y="150"/>
                    </a:lnTo>
                    <a:lnTo>
                      <a:pt x="129" y="222"/>
                    </a:lnTo>
                    <a:lnTo>
                      <a:pt x="97" y="324"/>
                    </a:lnTo>
                    <a:lnTo>
                      <a:pt x="109" y="364"/>
                    </a:lnTo>
                    <a:lnTo>
                      <a:pt x="42" y="394"/>
                    </a:lnTo>
                    <a:lnTo>
                      <a:pt x="35" y="526"/>
                    </a:lnTo>
                    <a:lnTo>
                      <a:pt x="57" y="553"/>
                    </a:lnTo>
                    <a:lnTo>
                      <a:pt x="35" y="578"/>
                    </a:lnTo>
                    <a:lnTo>
                      <a:pt x="46" y="636"/>
                    </a:lnTo>
                    <a:lnTo>
                      <a:pt x="0" y="70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0" name="Freeform 414"/>
              <p:cNvSpPr/>
              <p:nvPr/>
            </p:nvSpPr>
            <p:spPr bwMode="auto">
              <a:xfrm>
                <a:off x="1812" y="2436"/>
                <a:ext cx="48" cy="28"/>
              </a:xfrm>
              <a:custGeom>
                <a:avLst/>
                <a:gdLst>
                  <a:gd name="T0" fmla="*/ 0 w 169"/>
                  <a:gd name="T1" fmla="*/ 1 h 98"/>
                  <a:gd name="T2" fmla="*/ 1 w 169"/>
                  <a:gd name="T3" fmla="*/ 2 h 98"/>
                  <a:gd name="T4" fmla="*/ 2 w 169"/>
                  <a:gd name="T5" fmla="*/ 2 h 98"/>
                  <a:gd name="T6" fmla="*/ 3 w 169"/>
                  <a:gd name="T7" fmla="*/ 2 h 98"/>
                  <a:gd name="T8" fmla="*/ 4 w 169"/>
                  <a:gd name="T9" fmla="*/ 1 h 98"/>
                  <a:gd name="T10" fmla="*/ 3 w 169"/>
                  <a:gd name="T11" fmla="*/ 1 h 98"/>
                  <a:gd name="T12" fmla="*/ 3 w 169"/>
                  <a:gd name="T13" fmla="*/ 0 h 98"/>
                  <a:gd name="T14" fmla="*/ 3 w 169"/>
                  <a:gd name="T15" fmla="*/ 0 h 98"/>
                  <a:gd name="T16" fmla="*/ 1 w 169"/>
                  <a:gd name="T17" fmla="*/ 0 h 98"/>
                  <a:gd name="T18" fmla="*/ 0 w 169"/>
                  <a:gd name="T19" fmla="*/ 1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98"/>
                  <a:gd name="T32" fmla="*/ 169 w 169"/>
                  <a:gd name="T33" fmla="*/ 98 h 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98">
                    <a:moveTo>
                      <a:pt x="0" y="66"/>
                    </a:moveTo>
                    <a:lnTo>
                      <a:pt x="39" y="98"/>
                    </a:lnTo>
                    <a:lnTo>
                      <a:pt x="92" y="70"/>
                    </a:lnTo>
                    <a:lnTo>
                      <a:pt x="115" y="96"/>
                    </a:lnTo>
                    <a:lnTo>
                      <a:pt x="169" y="44"/>
                    </a:lnTo>
                    <a:lnTo>
                      <a:pt x="136" y="38"/>
                    </a:lnTo>
                    <a:lnTo>
                      <a:pt x="135" y="16"/>
                    </a:lnTo>
                    <a:lnTo>
                      <a:pt x="128" y="9"/>
                    </a:lnTo>
                    <a:lnTo>
                      <a:pt x="54" y="0"/>
                    </a:lnTo>
                    <a:lnTo>
                      <a:pt x="0" y="6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1" name="Freeform 415"/>
              <p:cNvSpPr/>
              <p:nvPr/>
            </p:nvSpPr>
            <p:spPr bwMode="auto">
              <a:xfrm>
                <a:off x="2133" y="2595"/>
                <a:ext cx="78" cy="69"/>
              </a:xfrm>
              <a:custGeom>
                <a:avLst/>
                <a:gdLst>
                  <a:gd name="T0" fmla="*/ 0 w 273"/>
                  <a:gd name="T1" fmla="*/ 5 h 244"/>
                  <a:gd name="T2" fmla="*/ 0 w 273"/>
                  <a:gd name="T3" fmla="*/ 5 h 244"/>
                  <a:gd name="T4" fmla="*/ 1 w 273"/>
                  <a:gd name="T5" fmla="*/ 3 h 244"/>
                  <a:gd name="T6" fmla="*/ 1 w 273"/>
                  <a:gd name="T7" fmla="*/ 3 h 244"/>
                  <a:gd name="T8" fmla="*/ 1 w 273"/>
                  <a:gd name="T9" fmla="*/ 1 h 244"/>
                  <a:gd name="T10" fmla="*/ 1 w 273"/>
                  <a:gd name="T11" fmla="*/ 0 h 244"/>
                  <a:gd name="T12" fmla="*/ 6 w 273"/>
                  <a:gd name="T13" fmla="*/ 0 h 244"/>
                  <a:gd name="T14" fmla="*/ 5 w 273"/>
                  <a:gd name="T15" fmla="*/ 1 h 244"/>
                  <a:gd name="T16" fmla="*/ 5 w 273"/>
                  <a:gd name="T17" fmla="*/ 3 h 244"/>
                  <a:gd name="T18" fmla="*/ 3 w 273"/>
                  <a:gd name="T19" fmla="*/ 4 h 244"/>
                  <a:gd name="T20" fmla="*/ 1 w 273"/>
                  <a:gd name="T21" fmla="*/ 6 h 244"/>
                  <a:gd name="T22" fmla="*/ 0 w 273"/>
                  <a:gd name="T23" fmla="*/ 5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3"/>
                  <a:gd name="T37" fmla="*/ 0 h 244"/>
                  <a:gd name="T38" fmla="*/ 273 w 273"/>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3" h="244">
                    <a:moveTo>
                      <a:pt x="0" y="225"/>
                    </a:moveTo>
                    <a:lnTo>
                      <a:pt x="5" y="199"/>
                    </a:lnTo>
                    <a:lnTo>
                      <a:pt x="43" y="147"/>
                    </a:lnTo>
                    <a:lnTo>
                      <a:pt x="22" y="126"/>
                    </a:lnTo>
                    <a:lnTo>
                      <a:pt x="21" y="64"/>
                    </a:lnTo>
                    <a:lnTo>
                      <a:pt x="43" y="12"/>
                    </a:lnTo>
                    <a:lnTo>
                      <a:pt x="273" y="0"/>
                    </a:lnTo>
                    <a:lnTo>
                      <a:pt x="231" y="37"/>
                    </a:lnTo>
                    <a:lnTo>
                      <a:pt x="215" y="135"/>
                    </a:lnTo>
                    <a:lnTo>
                      <a:pt x="122" y="191"/>
                    </a:lnTo>
                    <a:lnTo>
                      <a:pt x="38" y="244"/>
                    </a:lnTo>
                    <a:lnTo>
                      <a:pt x="0" y="22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2" name="Freeform 416"/>
              <p:cNvSpPr/>
              <p:nvPr/>
            </p:nvSpPr>
            <p:spPr bwMode="auto">
              <a:xfrm>
                <a:off x="2808" y="2820"/>
                <a:ext cx="87" cy="193"/>
              </a:xfrm>
              <a:custGeom>
                <a:avLst/>
                <a:gdLst>
                  <a:gd name="T0" fmla="*/ 0 w 303"/>
                  <a:gd name="T1" fmla="*/ 3 h 678"/>
                  <a:gd name="T2" fmla="*/ 1 w 303"/>
                  <a:gd name="T3" fmla="*/ 1 h 678"/>
                  <a:gd name="T4" fmla="*/ 3 w 303"/>
                  <a:gd name="T5" fmla="*/ 0 h 678"/>
                  <a:gd name="T6" fmla="*/ 3 w 303"/>
                  <a:gd name="T7" fmla="*/ 1 h 678"/>
                  <a:gd name="T8" fmla="*/ 3 w 303"/>
                  <a:gd name="T9" fmla="*/ 3 h 678"/>
                  <a:gd name="T10" fmla="*/ 5 w 303"/>
                  <a:gd name="T11" fmla="*/ 3 h 678"/>
                  <a:gd name="T12" fmla="*/ 6 w 303"/>
                  <a:gd name="T13" fmla="*/ 3 h 678"/>
                  <a:gd name="T14" fmla="*/ 7 w 303"/>
                  <a:gd name="T15" fmla="*/ 5 h 678"/>
                  <a:gd name="T16" fmla="*/ 7 w 303"/>
                  <a:gd name="T17" fmla="*/ 7 h 678"/>
                  <a:gd name="T18" fmla="*/ 5 w 303"/>
                  <a:gd name="T19" fmla="*/ 7 h 678"/>
                  <a:gd name="T20" fmla="*/ 5 w 303"/>
                  <a:gd name="T21" fmla="*/ 7 h 678"/>
                  <a:gd name="T22" fmla="*/ 5 w 303"/>
                  <a:gd name="T23" fmla="*/ 9 h 678"/>
                  <a:gd name="T24" fmla="*/ 3 w 303"/>
                  <a:gd name="T25" fmla="*/ 7 h 678"/>
                  <a:gd name="T26" fmla="*/ 1 w 303"/>
                  <a:gd name="T27" fmla="*/ 11 h 678"/>
                  <a:gd name="T28" fmla="*/ 3 w 303"/>
                  <a:gd name="T29" fmla="*/ 14 h 678"/>
                  <a:gd name="T30" fmla="*/ 4 w 303"/>
                  <a:gd name="T31" fmla="*/ 15 h 678"/>
                  <a:gd name="T32" fmla="*/ 3 w 303"/>
                  <a:gd name="T33" fmla="*/ 16 h 678"/>
                  <a:gd name="T34" fmla="*/ 3 w 303"/>
                  <a:gd name="T35" fmla="*/ 15 h 678"/>
                  <a:gd name="T36" fmla="*/ 3 w 303"/>
                  <a:gd name="T37" fmla="*/ 15 h 678"/>
                  <a:gd name="T38" fmla="*/ 1 w 303"/>
                  <a:gd name="T39" fmla="*/ 13 h 678"/>
                  <a:gd name="T40" fmla="*/ 1 w 303"/>
                  <a:gd name="T41" fmla="*/ 11 h 678"/>
                  <a:gd name="T42" fmla="*/ 2 w 303"/>
                  <a:gd name="T43" fmla="*/ 9 h 678"/>
                  <a:gd name="T44" fmla="*/ 1 w 303"/>
                  <a:gd name="T45" fmla="*/ 6 h 678"/>
                  <a:gd name="T46" fmla="*/ 1 w 303"/>
                  <a:gd name="T47" fmla="*/ 5 h 678"/>
                  <a:gd name="T48" fmla="*/ 0 w 303"/>
                  <a:gd name="T49" fmla="*/ 3 h 6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03"/>
                  <a:gd name="T76" fmla="*/ 0 h 678"/>
                  <a:gd name="T77" fmla="*/ 303 w 303"/>
                  <a:gd name="T78" fmla="*/ 678 h 67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03" h="678">
                    <a:moveTo>
                      <a:pt x="0" y="109"/>
                    </a:moveTo>
                    <a:lnTo>
                      <a:pt x="22" y="56"/>
                    </a:lnTo>
                    <a:lnTo>
                      <a:pt x="105" y="0"/>
                    </a:lnTo>
                    <a:lnTo>
                      <a:pt x="141" y="53"/>
                    </a:lnTo>
                    <a:lnTo>
                      <a:pt x="130" y="144"/>
                    </a:lnTo>
                    <a:lnTo>
                      <a:pt x="228" y="105"/>
                    </a:lnTo>
                    <a:lnTo>
                      <a:pt x="265" y="144"/>
                    </a:lnTo>
                    <a:lnTo>
                      <a:pt x="303" y="234"/>
                    </a:lnTo>
                    <a:lnTo>
                      <a:pt x="293" y="290"/>
                    </a:lnTo>
                    <a:lnTo>
                      <a:pt x="217" y="287"/>
                    </a:lnTo>
                    <a:lnTo>
                      <a:pt x="192" y="311"/>
                    </a:lnTo>
                    <a:lnTo>
                      <a:pt x="204" y="406"/>
                    </a:lnTo>
                    <a:lnTo>
                      <a:pt x="106" y="324"/>
                    </a:lnTo>
                    <a:lnTo>
                      <a:pt x="66" y="472"/>
                    </a:lnTo>
                    <a:lnTo>
                      <a:pt x="113" y="605"/>
                    </a:lnTo>
                    <a:lnTo>
                      <a:pt x="179" y="652"/>
                    </a:lnTo>
                    <a:lnTo>
                      <a:pt x="144" y="678"/>
                    </a:lnTo>
                    <a:lnTo>
                      <a:pt x="135" y="637"/>
                    </a:lnTo>
                    <a:lnTo>
                      <a:pt x="106" y="637"/>
                    </a:lnTo>
                    <a:lnTo>
                      <a:pt x="31" y="562"/>
                    </a:lnTo>
                    <a:lnTo>
                      <a:pt x="43" y="477"/>
                    </a:lnTo>
                    <a:lnTo>
                      <a:pt x="83" y="397"/>
                    </a:lnTo>
                    <a:lnTo>
                      <a:pt x="29" y="267"/>
                    </a:lnTo>
                    <a:lnTo>
                      <a:pt x="45" y="207"/>
                    </a:lnTo>
                    <a:lnTo>
                      <a:pt x="0" y="10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3" name="Freeform 417"/>
              <p:cNvSpPr/>
              <p:nvPr/>
            </p:nvSpPr>
            <p:spPr bwMode="auto">
              <a:xfrm>
                <a:off x="2302" y="2748"/>
                <a:ext cx="57" cy="46"/>
              </a:xfrm>
              <a:custGeom>
                <a:avLst/>
                <a:gdLst>
                  <a:gd name="T0" fmla="*/ 0 w 201"/>
                  <a:gd name="T1" fmla="*/ 2 h 159"/>
                  <a:gd name="T2" fmla="*/ 0 w 201"/>
                  <a:gd name="T3" fmla="*/ 2 h 159"/>
                  <a:gd name="T4" fmla="*/ 1 w 201"/>
                  <a:gd name="T5" fmla="*/ 2 h 159"/>
                  <a:gd name="T6" fmla="*/ 3 w 201"/>
                  <a:gd name="T7" fmla="*/ 2 h 159"/>
                  <a:gd name="T8" fmla="*/ 4 w 201"/>
                  <a:gd name="T9" fmla="*/ 0 h 159"/>
                  <a:gd name="T10" fmla="*/ 5 w 201"/>
                  <a:gd name="T11" fmla="*/ 1 h 159"/>
                  <a:gd name="T12" fmla="*/ 4 w 201"/>
                  <a:gd name="T13" fmla="*/ 1 h 159"/>
                  <a:gd name="T14" fmla="*/ 4 w 201"/>
                  <a:gd name="T15" fmla="*/ 2 h 159"/>
                  <a:gd name="T16" fmla="*/ 4 w 201"/>
                  <a:gd name="T17" fmla="*/ 4 h 159"/>
                  <a:gd name="T18" fmla="*/ 1 w 201"/>
                  <a:gd name="T19" fmla="*/ 3 h 159"/>
                  <a:gd name="T20" fmla="*/ 0 w 201"/>
                  <a:gd name="T21" fmla="*/ 2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1"/>
                  <a:gd name="T34" fmla="*/ 0 h 159"/>
                  <a:gd name="T35" fmla="*/ 201 w 201"/>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1" h="159">
                    <a:moveTo>
                      <a:pt x="0" y="74"/>
                    </a:moveTo>
                    <a:lnTo>
                      <a:pt x="12" y="70"/>
                    </a:lnTo>
                    <a:lnTo>
                      <a:pt x="27" y="96"/>
                    </a:lnTo>
                    <a:lnTo>
                      <a:pt x="112" y="94"/>
                    </a:lnTo>
                    <a:lnTo>
                      <a:pt x="190" y="0"/>
                    </a:lnTo>
                    <a:lnTo>
                      <a:pt x="201" y="58"/>
                    </a:lnTo>
                    <a:lnTo>
                      <a:pt x="178" y="59"/>
                    </a:lnTo>
                    <a:lnTo>
                      <a:pt x="190" y="94"/>
                    </a:lnTo>
                    <a:lnTo>
                      <a:pt x="159" y="159"/>
                    </a:lnTo>
                    <a:lnTo>
                      <a:pt x="37" y="145"/>
                    </a:lnTo>
                    <a:lnTo>
                      <a:pt x="0" y="7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4" name="Freeform 418"/>
              <p:cNvSpPr/>
              <p:nvPr/>
            </p:nvSpPr>
            <p:spPr bwMode="auto">
              <a:xfrm>
                <a:off x="1827" y="2596"/>
                <a:ext cx="42" cy="96"/>
              </a:xfrm>
              <a:custGeom>
                <a:avLst/>
                <a:gdLst>
                  <a:gd name="T0" fmla="*/ 0 w 149"/>
                  <a:gd name="T1" fmla="*/ 4 h 334"/>
                  <a:gd name="T2" fmla="*/ 1 w 149"/>
                  <a:gd name="T3" fmla="*/ 3 h 334"/>
                  <a:gd name="T4" fmla="*/ 1 w 149"/>
                  <a:gd name="T5" fmla="*/ 0 h 334"/>
                  <a:gd name="T6" fmla="*/ 3 w 149"/>
                  <a:gd name="T7" fmla="*/ 0 h 334"/>
                  <a:gd name="T8" fmla="*/ 3 w 149"/>
                  <a:gd name="T9" fmla="*/ 1 h 334"/>
                  <a:gd name="T10" fmla="*/ 3 w 149"/>
                  <a:gd name="T11" fmla="*/ 2 h 334"/>
                  <a:gd name="T12" fmla="*/ 2 w 149"/>
                  <a:gd name="T13" fmla="*/ 4 h 334"/>
                  <a:gd name="T14" fmla="*/ 3 w 149"/>
                  <a:gd name="T15" fmla="*/ 5 h 334"/>
                  <a:gd name="T16" fmla="*/ 2 w 149"/>
                  <a:gd name="T17" fmla="*/ 8 h 334"/>
                  <a:gd name="T18" fmla="*/ 1 w 149"/>
                  <a:gd name="T19" fmla="*/ 6 h 334"/>
                  <a:gd name="T20" fmla="*/ 0 w 149"/>
                  <a:gd name="T21" fmla="*/ 4 h 3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334"/>
                  <a:gd name="T35" fmla="*/ 149 w 149"/>
                  <a:gd name="T36" fmla="*/ 334 h 3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334">
                    <a:moveTo>
                      <a:pt x="0" y="155"/>
                    </a:moveTo>
                    <a:lnTo>
                      <a:pt x="35" y="124"/>
                    </a:lnTo>
                    <a:lnTo>
                      <a:pt x="47" y="4"/>
                    </a:lnTo>
                    <a:lnTo>
                      <a:pt x="142" y="0"/>
                    </a:lnTo>
                    <a:lnTo>
                      <a:pt x="119" y="40"/>
                    </a:lnTo>
                    <a:lnTo>
                      <a:pt x="146" y="93"/>
                    </a:lnTo>
                    <a:lnTo>
                      <a:pt x="91" y="155"/>
                    </a:lnTo>
                    <a:lnTo>
                      <a:pt x="149" y="195"/>
                    </a:lnTo>
                    <a:lnTo>
                      <a:pt x="76" y="334"/>
                    </a:lnTo>
                    <a:lnTo>
                      <a:pt x="67" y="245"/>
                    </a:lnTo>
                    <a:lnTo>
                      <a:pt x="0" y="15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5" name="Freeform 419"/>
              <p:cNvSpPr/>
              <p:nvPr/>
            </p:nvSpPr>
            <p:spPr bwMode="auto">
              <a:xfrm>
                <a:off x="2030" y="2525"/>
                <a:ext cx="31" cy="27"/>
              </a:xfrm>
              <a:custGeom>
                <a:avLst/>
                <a:gdLst>
                  <a:gd name="T0" fmla="*/ 0 w 107"/>
                  <a:gd name="T1" fmla="*/ 1 h 93"/>
                  <a:gd name="T2" fmla="*/ 0 w 107"/>
                  <a:gd name="T3" fmla="*/ 0 h 93"/>
                  <a:gd name="T4" fmla="*/ 2 w 107"/>
                  <a:gd name="T5" fmla="*/ 0 h 93"/>
                  <a:gd name="T6" fmla="*/ 3 w 107"/>
                  <a:gd name="T7" fmla="*/ 1 h 93"/>
                  <a:gd name="T8" fmla="*/ 1 w 107"/>
                  <a:gd name="T9" fmla="*/ 1 h 93"/>
                  <a:gd name="T10" fmla="*/ 0 w 107"/>
                  <a:gd name="T11" fmla="*/ 2 h 93"/>
                  <a:gd name="T12" fmla="*/ 1 w 107"/>
                  <a:gd name="T13" fmla="*/ 2 h 93"/>
                  <a:gd name="T14" fmla="*/ 0 w 107"/>
                  <a:gd name="T15" fmla="*/ 1 h 93"/>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93"/>
                  <a:gd name="T26" fmla="*/ 107 w 107"/>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93">
                    <a:moveTo>
                      <a:pt x="0" y="61"/>
                    </a:moveTo>
                    <a:lnTo>
                      <a:pt x="14" y="4"/>
                    </a:lnTo>
                    <a:lnTo>
                      <a:pt x="73" y="0"/>
                    </a:lnTo>
                    <a:lnTo>
                      <a:pt x="107" y="45"/>
                    </a:lnTo>
                    <a:lnTo>
                      <a:pt x="59" y="47"/>
                    </a:lnTo>
                    <a:lnTo>
                      <a:pt x="6" y="93"/>
                    </a:lnTo>
                    <a:lnTo>
                      <a:pt x="29" y="65"/>
                    </a:lnTo>
                    <a:lnTo>
                      <a:pt x="0" y="6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6" name="Freeform 420"/>
              <p:cNvSpPr/>
              <p:nvPr/>
            </p:nvSpPr>
            <p:spPr bwMode="auto">
              <a:xfrm>
                <a:off x="2034" y="2523"/>
                <a:ext cx="201" cy="90"/>
              </a:xfrm>
              <a:custGeom>
                <a:avLst/>
                <a:gdLst>
                  <a:gd name="T0" fmla="*/ 0 w 703"/>
                  <a:gd name="T1" fmla="*/ 3 h 317"/>
                  <a:gd name="T2" fmla="*/ 1 w 703"/>
                  <a:gd name="T3" fmla="*/ 4 h 317"/>
                  <a:gd name="T4" fmla="*/ 0 w 703"/>
                  <a:gd name="T5" fmla="*/ 5 h 317"/>
                  <a:gd name="T6" fmla="*/ 1 w 703"/>
                  <a:gd name="T7" fmla="*/ 5 h 317"/>
                  <a:gd name="T8" fmla="*/ 1 w 703"/>
                  <a:gd name="T9" fmla="*/ 6 h 317"/>
                  <a:gd name="T10" fmla="*/ 2 w 703"/>
                  <a:gd name="T11" fmla="*/ 6 h 317"/>
                  <a:gd name="T12" fmla="*/ 1 w 703"/>
                  <a:gd name="T13" fmla="*/ 6 h 317"/>
                  <a:gd name="T14" fmla="*/ 2 w 703"/>
                  <a:gd name="T15" fmla="*/ 6 h 317"/>
                  <a:gd name="T16" fmla="*/ 3 w 703"/>
                  <a:gd name="T17" fmla="*/ 7 h 317"/>
                  <a:gd name="T18" fmla="*/ 4 w 703"/>
                  <a:gd name="T19" fmla="*/ 6 h 317"/>
                  <a:gd name="T20" fmla="*/ 6 w 703"/>
                  <a:gd name="T21" fmla="*/ 7 h 317"/>
                  <a:gd name="T22" fmla="*/ 9 w 703"/>
                  <a:gd name="T23" fmla="*/ 6 h 317"/>
                  <a:gd name="T24" fmla="*/ 9 w 703"/>
                  <a:gd name="T25" fmla="*/ 7 h 317"/>
                  <a:gd name="T26" fmla="*/ 9 w 703"/>
                  <a:gd name="T27" fmla="*/ 6 h 317"/>
                  <a:gd name="T28" fmla="*/ 15 w 703"/>
                  <a:gd name="T29" fmla="*/ 6 h 317"/>
                  <a:gd name="T30" fmla="*/ 16 w 703"/>
                  <a:gd name="T31" fmla="*/ 6 h 317"/>
                  <a:gd name="T32" fmla="*/ 16 w 703"/>
                  <a:gd name="T33" fmla="*/ 3 h 317"/>
                  <a:gd name="T34" fmla="*/ 16 w 703"/>
                  <a:gd name="T35" fmla="*/ 3 h 317"/>
                  <a:gd name="T36" fmla="*/ 15 w 703"/>
                  <a:gd name="T37" fmla="*/ 1 h 317"/>
                  <a:gd name="T38" fmla="*/ 13 w 703"/>
                  <a:gd name="T39" fmla="*/ 1 h 317"/>
                  <a:gd name="T40" fmla="*/ 11 w 703"/>
                  <a:gd name="T41" fmla="*/ 1 h 317"/>
                  <a:gd name="T42" fmla="*/ 8 w 703"/>
                  <a:gd name="T43" fmla="*/ 0 h 317"/>
                  <a:gd name="T44" fmla="*/ 6 w 703"/>
                  <a:gd name="T45" fmla="*/ 0 h 317"/>
                  <a:gd name="T46" fmla="*/ 4 w 703"/>
                  <a:gd name="T47" fmla="*/ 1 h 317"/>
                  <a:gd name="T48" fmla="*/ 3 w 703"/>
                  <a:gd name="T49" fmla="*/ 1 h 317"/>
                  <a:gd name="T50" fmla="*/ 3 w 703"/>
                  <a:gd name="T51" fmla="*/ 2 h 317"/>
                  <a:gd name="T52" fmla="*/ 0 w 703"/>
                  <a:gd name="T53" fmla="*/ 3 h 3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03"/>
                  <a:gd name="T82" fmla="*/ 0 h 317"/>
                  <a:gd name="T83" fmla="*/ 703 w 703"/>
                  <a:gd name="T84" fmla="*/ 317 h 3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03" h="317">
                    <a:moveTo>
                      <a:pt x="0" y="106"/>
                    </a:moveTo>
                    <a:lnTo>
                      <a:pt x="27" y="188"/>
                    </a:lnTo>
                    <a:lnTo>
                      <a:pt x="1" y="196"/>
                    </a:lnTo>
                    <a:lnTo>
                      <a:pt x="27" y="210"/>
                    </a:lnTo>
                    <a:lnTo>
                      <a:pt x="39" y="260"/>
                    </a:lnTo>
                    <a:lnTo>
                      <a:pt x="79" y="254"/>
                    </a:lnTo>
                    <a:lnTo>
                      <a:pt x="39" y="276"/>
                    </a:lnTo>
                    <a:lnTo>
                      <a:pt x="84" y="267"/>
                    </a:lnTo>
                    <a:lnTo>
                      <a:pt x="136" y="300"/>
                    </a:lnTo>
                    <a:lnTo>
                      <a:pt x="179" y="265"/>
                    </a:lnTo>
                    <a:lnTo>
                      <a:pt x="246" y="311"/>
                    </a:lnTo>
                    <a:lnTo>
                      <a:pt x="368" y="265"/>
                    </a:lnTo>
                    <a:lnTo>
                      <a:pt x="366" y="317"/>
                    </a:lnTo>
                    <a:lnTo>
                      <a:pt x="388" y="265"/>
                    </a:lnTo>
                    <a:lnTo>
                      <a:pt x="618" y="253"/>
                    </a:lnTo>
                    <a:lnTo>
                      <a:pt x="703" y="249"/>
                    </a:lnTo>
                    <a:lnTo>
                      <a:pt x="675" y="139"/>
                    </a:lnTo>
                    <a:lnTo>
                      <a:pt x="695" y="115"/>
                    </a:lnTo>
                    <a:lnTo>
                      <a:pt x="624" y="20"/>
                    </a:lnTo>
                    <a:lnTo>
                      <a:pt x="577" y="20"/>
                    </a:lnTo>
                    <a:lnTo>
                      <a:pt x="449" y="60"/>
                    </a:lnTo>
                    <a:lnTo>
                      <a:pt x="336" y="0"/>
                    </a:lnTo>
                    <a:lnTo>
                      <a:pt x="267" y="1"/>
                    </a:lnTo>
                    <a:lnTo>
                      <a:pt x="180" y="56"/>
                    </a:lnTo>
                    <a:lnTo>
                      <a:pt x="108" y="41"/>
                    </a:lnTo>
                    <a:lnTo>
                      <a:pt x="132" y="70"/>
                    </a:lnTo>
                    <a:lnTo>
                      <a:pt x="0" y="10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7" name="Freeform 421"/>
              <p:cNvSpPr/>
              <p:nvPr/>
            </p:nvSpPr>
            <p:spPr bwMode="auto">
              <a:xfrm>
                <a:off x="1637" y="2312"/>
                <a:ext cx="43" cy="59"/>
              </a:xfrm>
              <a:custGeom>
                <a:avLst/>
                <a:gdLst>
                  <a:gd name="T0" fmla="*/ 0 w 152"/>
                  <a:gd name="T1" fmla="*/ 4 h 209"/>
                  <a:gd name="T2" fmla="*/ 0 w 152"/>
                  <a:gd name="T3" fmla="*/ 4 h 209"/>
                  <a:gd name="T4" fmla="*/ 0 w 152"/>
                  <a:gd name="T5" fmla="*/ 5 h 209"/>
                  <a:gd name="T6" fmla="*/ 3 w 152"/>
                  <a:gd name="T7" fmla="*/ 4 h 209"/>
                  <a:gd name="T8" fmla="*/ 3 w 152"/>
                  <a:gd name="T9" fmla="*/ 1 h 209"/>
                  <a:gd name="T10" fmla="*/ 3 w 152"/>
                  <a:gd name="T11" fmla="*/ 1 h 209"/>
                  <a:gd name="T12" fmla="*/ 2 w 152"/>
                  <a:gd name="T13" fmla="*/ 1 h 209"/>
                  <a:gd name="T14" fmla="*/ 2 w 152"/>
                  <a:gd name="T15" fmla="*/ 1 h 209"/>
                  <a:gd name="T16" fmla="*/ 2 w 152"/>
                  <a:gd name="T17" fmla="*/ 0 h 209"/>
                  <a:gd name="T18" fmla="*/ 2 w 152"/>
                  <a:gd name="T19" fmla="*/ 0 h 209"/>
                  <a:gd name="T20" fmla="*/ 1 w 152"/>
                  <a:gd name="T21" fmla="*/ 1 h 209"/>
                  <a:gd name="T22" fmla="*/ 0 w 152"/>
                  <a:gd name="T23" fmla="*/ 1 h 209"/>
                  <a:gd name="T24" fmla="*/ 1 w 152"/>
                  <a:gd name="T25" fmla="*/ 2 h 209"/>
                  <a:gd name="T26" fmla="*/ 0 w 152"/>
                  <a:gd name="T27" fmla="*/ 3 h 209"/>
                  <a:gd name="T28" fmla="*/ 1 w 152"/>
                  <a:gd name="T29" fmla="*/ 3 h 209"/>
                  <a:gd name="T30" fmla="*/ 0 w 152"/>
                  <a:gd name="T31" fmla="*/ 4 h 209"/>
                  <a:gd name="T32" fmla="*/ 1 w 152"/>
                  <a:gd name="T33" fmla="*/ 3 h 209"/>
                  <a:gd name="T34" fmla="*/ 0 w 152"/>
                  <a:gd name="T35" fmla="*/ 4 h 2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2"/>
                  <a:gd name="T55" fmla="*/ 0 h 209"/>
                  <a:gd name="T56" fmla="*/ 152 w 152"/>
                  <a:gd name="T57" fmla="*/ 209 h 2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2" h="209">
                    <a:moveTo>
                      <a:pt x="0" y="177"/>
                    </a:moveTo>
                    <a:lnTo>
                      <a:pt x="18" y="193"/>
                    </a:lnTo>
                    <a:lnTo>
                      <a:pt x="2" y="209"/>
                    </a:lnTo>
                    <a:lnTo>
                      <a:pt x="142" y="178"/>
                    </a:lnTo>
                    <a:lnTo>
                      <a:pt x="152" y="67"/>
                    </a:lnTo>
                    <a:lnTo>
                      <a:pt x="133" y="41"/>
                    </a:lnTo>
                    <a:lnTo>
                      <a:pt x="93" y="54"/>
                    </a:lnTo>
                    <a:lnTo>
                      <a:pt x="79" y="37"/>
                    </a:lnTo>
                    <a:lnTo>
                      <a:pt x="96" y="12"/>
                    </a:lnTo>
                    <a:lnTo>
                      <a:pt x="79" y="0"/>
                    </a:lnTo>
                    <a:lnTo>
                      <a:pt x="63" y="52"/>
                    </a:lnTo>
                    <a:lnTo>
                      <a:pt x="2" y="67"/>
                    </a:lnTo>
                    <a:lnTo>
                      <a:pt x="22" y="79"/>
                    </a:lnTo>
                    <a:lnTo>
                      <a:pt x="8" y="109"/>
                    </a:lnTo>
                    <a:lnTo>
                      <a:pt x="49" y="117"/>
                    </a:lnTo>
                    <a:lnTo>
                      <a:pt x="13" y="158"/>
                    </a:lnTo>
                    <a:lnTo>
                      <a:pt x="53" y="148"/>
                    </a:lnTo>
                    <a:lnTo>
                      <a:pt x="0" y="17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8" name="Freeform 422"/>
              <p:cNvSpPr/>
              <p:nvPr/>
            </p:nvSpPr>
            <p:spPr bwMode="auto">
              <a:xfrm>
                <a:off x="1660" y="2308"/>
                <a:ext cx="27" cy="23"/>
              </a:xfrm>
              <a:custGeom>
                <a:avLst/>
                <a:gdLst>
                  <a:gd name="T0" fmla="*/ 0 w 97"/>
                  <a:gd name="T1" fmla="*/ 1 h 82"/>
                  <a:gd name="T2" fmla="*/ 0 w 97"/>
                  <a:gd name="T3" fmla="*/ 1 h 82"/>
                  <a:gd name="T4" fmla="*/ 1 w 97"/>
                  <a:gd name="T5" fmla="*/ 1 h 82"/>
                  <a:gd name="T6" fmla="*/ 2 w 97"/>
                  <a:gd name="T7" fmla="*/ 2 h 82"/>
                  <a:gd name="T8" fmla="*/ 2 w 97"/>
                  <a:gd name="T9" fmla="*/ 1 h 82"/>
                  <a:gd name="T10" fmla="*/ 2 w 97"/>
                  <a:gd name="T11" fmla="*/ 0 h 82"/>
                  <a:gd name="T12" fmla="*/ 1 w 97"/>
                  <a:gd name="T13" fmla="*/ 0 h 82"/>
                  <a:gd name="T14" fmla="*/ 0 w 97"/>
                  <a:gd name="T15" fmla="*/ 1 h 82"/>
                  <a:gd name="T16" fmla="*/ 0 w 97"/>
                  <a:gd name="T17" fmla="*/ 1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82"/>
                  <a:gd name="T29" fmla="*/ 97 w 97"/>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82">
                    <a:moveTo>
                      <a:pt x="0" y="52"/>
                    </a:moveTo>
                    <a:lnTo>
                      <a:pt x="14" y="69"/>
                    </a:lnTo>
                    <a:lnTo>
                      <a:pt x="54" y="56"/>
                    </a:lnTo>
                    <a:lnTo>
                      <a:pt x="73" y="82"/>
                    </a:lnTo>
                    <a:lnTo>
                      <a:pt x="97" y="52"/>
                    </a:lnTo>
                    <a:lnTo>
                      <a:pt x="74" y="15"/>
                    </a:lnTo>
                    <a:lnTo>
                      <a:pt x="29" y="0"/>
                    </a:lnTo>
                    <a:lnTo>
                      <a:pt x="17" y="27"/>
                    </a:lnTo>
                    <a:lnTo>
                      <a:pt x="0" y="5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39" name="Freeform 423"/>
              <p:cNvSpPr/>
              <p:nvPr/>
            </p:nvSpPr>
            <p:spPr bwMode="auto">
              <a:xfrm>
                <a:off x="1672" y="2256"/>
                <a:ext cx="8" cy="9"/>
              </a:xfrm>
              <a:custGeom>
                <a:avLst/>
                <a:gdLst>
                  <a:gd name="T0" fmla="*/ 0 w 26"/>
                  <a:gd name="T1" fmla="*/ 1 h 35"/>
                  <a:gd name="T2" fmla="*/ 0 w 26"/>
                  <a:gd name="T3" fmla="*/ 0 h 35"/>
                  <a:gd name="T4" fmla="*/ 1 w 26"/>
                  <a:gd name="T5" fmla="*/ 0 h 35"/>
                  <a:gd name="T6" fmla="*/ 0 w 26"/>
                  <a:gd name="T7" fmla="*/ 1 h 35"/>
                  <a:gd name="T8" fmla="*/ 0 60000 65536"/>
                  <a:gd name="T9" fmla="*/ 0 60000 65536"/>
                  <a:gd name="T10" fmla="*/ 0 60000 65536"/>
                  <a:gd name="T11" fmla="*/ 0 60000 65536"/>
                  <a:gd name="T12" fmla="*/ 0 w 26"/>
                  <a:gd name="T13" fmla="*/ 0 h 35"/>
                  <a:gd name="T14" fmla="*/ 26 w 26"/>
                  <a:gd name="T15" fmla="*/ 35 h 35"/>
                </a:gdLst>
                <a:ahLst/>
                <a:cxnLst>
                  <a:cxn ang="T8">
                    <a:pos x="T0" y="T1"/>
                  </a:cxn>
                  <a:cxn ang="T9">
                    <a:pos x="T2" y="T3"/>
                  </a:cxn>
                  <a:cxn ang="T10">
                    <a:pos x="T4" y="T5"/>
                  </a:cxn>
                  <a:cxn ang="T11">
                    <a:pos x="T6" y="T7"/>
                  </a:cxn>
                </a:cxnLst>
                <a:rect l="T12" t="T13" r="T14" b="T15"/>
                <a:pathLst>
                  <a:path w="26" h="35">
                    <a:moveTo>
                      <a:pt x="0" y="35"/>
                    </a:moveTo>
                    <a:lnTo>
                      <a:pt x="0" y="8"/>
                    </a:lnTo>
                    <a:lnTo>
                      <a:pt x="26" y="0"/>
                    </a:lnTo>
                    <a:lnTo>
                      <a:pt x="0" y="3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0" name="Freeform 424"/>
              <p:cNvSpPr/>
              <p:nvPr/>
            </p:nvSpPr>
            <p:spPr bwMode="auto">
              <a:xfrm>
                <a:off x="1675" y="2266"/>
                <a:ext cx="6" cy="7"/>
              </a:xfrm>
              <a:custGeom>
                <a:avLst/>
                <a:gdLst>
                  <a:gd name="T0" fmla="*/ 0 w 22"/>
                  <a:gd name="T1" fmla="*/ 0 h 24"/>
                  <a:gd name="T2" fmla="*/ 0 w 22"/>
                  <a:gd name="T3" fmla="*/ 0 h 24"/>
                  <a:gd name="T4" fmla="*/ 1 w 22"/>
                  <a:gd name="T5" fmla="*/ 1 h 24"/>
                  <a:gd name="T6" fmla="*/ 0 w 22"/>
                  <a:gd name="T7" fmla="*/ 0 h 24"/>
                  <a:gd name="T8" fmla="*/ 0 60000 65536"/>
                  <a:gd name="T9" fmla="*/ 0 60000 65536"/>
                  <a:gd name="T10" fmla="*/ 0 60000 65536"/>
                  <a:gd name="T11" fmla="*/ 0 60000 65536"/>
                  <a:gd name="T12" fmla="*/ 0 w 22"/>
                  <a:gd name="T13" fmla="*/ 0 h 24"/>
                  <a:gd name="T14" fmla="*/ 22 w 22"/>
                  <a:gd name="T15" fmla="*/ 24 h 24"/>
                </a:gdLst>
                <a:ahLst/>
                <a:cxnLst>
                  <a:cxn ang="T8">
                    <a:pos x="T0" y="T1"/>
                  </a:cxn>
                  <a:cxn ang="T9">
                    <a:pos x="T2" y="T3"/>
                  </a:cxn>
                  <a:cxn ang="T10">
                    <a:pos x="T4" y="T5"/>
                  </a:cxn>
                  <a:cxn ang="T11">
                    <a:pos x="T6" y="T7"/>
                  </a:cxn>
                </a:cxnLst>
                <a:rect l="T12" t="T13" r="T14" b="T15"/>
                <a:pathLst>
                  <a:path w="22" h="24">
                    <a:moveTo>
                      <a:pt x="0" y="18"/>
                    </a:moveTo>
                    <a:lnTo>
                      <a:pt x="14" y="0"/>
                    </a:lnTo>
                    <a:lnTo>
                      <a:pt x="22" y="24"/>
                    </a:lnTo>
                    <a:lnTo>
                      <a:pt x="0" y="1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1" name="Freeform 425"/>
              <p:cNvSpPr/>
              <p:nvPr/>
            </p:nvSpPr>
            <p:spPr bwMode="auto">
              <a:xfrm>
                <a:off x="1681" y="2250"/>
                <a:ext cx="85" cy="149"/>
              </a:xfrm>
              <a:custGeom>
                <a:avLst/>
                <a:gdLst>
                  <a:gd name="T0" fmla="*/ 0 w 297"/>
                  <a:gd name="T1" fmla="*/ 3 h 521"/>
                  <a:gd name="T2" fmla="*/ 0 w 297"/>
                  <a:gd name="T3" fmla="*/ 1 h 521"/>
                  <a:gd name="T4" fmla="*/ 1 w 297"/>
                  <a:gd name="T5" fmla="*/ 0 h 521"/>
                  <a:gd name="T6" fmla="*/ 3 w 297"/>
                  <a:gd name="T7" fmla="*/ 0 h 521"/>
                  <a:gd name="T8" fmla="*/ 2 w 297"/>
                  <a:gd name="T9" fmla="*/ 1 h 521"/>
                  <a:gd name="T10" fmla="*/ 4 w 297"/>
                  <a:gd name="T11" fmla="*/ 2 h 521"/>
                  <a:gd name="T12" fmla="*/ 3 w 297"/>
                  <a:gd name="T13" fmla="*/ 4 h 521"/>
                  <a:gd name="T14" fmla="*/ 4 w 297"/>
                  <a:gd name="T15" fmla="*/ 4 h 521"/>
                  <a:gd name="T16" fmla="*/ 5 w 297"/>
                  <a:gd name="T17" fmla="*/ 7 h 521"/>
                  <a:gd name="T18" fmla="*/ 5 w 297"/>
                  <a:gd name="T19" fmla="*/ 7 h 521"/>
                  <a:gd name="T20" fmla="*/ 6 w 297"/>
                  <a:gd name="T21" fmla="*/ 8 h 521"/>
                  <a:gd name="T22" fmla="*/ 5 w 297"/>
                  <a:gd name="T23" fmla="*/ 8 h 521"/>
                  <a:gd name="T24" fmla="*/ 7 w 297"/>
                  <a:gd name="T25" fmla="*/ 9 h 521"/>
                  <a:gd name="T26" fmla="*/ 6 w 297"/>
                  <a:gd name="T27" fmla="*/ 10 h 521"/>
                  <a:gd name="T28" fmla="*/ 7 w 297"/>
                  <a:gd name="T29" fmla="*/ 11 h 521"/>
                  <a:gd name="T30" fmla="*/ 0 w 297"/>
                  <a:gd name="T31" fmla="*/ 12 h 521"/>
                  <a:gd name="T32" fmla="*/ 3 w 297"/>
                  <a:gd name="T33" fmla="*/ 10 h 521"/>
                  <a:gd name="T34" fmla="*/ 2 w 297"/>
                  <a:gd name="T35" fmla="*/ 10 h 521"/>
                  <a:gd name="T36" fmla="*/ 1 w 297"/>
                  <a:gd name="T37" fmla="*/ 9 h 521"/>
                  <a:gd name="T38" fmla="*/ 2 w 297"/>
                  <a:gd name="T39" fmla="*/ 9 h 521"/>
                  <a:gd name="T40" fmla="*/ 1 w 297"/>
                  <a:gd name="T41" fmla="*/ 8 h 521"/>
                  <a:gd name="T42" fmla="*/ 3 w 297"/>
                  <a:gd name="T43" fmla="*/ 7 h 521"/>
                  <a:gd name="T44" fmla="*/ 3 w 297"/>
                  <a:gd name="T45" fmla="*/ 6 h 521"/>
                  <a:gd name="T46" fmla="*/ 2 w 297"/>
                  <a:gd name="T47" fmla="*/ 6 h 521"/>
                  <a:gd name="T48" fmla="*/ 3 w 297"/>
                  <a:gd name="T49" fmla="*/ 5 h 521"/>
                  <a:gd name="T50" fmla="*/ 1 w 297"/>
                  <a:gd name="T51" fmla="*/ 6 h 521"/>
                  <a:gd name="T52" fmla="*/ 1 w 297"/>
                  <a:gd name="T53" fmla="*/ 4 h 521"/>
                  <a:gd name="T54" fmla="*/ 0 w 297"/>
                  <a:gd name="T55" fmla="*/ 5 h 521"/>
                  <a:gd name="T56" fmla="*/ 1 w 297"/>
                  <a:gd name="T57" fmla="*/ 3 h 521"/>
                  <a:gd name="T58" fmla="*/ 0 w 297"/>
                  <a:gd name="T59" fmla="*/ 3 h 5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7"/>
                  <a:gd name="T91" fmla="*/ 0 h 521"/>
                  <a:gd name="T92" fmla="*/ 297 w 297"/>
                  <a:gd name="T93" fmla="*/ 521 h 5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7" h="521">
                    <a:moveTo>
                      <a:pt x="0" y="122"/>
                    </a:moveTo>
                    <a:lnTo>
                      <a:pt x="11" y="50"/>
                    </a:lnTo>
                    <a:lnTo>
                      <a:pt x="49" y="0"/>
                    </a:lnTo>
                    <a:lnTo>
                      <a:pt x="113" y="0"/>
                    </a:lnTo>
                    <a:lnTo>
                      <a:pt x="73" y="62"/>
                    </a:lnTo>
                    <a:lnTo>
                      <a:pt x="161" y="74"/>
                    </a:lnTo>
                    <a:lnTo>
                      <a:pt x="106" y="161"/>
                    </a:lnTo>
                    <a:lnTo>
                      <a:pt x="175" y="189"/>
                    </a:lnTo>
                    <a:lnTo>
                      <a:pt x="239" y="296"/>
                    </a:lnTo>
                    <a:lnTo>
                      <a:pt x="220" y="304"/>
                    </a:lnTo>
                    <a:lnTo>
                      <a:pt x="248" y="330"/>
                    </a:lnTo>
                    <a:lnTo>
                      <a:pt x="231" y="359"/>
                    </a:lnTo>
                    <a:lnTo>
                      <a:pt x="297" y="364"/>
                    </a:lnTo>
                    <a:lnTo>
                      <a:pt x="258" y="433"/>
                    </a:lnTo>
                    <a:lnTo>
                      <a:pt x="285" y="455"/>
                    </a:lnTo>
                    <a:lnTo>
                      <a:pt x="18" y="521"/>
                    </a:lnTo>
                    <a:lnTo>
                      <a:pt x="139" y="423"/>
                    </a:lnTo>
                    <a:lnTo>
                      <a:pt x="102" y="438"/>
                    </a:lnTo>
                    <a:lnTo>
                      <a:pt x="34" y="410"/>
                    </a:lnTo>
                    <a:lnTo>
                      <a:pt x="85" y="375"/>
                    </a:lnTo>
                    <a:lnTo>
                      <a:pt x="55" y="359"/>
                    </a:lnTo>
                    <a:lnTo>
                      <a:pt x="123" y="319"/>
                    </a:lnTo>
                    <a:lnTo>
                      <a:pt x="133" y="271"/>
                    </a:lnTo>
                    <a:lnTo>
                      <a:pt x="95" y="256"/>
                    </a:lnTo>
                    <a:lnTo>
                      <a:pt x="113" y="229"/>
                    </a:lnTo>
                    <a:lnTo>
                      <a:pt x="46" y="242"/>
                    </a:lnTo>
                    <a:lnTo>
                      <a:pt x="49" y="169"/>
                    </a:lnTo>
                    <a:lnTo>
                      <a:pt x="11" y="202"/>
                    </a:lnTo>
                    <a:lnTo>
                      <a:pt x="31" y="126"/>
                    </a:lnTo>
                    <a:lnTo>
                      <a:pt x="0" y="12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2" name="Freeform 426"/>
              <p:cNvSpPr/>
              <p:nvPr/>
            </p:nvSpPr>
            <p:spPr bwMode="auto">
              <a:xfrm>
                <a:off x="3793" y="2153"/>
                <a:ext cx="33" cy="12"/>
              </a:xfrm>
              <a:custGeom>
                <a:avLst/>
                <a:gdLst>
                  <a:gd name="T0" fmla="*/ 0 w 116"/>
                  <a:gd name="T1" fmla="*/ 0 h 42"/>
                  <a:gd name="T2" fmla="*/ 2 w 116"/>
                  <a:gd name="T3" fmla="*/ 0 h 42"/>
                  <a:gd name="T4" fmla="*/ 3 w 116"/>
                  <a:gd name="T5" fmla="*/ 1 h 42"/>
                  <a:gd name="T6" fmla="*/ 2 w 116"/>
                  <a:gd name="T7" fmla="*/ 1 h 42"/>
                  <a:gd name="T8" fmla="*/ 0 w 116"/>
                  <a:gd name="T9" fmla="*/ 0 h 42"/>
                  <a:gd name="T10" fmla="*/ 0 60000 65536"/>
                  <a:gd name="T11" fmla="*/ 0 60000 65536"/>
                  <a:gd name="T12" fmla="*/ 0 60000 65536"/>
                  <a:gd name="T13" fmla="*/ 0 60000 65536"/>
                  <a:gd name="T14" fmla="*/ 0 60000 65536"/>
                  <a:gd name="T15" fmla="*/ 0 w 116"/>
                  <a:gd name="T16" fmla="*/ 0 h 42"/>
                  <a:gd name="T17" fmla="*/ 116 w 116"/>
                  <a:gd name="T18" fmla="*/ 42 h 42"/>
                </a:gdLst>
                <a:ahLst/>
                <a:cxnLst>
                  <a:cxn ang="T10">
                    <a:pos x="T0" y="T1"/>
                  </a:cxn>
                  <a:cxn ang="T11">
                    <a:pos x="T2" y="T3"/>
                  </a:cxn>
                  <a:cxn ang="T12">
                    <a:pos x="T4" y="T5"/>
                  </a:cxn>
                  <a:cxn ang="T13">
                    <a:pos x="T6" y="T7"/>
                  </a:cxn>
                  <a:cxn ang="T14">
                    <a:pos x="T8" y="T9"/>
                  </a:cxn>
                </a:cxnLst>
                <a:rect l="T15" t="T16" r="T17" b="T18"/>
                <a:pathLst>
                  <a:path w="116" h="42">
                    <a:moveTo>
                      <a:pt x="0" y="14"/>
                    </a:moveTo>
                    <a:lnTo>
                      <a:pt x="71" y="0"/>
                    </a:lnTo>
                    <a:lnTo>
                      <a:pt x="116" y="21"/>
                    </a:lnTo>
                    <a:lnTo>
                      <a:pt x="92" y="42"/>
                    </a:lnTo>
                    <a:lnTo>
                      <a:pt x="0" y="1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3" name="Freeform 427"/>
              <p:cNvSpPr/>
              <p:nvPr/>
            </p:nvSpPr>
            <p:spPr bwMode="auto">
              <a:xfrm>
                <a:off x="2859" y="2788"/>
                <a:ext cx="77" cy="188"/>
              </a:xfrm>
              <a:custGeom>
                <a:avLst/>
                <a:gdLst>
                  <a:gd name="T0" fmla="*/ 0 w 268"/>
                  <a:gd name="T1" fmla="*/ 1 h 659"/>
                  <a:gd name="T2" fmla="*/ 1 w 268"/>
                  <a:gd name="T3" fmla="*/ 2 h 659"/>
                  <a:gd name="T4" fmla="*/ 2 w 268"/>
                  <a:gd name="T5" fmla="*/ 3 h 659"/>
                  <a:gd name="T6" fmla="*/ 1 w 268"/>
                  <a:gd name="T7" fmla="*/ 4 h 659"/>
                  <a:gd name="T8" fmla="*/ 4 w 268"/>
                  <a:gd name="T9" fmla="*/ 6 h 659"/>
                  <a:gd name="T10" fmla="*/ 5 w 268"/>
                  <a:gd name="T11" fmla="*/ 9 h 659"/>
                  <a:gd name="T12" fmla="*/ 5 w 268"/>
                  <a:gd name="T13" fmla="*/ 11 h 659"/>
                  <a:gd name="T14" fmla="*/ 2 w 268"/>
                  <a:gd name="T15" fmla="*/ 13 h 659"/>
                  <a:gd name="T16" fmla="*/ 3 w 268"/>
                  <a:gd name="T17" fmla="*/ 15 h 659"/>
                  <a:gd name="T18" fmla="*/ 3 w 268"/>
                  <a:gd name="T19" fmla="*/ 14 h 659"/>
                  <a:gd name="T20" fmla="*/ 4 w 268"/>
                  <a:gd name="T21" fmla="*/ 14 h 659"/>
                  <a:gd name="T22" fmla="*/ 4 w 268"/>
                  <a:gd name="T23" fmla="*/ 13 h 659"/>
                  <a:gd name="T24" fmla="*/ 6 w 268"/>
                  <a:gd name="T25" fmla="*/ 12 h 659"/>
                  <a:gd name="T26" fmla="*/ 6 w 268"/>
                  <a:gd name="T27" fmla="*/ 8 h 659"/>
                  <a:gd name="T28" fmla="*/ 3 w 268"/>
                  <a:gd name="T29" fmla="*/ 5 h 659"/>
                  <a:gd name="T30" fmla="*/ 3 w 268"/>
                  <a:gd name="T31" fmla="*/ 3 h 659"/>
                  <a:gd name="T32" fmla="*/ 5 w 268"/>
                  <a:gd name="T33" fmla="*/ 2 h 659"/>
                  <a:gd name="T34" fmla="*/ 3 w 268"/>
                  <a:gd name="T35" fmla="*/ 0 h 659"/>
                  <a:gd name="T36" fmla="*/ 0 w 268"/>
                  <a:gd name="T37" fmla="*/ 1 h 6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659"/>
                  <a:gd name="T59" fmla="*/ 268 w 268"/>
                  <a:gd name="T60" fmla="*/ 659 h 65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659">
                    <a:moveTo>
                      <a:pt x="0" y="34"/>
                    </a:moveTo>
                    <a:lnTo>
                      <a:pt x="39" y="101"/>
                    </a:lnTo>
                    <a:lnTo>
                      <a:pt x="92" y="128"/>
                    </a:lnTo>
                    <a:lnTo>
                      <a:pt x="65" y="181"/>
                    </a:lnTo>
                    <a:lnTo>
                      <a:pt x="158" y="268"/>
                    </a:lnTo>
                    <a:lnTo>
                      <a:pt x="201" y="387"/>
                    </a:lnTo>
                    <a:lnTo>
                      <a:pt x="204" y="489"/>
                    </a:lnTo>
                    <a:lnTo>
                      <a:pt x="87" y="577"/>
                    </a:lnTo>
                    <a:lnTo>
                      <a:pt x="110" y="659"/>
                    </a:lnTo>
                    <a:lnTo>
                      <a:pt x="143" y="602"/>
                    </a:lnTo>
                    <a:lnTo>
                      <a:pt x="165" y="615"/>
                    </a:lnTo>
                    <a:lnTo>
                      <a:pt x="175" y="580"/>
                    </a:lnTo>
                    <a:lnTo>
                      <a:pt x="268" y="519"/>
                    </a:lnTo>
                    <a:lnTo>
                      <a:pt x="254" y="354"/>
                    </a:lnTo>
                    <a:lnTo>
                      <a:pt x="129" y="201"/>
                    </a:lnTo>
                    <a:lnTo>
                      <a:pt x="142" y="151"/>
                    </a:lnTo>
                    <a:lnTo>
                      <a:pt x="217" y="76"/>
                    </a:lnTo>
                    <a:lnTo>
                      <a:pt x="115" y="0"/>
                    </a:lnTo>
                    <a:lnTo>
                      <a:pt x="0" y="3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4" name="Freeform 428"/>
              <p:cNvSpPr/>
              <p:nvPr/>
            </p:nvSpPr>
            <p:spPr bwMode="auto">
              <a:xfrm>
                <a:off x="2219" y="2842"/>
                <a:ext cx="105" cy="83"/>
              </a:xfrm>
              <a:custGeom>
                <a:avLst/>
                <a:gdLst>
                  <a:gd name="T0" fmla="*/ 0 w 369"/>
                  <a:gd name="T1" fmla="*/ 7 h 289"/>
                  <a:gd name="T2" fmla="*/ 2 w 369"/>
                  <a:gd name="T3" fmla="*/ 5 h 289"/>
                  <a:gd name="T4" fmla="*/ 2 w 369"/>
                  <a:gd name="T5" fmla="*/ 5 h 289"/>
                  <a:gd name="T6" fmla="*/ 3 w 369"/>
                  <a:gd name="T7" fmla="*/ 4 h 289"/>
                  <a:gd name="T8" fmla="*/ 5 w 369"/>
                  <a:gd name="T9" fmla="*/ 1 h 289"/>
                  <a:gd name="T10" fmla="*/ 8 w 369"/>
                  <a:gd name="T11" fmla="*/ 0 h 289"/>
                  <a:gd name="T12" fmla="*/ 9 w 369"/>
                  <a:gd name="T13" fmla="*/ 3 h 289"/>
                  <a:gd name="T14" fmla="*/ 8 w 369"/>
                  <a:gd name="T15" fmla="*/ 4 h 289"/>
                  <a:gd name="T16" fmla="*/ 5 w 369"/>
                  <a:gd name="T17" fmla="*/ 5 h 289"/>
                  <a:gd name="T18" fmla="*/ 0 w 369"/>
                  <a:gd name="T19" fmla="*/ 7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289"/>
                  <a:gd name="T32" fmla="*/ 369 w 369"/>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289">
                    <a:moveTo>
                      <a:pt x="0" y="289"/>
                    </a:moveTo>
                    <a:lnTo>
                      <a:pt x="96" y="225"/>
                    </a:lnTo>
                    <a:lnTo>
                      <a:pt x="79" y="194"/>
                    </a:lnTo>
                    <a:lnTo>
                      <a:pt x="108" y="157"/>
                    </a:lnTo>
                    <a:lnTo>
                      <a:pt x="207" y="33"/>
                    </a:lnTo>
                    <a:lnTo>
                      <a:pt x="329" y="0"/>
                    </a:lnTo>
                    <a:lnTo>
                      <a:pt x="369" y="113"/>
                    </a:lnTo>
                    <a:lnTo>
                      <a:pt x="336" y="157"/>
                    </a:lnTo>
                    <a:lnTo>
                      <a:pt x="197" y="232"/>
                    </a:lnTo>
                    <a:lnTo>
                      <a:pt x="0" y="28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5" name="Freeform 429"/>
              <p:cNvSpPr/>
              <p:nvPr/>
            </p:nvSpPr>
            <p:spPr bwMode="auto">
              <a:xfrm>
                <a:off x="2211" y="2864"/>
                <a:ext cx="39" cy="61"/>
              </a:xfrm>
              <a:custGeom>
                <a:avLst/>
                <a:gdLst>
                  <a:gd name="T0" fmla="*/ 0 w 137"/>
                  <a:gd name="T1" fmla="*/ 1 h 211"/>
                  <a:gd name="T2" fmla="*/ 1 w 137"/>
                  <a:gd name="T3" fmla="*/ 5 h 211"/>
                  <a:gd name="T4" fmla="*/ 3 w 137"/>
                  <a:gd name="T5" fmla="*/ 3 h 211"/>
                  <a:gd name="T6" fmla="*/ 3 w 137"/>
                  <a:gd name="T7" fmla="*/ 3 h 211"/>
                  <a:gd name="T8" fmla="*/ 3 w 137"/>
                  <a:gd name="T9" fmla="*/ 2 h 211"/>
                  <a:gd name="T10" fmla="*/ 3 w 137"/>
                  <a:gd name="T11" fmla="*/ 1 h 211"/>
                  <a:gd name="T12" fmla="*/ 1 w 137"/>
                  <a:gd name="T13" fmla="*/ 0 h 211"/>
                  <a:gd name="T14" fmla="*/ 0 w 137"/>
                  <a:gd name="T15" fmla="*/ 1 h 211"/>
                  <a:gd name="T16" fmla="*/ 0 60000 65536"/>
                  <a:gd name="T17" fmla="*/ 0 60000 65536"/>
                  <a:gd name="T18" fmla="*/ 0 60000 65536"/>
                  <a:gd name="T19" fmla="*/ 0 60000 65536"/>
                  <a:gd name="T20" fmla="*/ 0 60000 65536"/>
                  <a:gd name="T21" fmla="*/ 0 60000 65536"/>
                  <a:gd name="T22" fmla="*/ 0 60000 65536"/>
                  <a:gd name="T23" fmla="*/ 0 60000 65536"/>
                  <a:gd name="T24" fmla="*/ 0 w 137"/>
                  <a:gd name="T25" fmla="*/ 0 h 211"/>
                  <a:gd name="T26" fmla="*/ 137 w 137"/>
                  <a:gd name="T27" fmla="*/ 211 h 2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 h="211">
                    <a:moveTo>
                      <a:pt x="0" y="42"/>
                    </a:moveTo>
                    <a:lnTo>
                      <a:pt x="29" y="211"/>
                    </a:lnTo>
                    <a:lnTo>
                      <a:pt x="125" y="147"/>
                    </a:lnTo>
                    <a:lnTo>
                      <a:pt x="108" y="116"/>
                    </a:lnTo>
                    <a:lnTo>
                      <a:pt x="137" y="79"/>
                    </a:lnTo>
                    <a:lnTo>
                      <a:pt x="137" y="32"/>
                    </a:lnTo>
                    <a:lnTo>
                      <a:pt x="67" y="0"/>
                    </a:lnTo>
                    <a:lnTo>
                      <a:pt x="0" y="4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6" name="Freeform 430"/>
              <p:cNvSpPr/>
              <p:nvPr/>
            </p:nvSpPr>
            <p:spPr bwMode="auto">
              <a:xfrm>
                <a:off x="1896" y="2448"/>
                <a:ext cx="102" cy="92"/>
              </a:xfrm>
              <a:custGeom>
                <a:avLst/>
                <a:gdLst>
                  <a:gd name="T0" fmla="*/ 0 w 356"/>
                  <a:gd name="T1" fmla="*/ 2 h 323"/>
                  <a:gd name="T2" fmla="*/ 0 w 356"/>
                  <a:gd name="T3" fmla="*/ 1 h 323"/>
                  <a:gd name="T4" fmla="*/ 2 w 356"/>
                  <a:gd name="T5" fmla="*/ 0 h 323"/>
                  <a:gd name="T6" fmla="*/ 4 w 356"/>
                  <a:gd name="T7" fmla="*/ 1 h 323"/>
                  <a:gd name="T8" fmla="*/ 6 w 356"/>
                  <a:gd name="T9" fmla="*/ 1 h 323"/>
                  <a:gd name="T10" fmla="*/ 8 w 356"/>
                  <a:gd name="T11" fmla="*/ 3 h 323"/>
                  <a:gd name="T12" fmla="*/ 8 w 356"/>
                  <a:gd name="T13" fmla="*/ 6 h 323"/>
                  <a:gd name="T14" fmla="*/ 8 w 356"/>
                  <a:gd name="T15" fmla="*/ 7 h 323"/>
                  <a:gd name="T16" fmla="*/ 7 w 356"/>
                  <a:gd name="T17" fmla="*/ 7 h 323"/>
                  <a:gd name="T18" fmla="*/ 6 w 356"/>
                  <a:gd name="T19" fmla="*/ 5 h 323"/>
                  <a:gd name="T20" fmla="*/ 5 w 356"/>
                  <a:gd name="T21" fmla="*/ 6 h 323"/>
                  <a:gd name="T22" fmla="*/ 2 w 356"/>
                  <a:gd name="T23" fmla="*/ 4 h 323"/>
                  <a:gd name="T24" fmla="*/ 1 w 356"/>
                  <a:gd name="T25" fmla="*/ 2 h 323"/>
                  <a:gd name="T26" fmla="*/ 0 w 356"/>
                  <a:gd name="T27" fmla="*/ 3 h 323"/>
                  <a:gd name="T28" fmla="*/ 0 w 356"/>
                  <a:gd name="T29" fmla="*/ 2 h 3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6"/>
                  <a:gd name="T46" fmla="*/ 0 h 323"/>
                  <a:gd name="T47" fmla="*/ 356 w 356"/>
                  <a:gd name="T48" fmla="*/ 323 h 3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6" h="323">
                    <a:moveTo>
                      <a:pt x="0" y="76"/>
                    </a:moveTo>
                    <a:lnTo>
                      <a:pt x="0" y="23"/>
                    </a:lnTo>
                    <a:lnTo>
                      <a:pt x="91" y="0"/>
                    </a:lnTo>
                    <a:lnTo>
                      <a:pt x="164" y="64"/>
                    </a:lnTo>
                    <a:lnTo>
                      <a:pt x="245" y="46"/>
                    </a:lnTo>
                    <a:lnTo>
                      <a:pt x="345" y="146"/>
                    </a:lnTo>
                    <a:lnTo>
                      <a:pt x="332" y="253"/>
                    </a:lnTo>
                    <a:lnTo>
                      <a:pt x="356" y="299"/>
                    </a:lnTo>
                    <a:lnTo>
                      <a:pt x="281" y="323"/>
                    </a:lnTo>
                    <a:lnTo>
                      <a:pt x="243" y="235"/>
                    </a:lnTo>
                    <a:lnTo>
                      <a:pt x="211" y="272"/>
                    </a:lnTo>
                    <a:lnTo>
                      <a:pt x="91" y="183"/>
                    </a:lnTo>
                    <a:lnTo>
                      <a:pt x="33" y="89"/>
                    </a:lnTo>
                    <a:lnTo>
                      <a:pt x="2" y="110"/>
                    </a:lnTo>
                    <a:lnTo>
                      <a:pt x="0" y="7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7" name="Freeform 431"/>
              <p:cNvSpPr/>
              <p:nvPr/>
            </p:nvSpPr>
            <p:spPr bwMode="auto">
              <a:xfrm>
                <a:off x="1872" y="3156"/>
                <a:ext cx="139" cy="157"/>
              </a:xfrm>
              <a:custGeom>
                <a:avLst/>
                <a:gdLst>
                  <a:gd name="T0" fmla="*/ 0 w 485"/>
                  <a:gd name="T1" fmla="*/ 12 h 550"/>
                  <a:gd name="T2" fmla="*/ 1 w 485"/>
                  <a:gd name="T3" fmla="*/ 12 h 550"/>
                  <a:gd name="T4" fmla="*/ 9 w 485"/>
                  <a:gd name="T5" fmla="*/ 13 h 550"/>
                  <a:gd name="T6" fmla="*/ 11 w 485"/>
                  <a:gd name="T7" fmla="*/ 12 h 550"/>
                  <a:gd name="T8" fmla="*/ 9 w 485"/>
                  <a:gd name="T9" fmla="*/ 11 h 550"/>
                  <a:gd name="T10" fmla="*/ 9 w 485"/>
                  <a:gd name="T11" fmla="*/ 7 h 550"/>
                  <a:gd name="T12" fmla="*/ 11 w 485"/>
                  <a:gd name="T13" fmla="*/ 7 h 550"/>
                  <a:gd name="T14" fmla="*/ 11 w 485"/>
                  <a:gd name="T15" fmla="*/ 5 h 550"/>
                  <a:gd name="T16" fmla="*/ 9 w 485"/>
                  <a:gd name="T17" fmla="*/ 5 h 550"/>
                  <a:gd name="T18" fmla="*/ 9 w 485"/>
                  <a:gd name="T19" fmla="*/ 2 h 550"/>
                  <a:gd name="T20" fmla="*/ 8 w 485"/>
                  <a:gd name="T21" fmla="*/ 1 h 550"/>
                  <a:gd name="T22" fmla="*/ 7 w 485"/>
                  <a:gd name="T23" fmla="*/ 1 h 550"/>
                  <a:gd name="T24" fmla="*/ 7 w 485"/>
                  <a:gd name="T25" fmla="*/ 2 h 550"/>
                  <a:gd name="T26" fmla="*/ 5 w 485"/>
                  <a:gd name="T27" fmla="*/ 2 h 550"/>
                  <a:gd name="T28" fmla="*/ 4 w 485"/>
                  <a:gd name="T29" fmla="*/ 0 h 550"/>
                  <a:gd name="T30" fmla="*/ 1 w 485"/>
                  <a:gd name="T31" fmla="*/ 1 h 550"/>
                  <a:gd name="T32" fmla="*/ 2 w 485"/>
                  <a:gd name="T33" fmla="*/ 5 h 550"/>
                  <a:gd name="T34" fmla="*/ 0 w 485"/>
                  <a:gd name="T35" fmla="*/ 12 h 5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5"/>
                  <a:gd name="T55" fmla="*/ 0 h 550"/>
                  <a:gd name="T56" fmla="*/ 485 w 485"/>
                  <a:gd name="T57" fmla="*/ 550 h 5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5" h="550">
                    <a:moveTo>
                      <a:pt x="0" y="515"/>
                    </a:moveTo>
                    <a:lnTo>
                      <a:pt x="63" y="496"/>
                    </a:lnTo>
                    <a:lnTo>
                      <a:pt x="376" y="550"/>
                    </a:lnTo>
                    <a:lnTo>
                      <a:pt x="446" y="524"/>
                    </a:lnTo>
                    <a:lnTo>
                      <a:pt x="399" y="484"/>
                    </a:lnTo>
                    <a:lnTo>
                      <a:pt x="399" y="317"/>
                    </a:lnTo>
                    <a:lnTo>
                      <a:pt x="485" y="317"/>
                    </a:lnTo>
                    <a:lnTo>
                      <a:pt x="480" y="227"/>
                    </a:lnTo>
                    <a:lnTo>
                      <a:pt x="399" y="236"/>
                    </a:lnTo>
                    <a:lnTo>
                      <a:pt x="391" y="77"/>
                    </a:lnTo>
                    <a:lnTo>
                      <a:pt x="356" y="48"/>
                    </a:lnTo>
                    <a:lnTo>
                      <a:pt x="305" y="52"/>
                    </a:lnTo>
                    <a:lnTo>
                      <a:pt x="294" y="96"/>
                    </a:lnTo>
                    <a:lnTo>
                      <a:pt x="239" y="102"/>
                    </a:lnTo>
                    <a:lnTo>
                      <a:pt x="179" y="0"/>
                    </a:lnTo>
                    <a:lnTo>
                      <a:pt x="34" y="23"/>
                    </a:lnTo>
                    <a:lnTo>
                      <a:pt x="86" y="231"/>
                    </a:lnTo>
                    <a:lnTo>
                      <a:pt x="0" y="51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8" name="Freeform 432"/>
              <p:cNvSpPr/>
              <p:nvPr/>
            </p:nvSpPr>
            <p:spPr bwMode="auto">
              <a:xfrm>
                <a:off x="1876" y="3143"/>
                <a:ext cx="11" cy="13"/>
              </a:xfrm>
              <a:custGeom>
                <a:avLst/>
                <a:gdLst>
                  <a:gd name="T0" fmla="*/ 0 w 40"/>
                  <a:gd name="T1" fmla="*/ 0 h 48"/>
                  <a:gd name="T2" fmla="*/ 0 w 40"/>
                  <a:gd name="T3" fmla="*/ 1 h 48"/>
                  <a:gd name="T4" fmla="*/ 1 w 40"/>
                  <a:gd name="T5" fmla="*/ 0 h 48"/>
                  <a:gd name="T6" fmla="*/ 0 w 40"/>
                  <a:gd name="T7" fmla="*/ 0 h 48"/>
                  <a:gd name="T8" fmla="*/ 0 60000 65536"/>
                  <a:gd name="T9" fmla="*/ 0 60000 65536"/>
                  <a:gd name="T10" fmla="*/ 0 60000 65536"/>
                  <a:gd name="T11" fmla="*/ 0 60000 65536"/>
                  <a:gd name="T12" fmla="*/ 0 w 40"/>
                  <a:gd name="T13" fmla="*/ 0 h 48"/>
                  <a:gd name="T14" fmla="*/ 40 w 40"/>
                  <a:gd name="T15" fmla="*/ 48 h 48"/>
                </a:gdLst>
                <a:ahLst/>
                <a:cxnLst>
                  <a:cxn ang="T8">
                    <a:pos x="T0" y="T1"/>
                  </a:cxn>
                  <a:cxn ang="T9">
                    <a:pos x="T2" y="T3"/>
                  </a:cxn>
                  <a:cxn ang="T10">
                    <a:pos x="T4" y="T5"/>
                  </a:cxn>
                  <a:cxn ang="T11">
                    <a:pos x="T6" y="T7"/>
                  </a:cxn>
                </a:cxnLst>
                <a:rect l="T12" t="T13" r="T14" b="T15"/>
                <a:pathLst>
                  <a:path w="40" h="48">
                    <a:moveTo>
                      <a:pt x="0" y="16"/>
                    </a:moveTo>
                    <a:lnTo>
                      <a:pt x="18" y="48"/>
                    </a:lnTo>
                    <a:lnTo>
                      <a:pt x="40" y="0"/>
                    </a:lnTo>
                    <a:lnTo>
                      <a:pt x="0" y="1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49" name="Freeform 433"/>
              <p:cNvSpPr/>
              <p:nvPr/>
            </p:nvSpPr>
            <p:spPr bwMode="auto">
              <a:xfrm>
                <a:off x="1963" y="3309"/>
                <a:ext cx="102" cy="117"/>
              </a:xfrm>
              <a:custGeom>
                <a:avLst/>
                <a:gdLst>
                  <a:gd name="T0" fmla="*/ 0 w 358"/>
                  <a:gd name="T1" fmla="*/ 7 h 410"/>
                  <a:gd name="T2" fmla="*/ 0 w 358"/>
                  <a:gd name="T3" fmla="*/ 5 h 410"/>
                  <a:gd name="T4" fmla="*/ 1 w 358"/>
                  <a:gd name="T5" fmla="*/ 4 h 410"/>
                  <a:gd name="T6" fmla="*/ 1 w 358"/>
                  <a:gd name="T7" fmla="*/ 1 h 410"/>
                  <a:gd name="T8" fmla="*/ 3 w 358"/>
                  <a:gd name="T9" fmla="*/ 0 h 410"/>
                  <a:gd name="T10" fmla="*/ 3 w 358"/>
                  <a:gd name="T11" fmla="*/ 1 h 410"/>
                  <a:gd name="T12" fmla="*/ 5 w 358"/>
                  <a:gd name="T13" fmla="*/ 0 h 410"/>
                  <a:gd name="T14" fmla="*/ 7 w 358"/>
                  <a:gd name="T15" fmla="*/ 4 h 410"/>
                  <a:gd name="T16" fmla="*/ 8 w 358"/>
                  <a:gd name="T17" fmla="*/ 5 h 410"/>
                  <a:gd name="T18" fmla="*/ 5 w 358"/>
                  <a:gd name="T19" fmla="*/ 8 h 410"/>
                  <a:gd name="T20" fmla="*/ 3 w 358"/>
                  <a:gd name="T21" fmla="*/ 8 h 410"/>
                  <a:gd name="T22" fmla="*/ 2 w 358"/>
                  <a:gd name="T23" fmla="*/ 9 h 410"/>
                  <a:gd name="T24" fmla="*/ 1 w 358"/>
                  <a:gd name="T25" fmla="*/ 9 h 410"/>
                  <a:gd name="T26" fmla="*/ 1 w 358"/>
                  <a:gd name="T27" fmla="*/ 8 h 410"/>
                  <a:gd name="T28" fmla="*/ 0 w 358"/>
                  <a:gd name="T29" fmla="*/ 7 h 4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8"/>
                  <a:gd name="T46" fmla="*/ 0 h 410"/>
                  <a:gd name="T47" fmla="*/ 358 w 358"/>
                  <a:gd name="T48" fmla="*/ 410 h 4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8" h="410">
                    <a:moveTo>
                      <a:pt x="0" y="314"/>
                    </a:moveTo>
                    <a:lnTo>
                      <a:pt x="0" y="191"/>
                    </a:lnTo>
                    <a:lnTo>
                      <a:pt x="40" y="188"/>
                    </a:lnTo>
                    <a:lnTo>
                      <a:pt x="40" y="30"/>
                    </a:lnTo>
                    <a:lnTo>
                      <a:pt x="115" y="12"/>
                    </a:lnTo>
                    <a:lnTo>
                      <a:pt x="138" y="39"/>
                    </a:lnTo>
                    <a:lnTo>
                      <a:pt x="201" y="0"/>
                    </a:lnTo>
                    <a:lnTo>
                      <a:pt x="306" y="169"/>
                    </a:lnTo>
                    <a:lnTo>
                      <a:pt x="358" y="197"/>
                    </a:lnTo>
                    <a:lnTo>
                      <a:pt x="216" y="353"/>
                    </a:lnTo>
                    <a:lnTo>
                      <a:pt x="131" y="353"/>
                    </a:lnTo>
                    <a:lnTo>
                      <a:pt x="86" y="408"/>
                    </a:lnTo>
                    <a:lnTo>
                      <a:pt x="32" y="410"/>
                    </a:lnTo>
                    <a:lnTo>
                      <a:pt x="34" y="360"/>
                    </a:lnTo>
                    <a:lnTo>
                      <a:pt x="0" y="31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0" name="Freeform 434"/>
              <p:cNvSpPr/>
              <p:nvPr/>
            </p:nvSpPr>
            <p:spPr bwMode="auto">
              <a:xfrm>
                <a:off x="2063" y="3113"/>
                <a:ext cx="19" cy="24"/>
              </a:xfrm>
              <a:custGeom>
                <a:avLst/>
                <a:gdLst>
                  <a:gd name="T0" fmla="*/ 0 w 69"/>
                  <a:gd name="T1" fmla="*/ 0 h 88"/>
                  <a:gd name="T2" fmla="*/ 0 w 69"/>
                  <a:gd name="T3" fmla="*/ 1 h 88"/>
                  <a:gd name="T4" fmla="*/ 1 w 69"/>
                  <a:gd name="T5" fmla="*/ 2 h 88"/>
                  <a:gd name="T6" fmla="*/ 1 w 69"/>
                  <a:gd name="T7" fmla="*/ 1 h 88"/>
                  <a:gd name="T8" fmla="*/ 1 w 69"/>
                  <a:gd name="T9" fmla="*/ 0 h 88"/>
                  <a:gd name="T10" fmla="*/ 0 w 69"/>
                  <a:gd name="T11" fmla="*/ 0 h 88"/>
                  <a:gd name="T12" fmla="*/ 0 60000 65536"/>
                  <a:gd name="T13" fmla="*/ 0 60000 65536"/>
                  <a:gd name="T14" fmla="*/ 0 60000 65536"/>
                  <a:gd name="T15" fmla="*/ 0 60000 65536"/>
                  <a:gd name="T16" fmla="*/ 0 60000 65536"/>
                  <a:gd name="T17" fmla="*/ 0 60000 65536"/>
                  <a:gd name="T18" fmla="*/ 0 w 69"/>
                  <a:gd name="T19" fmla="*/ 0 h 88"/>
                  <a:gd name="T20" fmla="*/ 69 w 69"/>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69" h="88">
                    <a:moveTo>
                      <a:pt x="0" y="15"/>
                    </a:moveTo>
                    <a:lnTo>
                      <a:pt x="8" y="45"/>
                    </a:lnTo>
                    <a:lnTo>
                      <a:pt x="27" y="88"/>
                    </a:lnTo>
                    <a:lnTo>
                      <a:pt x="69" y="35"/>
                    </a:lnTo>
                    <a:lnTo>
                      <a:pt x="66" y="0"/>
                    </a:lnTo>
                    <a:lnTo>
                      <a:pt x="0" y="1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1" name="Freeform 435"/>
              <p:cNvSpPr/>
              <p:nvPr/>
            </p:nvSpPr>
            <p:spPr bwMode="auto">
              <a:xfrm>
                <a:off x="1839" y="2923"/>
                <a:ext cx="83" cy="142"/>
              </a:xfrm>
              <a:custGeom>
                <a:avLst/>
                <a:gdLst>
                  <a:gd name="T0" fmla="*/ 0 w 294"/>
                  <a:gd name="T1" fmla="*/ 8 h 498"/>
                  <a:gd name="T2" fmla="*/ 1 w 294"/>
                  <a:gd name="T3" fmla="*/ 6 h 498"/>
                  <a:gd name="T4" fmla="*/ 3 w 294"/>
                  <a:gd name="T5" fmla="*/ 6 h 498"/>
                  <a:gd name="T6" fmla="*/ 4 w 294"/>
                  <a:gd name="T7" fmla="*/ 2 h 498"/>
                  <a:gd name="T8" fmla="*/ 5 w 294"/>
                  <a:gd name="T9" fmla="*/ 1 h 498"/>
                  <a:gd name="T10" fmla="*/ 5 w 294"/>
                  <a:gd name="T11" fmla="*/ 0 h 498"/>
                  <a:gd name="T12" fmla="*/ 5 w 294"/>
                  <a:gd name="T13" fmla="*/ 0 h 498"/>
                  <a:gd name="T14" fmla="*/ 6 w 294"/>
                  <a:gd name="T15" fmla="*/ 3 h 498"/>
                  <a:gd name="T16" fmla="*/ 5 w 294"/>
                  <a:gd name="T17" fmla="*/ 3 h 498"/>
                  <a:gd name="T18" fmla="*/ 6 w 294"/>
                  <a:gd name="T19" fmla="*/ 5 h 498"/>
                  <a:gd name="T20" fmla="*/ 5 w 294"/>
                  <a:gd name="T21" fmla="*/ 8 h 498"/>
                  <a:gd name="T22" fmla="*/ 6 w 294"/>
                  <a:gd name="T23" fmla="*/ 10 h 498"/>
                  <a:gd name="T24" fmla="*/ 6 w 294"/>
                  <a:gd name="T25" fmla="*/ 11 h 498"/>
                  <a:gd name="T26" fmla="*/ 4 w 294"/>
                  <a:gd name="T27" fmla="*/ 11 h 498"/>
                  <a:gd name="T28" fmla="*/ 2 w 294"/>
                  <a:gd name="T29" fmla="*/ 11 h 498"/>
                  <a:gd name="T30" fmla="*/ 1 w 294"/>
                  <a:gd name="T31" fmla="*/ 11 h 498"/>
                  <a:gd name="T32" fmla="*/ 1 w 294"/>
                  <a:gd name="T33" fmla="*/ 9 h 498"/>
                  <a:gd name="T34" fmla="*/ 0 w 294"/>
                  <a:gd name="T35" fmla="*/ 8 h 4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4"/>
                  <a:gd name="T55" fmla="*/ 0 h 498"/>
                  <a:gd name="T56" fmla="*/ 294 w 294"/>
                  <a:gd name="T57" fmla="*/ 498 h 4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4" h="498">
                    <a:moveTo>
                      <a:pt x="0" y="355"/>
                    </a:moveTo>
                    <a:lnTo>
                      <a:pt x="38" y="263"/>
                    </a:lnTo>
                    <a:lnTo>
                      <a:pt x="109" y="275"/>
                    </a:lnTo>
                    <a:lnTo>
                      <a:pt x="192" y="81"/>
                    </a:lnTo>
                    <a:lnTo>
                      <a:pt x="231" y="46"/>
                    </a:lnTo>
                    <a:lnTo>
                      <a:pt x="214" y="8"/>
                    </a:lnTo>
                    <a:lnTo>
                      <a:pt x="235" y="0"/>
                    </a:lnTo>
                    <a:lnTo>
                      <a:pt x="260" y="123"/>
                    </a:lnTo>
                    <a:lnTo>
                      <a:pt x="214" y="142"/>
                    </a:lnTo>
                    <a:lnTo>
                      <a:pt x="265" y="238"/>
                    </a:lnTo>
                    <a:lnTo>
                      <a:pt x="235" y="352"/>
                    </a:lnTo>
                    <a:lnTo>
                      <a:pt x="294" y="437"/>
                    </a:lnTo>
                    <a:lnTo>
                      <a:pt x="287" y="498"/>
                    </a:lnTo>
                    <a:lnTo>
                      <a:pt x="185" y="471"/>
                    </a:lnTo>
                    <a:lnTo>
                      <a:pt x="107" y="470"/>
                    </a:lnTo>
                    <a:lnTo>
                      <a:pt x="45" y="471"/>
                    </a:lnTo>
                    <a:lnTo>
                      <a:pt x="44" y="388"/>
                    </a:lnTo>
                    <a:lnTo>
                      <a:pt x="0" y="35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2" name="Freeform 436"/>
              <p:cNvSpPr/>
              <p:nvPr/>
            </p:nvSpPr>
            <p:spPr bwMode="auto">
              <a:xfrm>
                <a:off x="1905" y="2945"/>
                <a:ext cx="142" cy="102"/>
              </a:xfrm>
              <a:custGeom>
                <a:avLst/>
                <a:gdLst>
                  <a:gd name="T0" fmla="*/ 0 w 497"/>
                  <a:gd name="T1" fmla="*/ 6 h 357"/>
                  <a:gd name="T2" fmla="*/ 1 w 497"/>
                  <a:gd name="T3" fmla="*/ 4 h 357"/>
                  <a:gd name="T4" fmla="*/ 4 w 497"/>
                  <a:gd name="T5" fmla="*/ 3 h 357"/>
                  <a:gd name="T6" fmla="*/ 4 w 497"/>
                  <a:gd name="T7" fmla="*/ 2 h 357"/>
                  <a:gd name="T8" fmla="*/ 5 w 497"/>
                  <a:gd name="T9" fmla="*/ 2 h 357"/>
                  <a:gd name="T10" fmla="*/ 7 w 497"/>
                  <a:gd name="T11" fmla="*/ 0 h 357"/>
                  <a:gd name="T12" fmla="*/ 8 w 497"/>
                  <a:gd name="T13" fmla="*/ 2 h 357"/>
                  <a:gd name="T14" fmla="*/ 9 w 497"/>
                  <a:gd name="T15" fmla="*/ 3 h 357"/>
                  <a:gd name="T16" fmla="*/ 12 w 497"/>
                  <a:gd name="T17" fmla="*/ 6 h 357"/>
                  <a:gd name="T18" fmla="*/ 6 w 497"/>
                  <a:gd name="T19" fmla="*/ 7 h 357"/>
                  <a:gd name="T20" fmla="*/ 4 w 497"/>
                  <a:gd name="T21" fmla="*/ 6 h 357"/>
                  <a:gd name="T22" fmla="*/ 4 w 497"/>
                  <a:gd name="T23" fmla="*/ 7 h 357"/>
                  <a:gd name="T24" fmla="*/ 2 w 497"/>
                  <a:gd name="T25" fmla="*/ 7 h 357"/>
                  <a:gd name="T26" fmla="*/ 1 w 497"/>
                  <a:gd name="T27" fmla="*/ 8 h 357"/>
                  <a:gd name="T28" fmla="*/ 0 w 497"/>
                  <a:gd name="T29" fmla="*/ 6 h 3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7"/>
                  <a:gd name="T46" fmla="*/ 0 h 357"/>
                  <a:gd name="T47" fmla="*/ 497 w 497"/>
                  <a:gd name="T48" fmla="*/ 357 h 3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7" h="357">
                    <a:moveTo>
                      <a:pt x="0" y="272"/>
                    </a:moveTo>
                    <a:lnTo>
                      <a:pt x="30" y="158"/>
                    </a:lnTo>
                    <a:lnTo>
                      <a:pt x="157" y="130"/>
                    </a:lnTo>
                    <a:lnTo>
                      <a:pt x="169" y="93"/>
                    </a:lnTo>
                    <a:lnTo>
                      <a:pt x="226" y="80"/>
                    </a:lnTo>
                    <a:lnTo>
                      <a:pt x="311" y="0"/>
                    </a:lnTo>
                    <a:lnTo>
                      <a:pt x="340" y="95"/>
                    </a:lnTo>
                    <a:lnTo>
                      <a:pt x="405" y="130"/>
                    </a:lnTo>
                    <a:lnTo>
                      <a:pt x="497" y="258"/>
                    </a:lnTo>
                    <a:lnTo>
                      <a:pt x="266" y="295"/>
                    </a:lnTo>
                    <a:lnTo>
                      <a:pt x="188" y="258"/>
                    </a:lnTo>
                    <a:lnTo>
                      <a:pt x="157" y="322"/>
                    </a:lnTo>
                    <a:lnTo>
                      <a:pt x="91" y="322"/>
                    </a:lnTo>
                    <a:lnTo>
                      <a:pt x="59" y="357"/>
                    </a:lnTo>
                    <a:lnTo>
                      <a:pt x="0" y="27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3" name="Freeform 437"/>
              <p:cNvSpPr/>
              <p:nvPr/>
            </p:nvSpPr>
            <p:spPr bwMode="auto">
              <a:xfrm>
                <a:off x="1893" y="2784"/>
                <a:ext cx="116" cy="206"/>
              </a:xfrm>
              <a:custGeom>
                <a:avLst/>
                <a:gdLst>
                  <a:gd name="T0" fmla="*/ 0 w 409"/>
                  <a:gd name="T1" fmla="*/ 10 h 725"/>
                  <a:gd name="T2" fmla="*/ 1 w 409"/>
                  <a:gd name="T3" fmla="*/ 10 h 725"/>
                  <a:gd name="T4" fmla="*/ 1 w 409"/>
                  <a:gd name="T5" fmla="*/ 11 h 725"/>
                  <a:gd name="T6" fmla="*/ 2 w 409"/>
                  <a:gd name="T7" fmla="*/ 14 h 725"/>
                  <a:gd name="T8" fmla="*/ 1 w 409"/>
                  <a:gd name="T9" fmla="*/ 14 h 725"/>
                  <a:gd name="T10" fmla="*/ 2 w 409"/>
                  <a:gd name="T11" fmla="*/ 17 h 725"/>
                  <a:gd name="T12" fmla="*/ 5 w 409"/>
                  <a:gd name="T13" fmla="*/ 16 h 725"/>
                  <a:gd name="T14" fmla="*/ 5 w 409"/>
                  <a:gd name="T15" fmla="*/ 15 h 725"/>
                  <a:gd name="T16" fmla="*/ 6 w 409"/>
                  <a:gd name="T17" fmla="*/ 15 h 725"/>
                  <a:gd name="T18" fmla="*/ 8 w 409"/>
                  <a:gd name="T19" fmla="*/ 13 h 725"/>
                  <a:gd name="T20" fmla="*/ 7 w 409"/>
                  <a:gd name="T21" fmla="*/ 11 h 725"/>
                  <a:gd name="T22" fmla="*/ 8 w 409"/>
                  <a:gd name="T23" fmla="*/ 8 h 725"/>
                  <a:gd name="T24" fmla="*/ 9 w 409"/>
                  <a:gd name="T25" fmla="*/ 8 h 725"/>
                  <a:gd name="T26" fmla="*/ 9 w 409"/>
                  <a:gd name="T27" fmla="*/ 4 h 725"/>
                  <a:gd name="T28" fmla="*/ 2 w 409"/>
                  <a:gd name="T29" fmla="*/ 0 h 725"/>
                  <a:gd name="T30" fmla="*/ 1 w 409"/>
                  <a:gd name="T31" fmla="*/ 1 h 725"/>
                  <a:gd name="T32" fmla="*/ 1 w 409"/>
                  <a:gd name="T33" fmla="*/ 2 h 725"/>
                  <a:gd name="T34" fmla="*/ 2 w 409"/>
                  <a:gd name="T35" fmla="*/ 3 h 725"/>
                  <a:gd name="T36" fmla="*/ 2 w 409"/>
                  <a:gd name="T37" fmla="*/ 7 h 725"/>
                  <a:gd name="T38" fmla="*/ 0 w 409"/>
                  <a:gd name="T39" fmla="*/ 10 h 7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9"/>
                  <a:gd name="T61" fmla="*/ 0 h 725"/>
                  <a:gd name="T62" fmla="*/ 409 w 409"/>
                  <a:gd name="T63" fmla="*/ 725 h 7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9" h="725">
                    <a:moveTo>
                      <a:pt x="0" y="416"/>
                    </a:moveTo>
                    <a:lnTo>
                      <a:pt x="60" y="451"/>
                    </a:lnTo>
                    <a:lnTo>
                      <a:pt x="45" y="487"/>
                    </a:lnTo>
                    <a:lnTo>
                      <a:pt x="70" y="610"/>
                    </a:lnTo>
                    <a:lnTo>
                      <a:pt x="24" y="629"/>
                    </a:lnTo>
                    <a:lnTo>
                      <a:pt x="75" y="725"/>
                    </a:lnTo>
                    <a:lnTo>
                      <a:pt x="202" y="697"/>
                    </a:lnTo>
                    <a:lnTo>
                      <a:pt x="214" y="660"/>
                    </a:lnTo>
                    <a:lnTo>
                      <a:pt x="271" y="647"/>
                    </a:lnTo>
                    <a:lnTo>
                      <a:pt x="356" y="567"/>
                    </a:lnTo>
                    <a:lnTo>
                      <a:pt x="326" y="478"/>
                    </a:lnTo>
                    <a:lnTo>
                      <a:pt x="368" y="361"/>
                    </a:lnTo>
                    <a:lnTo>
                      <a:pt x="408" y="352"/>
                    </a:lnTo>
                    <a:lnTo>
                      <a:pt x="409" y="184"/>
                    </a:lnTo>
                    <a:lnTo>
                      <a:pt x="103" y="0"/>
                    </a:lnTo>
                    <a:lnTo>
                      <a:pt x="64" y="21"/>
                    </a:lnTo>
                    <a:lnTo>
                      <a:pt x="64" y="90"/>
                    </a:lnTo>
                    <a:lnTo>
                      <a:pt x="103" y="140"/>
                    </a:lnTo>
                    <a:lnTo>
                      <a:pt x="75" y="298"/>
                    </a:lnTo>
                    <a:lnTo>
                      <a:pt x="0" y="41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4" name="Freeform 438"/>
              <p:cNvSpPr/>
              <p:nvPr/>
            </p:nvSpPr>
            <p:spPr bwMode="auto">
              <a:xfrm>
                <a:off x="1868" y="3037"/>
                <a:ext cx="82" cy="110"/>
              </a:xfrm>
              <a:custGeom>
                <a:avLst/>
                <a:gdLst>
                  <a:gd name="T0" fmla="*/ 0 w 289"/>
                  <a:gd name="T1" fmla="*/ 8 h 385"/>
                  <a:gd name="T2" fmla="*/ 1 w 289"/>
                  <a:gd name="T3" fmla="*/ 9 h 385"/>
                  <a:gd name="T4" fmla="*/ 2 w 289"/>
                  <a:gd name="T5" fmla="*/ 9 h 385"/>
                  <a:gd name="T6" fmla="*/ 3 w 289"/>
                  <a:gd name="T7" fmla="*/ 9 h 385"/>
                  <a:gd name="T8" fmla="*/ 4 w 289"/>
                  <a:gd name="T9" fmla="*/ 8 h 385"/>
                  <a:gd name="T10" fmla="*/ 5 w 289"/>
                  <a:gd name="T11" fmla="*/ 6 h 385"/>
                  <a:gd name="T12" fmla="*/ 6 w 289"/>
                  <a:gd name="T13" fmla="*/ 5 h 385"/>
                  <a:gd name="T14" fmla="*/ 7 w 289"/>
                  <a:gd name="T15" fmla="*/ 0 h 385"/>
                  <a:gd name="T16" fmla="*/ 5 w 289"/>
                  <a:gd name="T17" fmla="*/ 0 h 385"/>
                  <a:gd name="T18" fmla="*/ 4 w 289"/>
                  <a:gd name="T19" fmla="*/ 1 h 385"/>
                  <a:gd name="T20" fmla="*/ 4 w 289"/>
                  <a:gd name="T21" fmla="*/ 2 h 385"/>
                  <a:gd name="T22" fmla="*/ 2 w 289"/>
                  <a:gd name="T23" fmla="*/ 2 h 385"/>
                  <a:gd name="T24" fmla="*/ 2 w 289"/>
                  <a:gd name="T25" fmla="*/ 3 h 385"/>
                  <a:gd name="T26" fmla="*/ 3 w 289"/>
                  <a:gd name="T27" fmla="*/ 3 h 385"/>
                  <a:gd name="T28" fmla="*/ 3 w 289"/>
                  <a:gd name="T29" fmla="*/ 6 h 385"/>
                  <a:gd name="T30" fmla="*/ 1 w 289"/>
                  <a:gd name="T31" fmla="*/ 6 h 385"/>
                  <a:gd name="T32" fmla="*/ 0 w 289"/>
                  <a:gd name="T33" fmla="*/ 8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385"/>
                  <a:gd name="T53" fmla="*/ 289 w 289"/>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385">
                    <a:moveTo>
                      <a:pt x="0" y="335"/>
                    </a:moveTo>
                    <a:lnTo>
                      <a:pt x="30" y="385"/>
                    </a:lnTo>
                    <a:lnTo>
                      <a:pt x="70" y="369"/>
                    </a:lnTo>
                    <a:lnTo>
                      <a:pt x="130" y="372"/>
                    </a:lnTo>
                    <a:lnTo>
                      <a:pt x="183" y="333"/>
                    </a:lnTo>
                    <a:lnTo>
                      <a:pt x="199" y="257"/>
                    </a:lnTo>
                    <a:lnTo>
                      <a:pt x="251" y="192"/>
                    </a:lnTo>
                    <a:lnTo>
                      <a:pt x="289" y="0"/>
                    </a:lnTo>
                    <a:lnTo>
                      <a:pt x="223" y="0"/>
                    </a:lnTo>
                    <a:lnTo>
                      <a:pt x="191" y="35"/>
                    </a:lnTo>
                    <a:lnTo>
                      <a:pt x="184" y="96"/>
                    </a:lnTo>
                    <a:lnTo>
                      <a:pt x="82" y="69"/>
                    </a:lnTo>
                    <a:lnTo>
                      <a:pt x="78" y="110"/>
                    </a:lnTo>
                    <a:lnTo>
                      <a:pt x="121" y="111"/>
                    </a:lnTo>
                    <a:lnTo>
                      <a:pt x="107" y="264"/>
                    </a:lnTo>
                    <a:lnTo>
                      <a:pt x="59" y="246"/>
                    </a:lnTo>
                    <a:lnTo>
                      <a:pt x="0" y="33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5" name="Freeform 439"/>
              <p:cNvSpPr/>
              <p:nvPr/>
            </p:nvSpPr>
            <p:spPr bwMode="auto">
              <a:xfrm>
                <a:off x="1881" y="3019"/>
                <a:ext cx="206" cy="231"/>
              </a:xfrm>
              <a:custGeom>
                <a:avLst/>
                <a:gdLst>
                  <a:gd name="T0" fmla="*/ 0 w 722"/>
                  <a:gd name="T1" fmla="*/ 11 h 811"/>
                  <a:gd name="T2" fmla="*/ 0 w 722"/>
                  <a:gd name="T3" fmla="*/ 12 h 811"/>
                  <a:gd name="T4" fmla="*/ 3 w 722"/>
                  <a:gd name="T5" fmla="*/ 11 h 811"/>
                  <a:gd name="T6" fmla="*/ 5 w 722"/>
                  <a:gd name="T7" fmla="*/ 13 h 811"/>
                  <a:gd name="T8" fmla="*/ 6 w 722"/>
                  <a:gd name="T9" fmla="*/ 13 h 811"/>
                  <a:gd name="T10" fmla="*/ 6 w 722"/>
                  <a:gd name="T11" fmla="*/ 12 h 811"/>
                  <a:gd name="T12" fmla="*/ 7 w 722"/>
                  <a:gd name="T13" fmla="*/ 12 h 811"/>
                  <a:gd name="T14" fmla="*/ 8 w 722"/>
                  <a:gd name="T15" fmla="*/ 13 h 811"/>
                  <a:gd name="T16" fmla="*/ 9 w 722"/>
                  <a:gd name="T17" fmla="*/ 17 h 811"/>
                  <a:gd name="T18" fmla="*/ 11 w 722"/>
                  <a:gd name="T19" fmla="*/ 17 h 811"/>
                  <a:gd name="T20" fmla="*/ 15 w 722"/>
                  <a:gd name="T21" fmla="*/ 19 h 811"/>
                  <a:gd name="T22" fmla="*/ 15 w 722"/>
                  <a:gd name="T23" fmla="*/ 18 h 811"/>
                  <a:gd name="T24" fmla="*/ 15 w 722"/>
                  <a:gd name="T25" fmla="*/ 17 h 811"/>
                  <a:gd name="T26" fmla="*/ 15 w 722"/>
                  <a:gd name="T27" fmla="*/ 15 h 811"/>
                  <a:gd name="T28" fmla="*/ 16 w 722"/>
                  <a:gd name="T29" fmla="*/ 14 h 811"/>
                  <a:gd name="T30" fmla="*/ 15 w 722"/>
                  <a:gd name="T31" fmla="*/ 12 h 811"/>
                  <a:gd name="T32" fmla="*/ 15 w 722"/>
                  <a:gd name="T33" fmla="*/ 9 h 811"/>
                  <a:gd name="T34" fmla="*/ 15 w 722"/>
                  <a:gd name="T35" fmla="*/ 8 h 811"/>
                  <a:gd name="T36" fmla="*/ 15 w 722"/>
                  <a:gd name="T37" fmla="*/ 7 h 811"/>
                  <a:gd name="T38" fmla="*/ 16 w 722"/>
                  <a:gd name="T39" fmla="*/ 4 h 811"/>
                  <a:gd name="T40" fmla="*/ 17 w 722"/>
                  <a:gd name="T41" fmla="*/ 3 h 811"/>
                  <a:gd name="T42" fmla="*/ 17 w 722"/>
                  <a:gd name="T43" fmla="*/ 1 h 811"/>
                  <a:gd name="T44" fmla="*/ 13 w 722"/>
                  <a:gd name="T45" fmla="*/ 0 h 811"/>
                  <a:gd name="T46" fmla="*/ 8 w 722"/>
                  <a:gd name="T47" fmla="*/ 1 h 811"/>
                  <a:gd name="T48" fmla="*/ 6 w 722"/>
                  <a:gd name="T49" fmla="*/ 0 h 811"/>
                  <a:gd name="T50" fmla="*/ 6 w 722"/>
                  <a:gd name="T51" fmla="*/ 1 h 811"/>
                  <a:gd name="T52" fmla="*/ 5 w 722"/>
                  <a:gd name="T53" fmla="*/ 6 h 811"/>
                  <a:gd name="T54" fmla="*/ 3 w 722"/>
                  <a:gd name="T55" fmla="*/ 7 h 811"/>
                  <a:gd name="T56" fmla="*/ 3 w 722"/>
                  <a:gd name="T57" fmla="*/ 9 h 811"/>
                  <a:gd name="T58" fmla="*/ 2 w 722"/>
                  <a:gd name="T59" fmla="*/ 10 h 811"/>
                  <a:gd name="T60" fmla="*/ 1 w 722"/>
                  <a:gd name="T61" fmla="*/ 10 h 811"/>
                  <a:gd name="T62" fmla="*/ 0 w 722"/>
                  <a:gd name="T63" fmla="*/ 11 h 8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2"/>
                  <a:gd name="T97" fmla="*/ 0 h 811"/>
                  <a:gd name="T98" fmla="*/ 722 w 722"/>
                  <a:gd name="T99" fmla="*/ 811 h 8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2" h="811">
                    <a:moveTo>
                      <a:pt x="0" y="481"/>
                    </a:moveTo>
                    <a:lnTo>
                      <a:pt x="1" y="504"/>
                    </a:lnTo>
                    <a:lnTo>
                      <a:pt x="146" y="481"/>
                    </a:lnTo>
                    <a:lnTo>
                      <a:pt x="206" y="583"/>
                    </a:lnTo>
                    <a:lnTo>
                      <a:pt x="261" y="577"/>
                    </a:lnTo>
                    <a:lnTo>
                      <a:pt x="272" y="533"/>
                    </a:lnTo>
                    <a:lnTo>
                      <a:pt x="323" y="529"/>
                    </a:lnTo>
                    <a:lnTo>
                      <a:pt x="358" y="558"/>
                    </a:lnTo>
                    <a:lnTo>
                      <a:pt x="366" y="717"/>
                    </a:lnTo>
                    <a:lnTo>
                      <a:pt x="447" y="708"/>
                    </a:lnTo>
                    <a:lnTo>
                      <a:pt x="666" y="811"/>
                    </a:lnTo>
                    <a:lnTo>
                      <a:pt x="664" y="763"/>
                    </a:lnTo>
                    <a:lnTo>
                      <a:pt x="620" y="742"/>
                    </a:lnTo>
                    <a:lnTo>
                      <a:pt x="626" y="628"/>
                    </a:lnTo>
                    <a:lnTo>
                      <a:pt x="695" y="586"/>
                    </a:lnTo>
                    <a:lnTo>
                      <a:pt x="655" y="509"/>
                    </a:lnTo>
                    <a:lnTo>
                      <a:pt x="645" y="374"/>
                    </a:lnTo>
                    <a:lnTo>
                      <a:pt x="637" y="344"/>
                    </a:lnTo>
                    <a:lnTo>
                      <a:pt x="666" y="284"/>
                    </a:lnTo>
                    <a:lnTo>
                      <a:pt x="695" y="174"/>
                    </a:lnTo>
                    <a:lnTo>
                      <a:pt x="722" y="132"/>
                    </a:lnTo>
                    <a:lnTo>
                      <a:pt x="709" y="67"/>
                    </a:lnTo>
                    <a:lnTo>
                      <a:pt x="581" y="0"/>
                    </a:lnTo>
                    <a:lnTo>
                      <a:pt x="350" y="37"/>
                    </a:lnTo>
                    <a:lnTo>
                      <a:pt x="272" y="0"/>
                    </a:lnTo>
                    <a:lnTo>
                      <a:pt x="241" y="64"/>
                    </a:lnTo>
                    <a:lnTo>
                      <a:pt x="203" y="256"/>
                    </a:lnTo>
                    <a:lnTo>
                      <a:pt x="151" y="321"/>
                    </a:lnTo>
                    <a:lnTo>
                      <a:pt x="135" y="397"/>
                    </a:lnTo>
                    <a:lnTo>
                      <a:pt x="82" y="436"/>
                    </a:lnTo>
                    <a:lnTo>
                      <a:pt x="22" y="433"/>
                    </a:lnTo>
                    <a:lnTo>
                      <a:pt x="0" y="48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6" name="Freeform 440"/>
              <p:cNvSpPr/>
              <p:nvPr/>
            </p:nvSpPr>
            <p:spPr bwMode="auto">
              <a:xfrm>
                <a:off x="2099" y="2617"/>
                <a:ext cx="25" cy="15"/>
              </a:xfrm>
              <a:custGeom>
                <a:avLst/>
                <a:gdLst>
                  <a:gd name="T0" fmla="*/ 0 w 89"/>
                  <a:gd name="T1" fmla="*/ 1 h 54"/>
                  <a:gd name="T2" fmla="*/ 1 w 89"/>
                  <a:gd name="T3" fmla="*/ 1 h 54"/>
                  <a:gd name="T4" fmla="*/ 2 w 89"/>
                  <a:gd name="T5" fmla="*/ 0 h 54"/>
                  <a:gd name="T6" fmla="*/ 0 w 89"/>
                  <a:gd name="T7" fmla="*/ 1 h 54"/>
                  <a:gd name="T8" fmla="*/ 0 60000 65536"/>
                  <a:gd name="T9" fmla="*/ 0 60000 65536"/>
                  <a:gd name="T10" fmla="*/ 0 60000 65536"/>
                  <a:gd name="T11" fmla="*/ 0 60000 65536"/>
                  <a:gd name="T12" fmla="*/ 0 w 89"/>
                  <a:gd name="T13" fmla="*/ 0 h 54"/>
                  <a:gd name="T14" fmla="*/ 89 w 89"/>
                  <a:gd name="T15" fmla="*/ 54 h 54"/>
                </a:gdLst>
                <a:ahLst/>
                <a:cxnLst>
                  <a:cxn ang="T8">
                    <a:pos x="T0" y="T1"/>
                  </a:cxn>
                  <a:cxn ang="T9">
                    <a:pos x="T2" y="T3"/>
                  </a:cxn>
                  <a:cxn ang="T10">
                    <a:pos x="T4" y="T5"/>
                  </a:cxn>
                  <a:cxn ang="T11">
                    <a:pos x="T6" y="T7"/>
                  </a:cxn>
                </a:cxnLst>
                <a:rect l="T12" t="T13" r="T14" b="T15"/>
                <a:pathLst>
                  <a:path w="89" h="54">
                    <a:moveTo>
                      <a:pt x="0" y="30"/>
                    </a:moveTo>
                    <a:lnTo>
                      <a:pt x="32" y="54"/>
                    </a:lnTo>
                    <a:lnTo>
                      <a:pt x="89" y="0"/>
                    </a:lnTo>
                    <a:lnTo>
                      <a:pt x="0" y="3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7" name="Freeform 441"/>
              <p:cNvSpPr/>
              <p:nvPr/>
            </p:nvSpPr>
            <p:spPr bwMode="auto">
              <a:xfrm>
                <a:off x="1757" y="2927"/>
                <a:ext cx="29" cy="78"/>
              </a:xfrm>
              <a:custGeom>
                <a:avLst/>
                <a:gdLst>
                  <a:gd name="T0" fmla="*/ 0 w 102"/>
                  <a:gd name="T1" fmla="*/ 1 h 274"/>
                  <a:gd name="T2" fmla="*/ 1 w 102"/>
                  <a:gd name="T3" fmla="*/ 6 h 274"/>
                  <a:gd name="T4" fmla="*/ 2 w 102"/>
                  <a:gd name="T5" fmla="*/ 6 h 274"/>
                  <a:gd name="T6" fmla="*/ 2 w 102"/>
                  <a:gd name="T7" fmla="*/ 1 h 274"/>
                  <a:gd name="T8" fmla="*/ 2 w 102"/>
                  <a:gd name="T9" fmla="*/ 0 h 274"/>
                  <a:gd name="T10" fmla="*/ 1 w 102"/>
                  <a:gd name="T11" fmla="*/ 0 h 274"/>
                  <a:gd name="T12" fmla="*/ 0 w 102"/>
                  <a:gd name="T13" fmla="*/ 1 h 274"/>
                  <a:gd name="T14" fmla="*/ 0 60000 65536"/>
                  <a:gd name="T15" fmla="*/ 0 60000 65536"/>
                  <a:gd name="T16" fmla="*/ 0 60000 65536"/>
                  <a:gd name="T17" fmla="*/ 0 60000 65536"/>
                  <a:gd name="T18" fmla="*/ 0 60000 65536"/>
                  <a:gd name="T19" fmla="*/ 0 60000 65536"/>
                  <a:gd name="T20" fmla="*/ 0 60000 65536"/>
                  <a:gd name="T21" fmla="*/ 0 w 102"/>
                  <a:gd name="T22" fmla="*/ 0 h 274"/>
                  <a:gd name="T23" fmla="*/ 102 w 102"/>
                  <a:gd name="T24" fmla="*/ 274 h 2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 h="274">
                    <a:moveTo>
                      <a:pt x="0" y="65"/>
                    </a:moveTo>
                    <a:lnTo>
                      <a:pt x="41" y="274"/>
                    </a:lnTo>
                    <a:lnTo>
                      <a:pt x="73" y="270"/>
                    </a:lnTo>
                    <a:lnTo>
                      <a:pt x="102" y="30"/>
                    </a:lnTo>
                    <a:lnTo>
                      <a:pt x="73" y="0"/>
                    </a:lnTo>
                    <a:lnTo>
                      <a:pt x="52" y="19"/>
                    </a:lnTo>
                    <a:lnTo>
                      <a:pt x="0" y="6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8" name="Freeform 442"/>
              <p:cNvSpPr/>
              <p:nvPr/>
            </p:nvSpPr>
            <p:spPr bwMode="auto">
              <a:xfrm>
                <a:off x="1849" y="3056"/>
                <a:ext cx="20" cy="16"/>
              </a:xfrm>
              <a:custGeom>
                <a:avLst/>
                <a:gdLst>
                  <a:gd name="T0" fmla="*/ 0 w 69"/>
                  <a:gd name="T1" fmla="*/ 2 h 52"/>
                  <a:gd name="T2" fmla="*/ 0 w 69"/>
                  <a:gd name="T3" fmla="*/ 0 h 52"/>
                  <a:gd name="T4" fmla="*/ 2 w 69"/>
                  <a:gd name="T5" fmla="*/ 0 h 52"/>
                  <a:gd name="T6" fmla="*/ 2 w 69"/>
                  <a:gd name="T7" fmla="*/ 1 h 52"/>
                  <a:gd name="T8" fmla="*/ 0 w 69"/>
                  <a:gd name="T9" fmla="*/ 2 h 52"/>
                  <a:gd name="T10" fmla="*/ 0 60000 65536"/>
                  <a:gd name="T11" fmla="*/ 0 60000 65536"/>
                  <a:gd name="T12" fmla="*/ 0 60000 65536"/>
                  <a:gd name="T13" fmla="*/ 0 60000 65536"/>
                  <a:gd name="T14" fmla="*/ 0 60000 65536"/>
                  <a:gd name="T15" fmla="*/ 0 w 69"/>
                  <a:gd name="T16" fmla="*/ 0 h 52"/>
                  <a:gd name="T17" fmla="*/ 69 w 69"/>
                  <a:gd name="T18" fmla="*/ 52 h 52"/>
                </a:gdLst>
                <a:ahLst/>
                <a:cxnLst>
                  <a:cxn ang="T10">
                    <a:pos x="T0" y="T1"/>
                  </a:cxn>
                  <a:cxn ang="T11">
                    <a:pos x="T2" y="T3"/>
                  </a:cxn>
                  <a:cxn ang="T12">
                    <a:pos x="T4" y="T5"/>
                  </a:cxn>
                  <a:cxn ang="T13">
                    <a:pos x="T6" y="T7"/>
                  </a:cxn>
                  <a:cxn ang="T14">
                    <a:pos x="T8" y="T9"/>
                  </a:cxn>
                </a:cxnLst>
                <a:rect l="T15" t="T16" r="T17" b="T18"/>
                <a:pathLst>
                  <a:path w="69" h="52">
                    <a:moveTo>
                      <a:pt x="0" y="52"/>
                    </a:moveTo>
                    <a:lnTo>
                      <a:pt x="7" y="1"/>
                    </a:lnTo>
                    <a:lnTo>
                      <a:pt x="69" y="0"/>
                    </a:lnTo>
                    <a:lnTo>
                      <a:pt x="69" y="46"/>
                    </a:lnTo>
                    <a:lnTo>
                      <a:pt x="0" y="5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59" name="Freeform 443"/>
              <p:cNvSpPr/>
              <p:nvPr/>
            </p:nvSpPr>
            <p:spPr bwMode="auto">
              <a:xfrm>
                <a:off x="2106" y="2854"/>
                <a:ext cx="164" cy="186"/>
              </a:xfrm>
              <a:custGeom>
                <a:avLst/>
                <a:gdLst>
                  <a:gd name="T0" fmla="*/ 0 w 576"/>
                  <a:gd name="T1" fmla="*/ 11 h 650"/>
                  <a:gd name="T2" fmla="*/ 1 w 576"/>
                  <a:gd name="T3" fmla="*/ 10 h 650"/>
                  <a:gd name="T4" fmla="*/ 1 w 576"/>
                  <a:gd name="T5" fmla="*/ 8 h 650"/>
                  <a:gd name="T6" fmla="*/ 3 w 576"/>
                  <a:gd name="T7" fmla="*/ 5 h 650"/>
                  <a:gd name="T8" fmla="*/ 3 w 576"/>
                  <a:gd name="T9" fmla="*/ 1 h 650"/>
                  <a:gd name="T10" fmla="*/ 5 w 576"/>
                  <a:gd name="T11" fmla="*/ 0 h 650"/>
                  <a:gd name="T12" fmla="*/ 6 w 576"/>
                  <a:gd name="T13" fmla="*/ 3 h 650"/>
                  <a:gd name="T14" fmla="*/ 9 w 576"/>
                  <a:gd name="T15" fmla="*/ 6 h 650"/>
                  <a:gd name="T16" fmla="*/ 8 w 576"/>
                  <a:gd name="T17" fmla="*/ 7 h 650"/>
                  <a:gd name="T18" fmla="*/ 9 w 576"/>
                  <a:gd name="T19" fmla="*/ 8 h 650"/>
                  <a:gd name="T20" fmla="*/ 10 w 576"/>
                  <a:gd name="T21" fmla="*/ 9 h 650"/>
                  <a:gd name="T22" fmla="*/ 13 w 576"/>
                  <a:gd name="T23" fmla="*/ 11 h 650"/>
                  <a:gd name="T24" fmla="*/ 11 w 576"/>
                  <a:gd name="T25" fmla="*/ 14 h 650"/>
                  <a:gd name="T26" fmla="*/ 8 w 576"/>
                  <a:gd name="T27" fmla="*/ 15 h 650"/>
                  <a:gd name="T28" fmla="*/ 5 w 576"/>
                  <a:gd name="T29" fmla="*/ 15 h 650"/>
                  <a:gd name="T30" fmla="*/ 3 w 576"/>
                  <a:gd name="T31" fmla="*/ 14 h 650"/>
                  <a:gd name="T32" fmla="*/ 1 w 576"/>
                  <a:gd name="T33" fmla="*/ 12 h 650"/>
                  <a:gd name="T34" fmla="*/ 0 w 576"/>
                  <a:gd name="T35" fmla="*/ 11 h 6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6"/>
                  <a:gd name="T55" fmla="*/ 0 h 650"/>
                  <a:gd name="T56" fmla="*/ 576 w 576"/>
                  <a:gd name="T57" fmla="*/ 650 h 6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6" h="650">
                    <a:moveTo>
                      <a:pt x="0" y="454"/>
                    </a:moveTo>
                    <a:lnTo>
                      <a:pt x="43" y="422"/>
                    </a:lnTo>
                    <a:lnTo>
                      <a:pt x="51" y="342"/>
                    </a:lnTo>
                    <a:lnTo>
                      <a:pt x="121" y="232"/>
                    </a:lnTo>
                    <a:lnTo>
                      <a:pt x="152" y="43"/>
                    </a:lnTo>
                    <a:lnTo>
                      <a:pt x="211" y="0"/>
                    </a:lnTo>
                    <a:lnTo>
                      <a:pt x="255" y="131"/>
                    </a:lnTo>
                    <a:lnTo>
                      <a:pt x="380" y="241"/>
                    </a:lnTo>
                    <a:lnTo>
                      <a:pt x="336" y="308"/>
                    </a:lnTo>
                    <a:lnTo>
                      <a:pt x="379" y="324"/>
                    </a:lnTo>
                    <a:lnTo>
                      <a:pt x="423" y="404"/>
                    </a:lnTo>
                    <a:lnTo>
                      <a:pt x="576" y="449"/>
                    </a:lnTo>
                    <a:lnTo>
                      <a:pt x="459" y="581"/>
                    </a:lnTo>
                    <a:lnTo>
                      <a:pt x="340" y="630"/>
                    </a:lnTo>
                    <a:lnTo>
                      <a:pt x="229" y="650"/>
                    </a:lnTo>
                    <a:lnTo>
                      <a:pt x="109" y="602"/>
                    </a:lnTo>
                    <a:lnTo>
                      <a:pt x="65" y="510"/>
                    </a:lnTo>
                    <a:lnTo>
                      <a:pt x="0" y="45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0" name="Freeform 444"/>
              <p:cNvSpPr/>
              <p:nvPr/>
            </p:nvSpPr>
            <p:spPr bwMode="auto">
              <a:xfrm>
                <a:off x="2202" y="2923"/>
                <a:ext cx="17" cy="24"/>
              </a:xfrm>
              <a:custGeom>
                <a:avLst/>
                <a:gdLst>
                  <a:gd name="T0" fmla="*/ 0 w 60"/>
                  <a:gd name="T1" fmla="*/ 1 h 83"/>
                  <a:gd name="T2" fmla="*/ 1 w 60"/>
                  <a:gd name="T3" fmla="*/ 2 h 83"/>
                  <a:gd name="T4" fmla="*/ 1 w 60"/>
                  <a:gd name="T5" fmla="*/ 1 h 83"/>
                  <a:gd name="T6" fmla="*/ 1 w 60"/>
                  <a:gd name="T7" fmla="*/ 1 h 83"/>
                  <a:gd name="T8" fmla="*/ 1 w 60"/>
                  <a:gd name="T9" fmla="*/ 1 h 83"/>
                  <a:gd name="T10" fmla="*/ 1 w 60"/>
                  <a:gd name="T11" fmla="*/ 0 h 83"/>
                  <a:gd name="T12" fmla="*/ 0 w 60"/>
                  <a:gd name="T13" fmla="*/ 1 h 83"/>
                  <a:gd name="T14" fmla="*/ 0 60000 65536"/>
                  <a:gd name="T15" fmla="*/ 0 60000 65536"/>
                  <a:gd name="T16" fmla="*/ 0 60000 65536"/>
                  <a:gd name="T17" fmla="*/ 0 60000 65536"/>
                  <a:gd name="T18" fmla="*/ 0 60000 65536"/>
                  <a:gd name="T19" fmla="*/ 0 60000 65536"/>
                  <a:gd name="T20" fmla="*/ 0 60000 65536"/>
                  <a:gd name="T21" fmla="*/ 0 w 60"/>
                  <a:gd name="T22" fmla="*/ 0 h 83"/>
                  <a:gd name="T23" fmla="*/ 60 w 60"/>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83">
                    <a:moveTo>
                      <a:pt x="0" y="67"/>
                    </a:moveTo>
                    <a:lnTo>
                      <a:pt x="43" y="83"/>
                    </a:lnTo>
                    <a:lnTo>
                      <a:pt x="56" y="58"/>
                    </a:lnTo>
                    <a:lnTo>
                      <a:pt x="30" y="52"/>
                    </a:lnTo>
                    <a:lnTo>
                      <a:pt x="60" y="32"/>
                    </a:lnTo>
                    <a:lnTo>
                      <a:pt x="44" y="0"/>
                    </a:lnTo>
                    <a:lnTo>
                      <a:pt x="0" y="6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1" name="Freeform 445"/>
              <p:cNvSpPr/>
              <p:nvPr/>
            </p:nvSpPr>
            <p:spPr bwMode="auto">
              <a:xfrm>
                <a:off x="1841" y="3056"/>
                <a:ext cx="61" cy="76"/>
              </a:xfrm>
              <a:custGeom>
                <a:avLst/>
                <a:gdLst>
                  <a:gd name="T0" fmla="*/ 0 w 214"/>
                  <a:gd name="T1" fmla="*/ 3 h 267"/>
                  <a:gd name="T2" fmla="*/ 1 w 214"/>
                  <a:gd name="T3" fmla="*/ 2 h 267"/>
                  <a:gd name="T4" fmla="*/ 1 w 214"/>
                  <a:gd name="T5" fmla="*/ 2 h 267"/>
                  <a:gd name="T6" fmla="*/ 1 w 214"/>
                  <a:gd name="T7" fmla="*/ 1 h 267"/>
                  <a:gd name="T8" fmla="*/ 2 w 214"/>
                  <a:gd name="T9" fmla="*/ 1 h 267"/>
                  <a:gd name="T10" fmla="*/ 2 w 214"/>
                  <a:gd name="T11" fmla="*/ 0 h 267"/>
                  <a:gd name="T12" fmla="*/ 4 w 214"/>
                  <a:gd name="T13" fmla="*/ 0 h 267"/>
                  <a:gd name="T14" fmla="*/ 4 w 214"/>
                  <a:gd name="T15" fmla="*/ 1 h 267"/>
                  <a:gd name="T16" fmla="*/ 5 w 214"/>
                  <a:gd name="T17" fmla="*/ 1 h 267"/>
                  <a:gd name="T18" fmla="*/ 5 w 214"/>
                  <a:gd name="T19" fmla="*/ 5 h 267"/>
                  <a:gd name="T20" fmla="*/ 3 w 214"/>
                  <a:gd name="T21" fmla="*/ 4 h 267"/>
                  <a:gd name="T22" fmla="*/ 2 w 214"/>
                  <a:gd name="T23" fmla="*/ 6 h 267"/>
                  <a:gd name="T24" fmla="*/ 0 w 214"/>
                  <a:gd name="T25" fmla="*/ 3 h 2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4"/>
                  <a:gd name="T40" fmla="*/ 0 h 267"/>
                  <a:gd name="T41" fmla="*/ 214 w 214"/>
                  <a:gd name="T42" fmla="*/ 267 h 2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4" h="267">
                    <a:moveTo>
                      <a:pt x="0" y="125"/>
                    </a:moveTo>
                    <a:lnTo>
                      <a:pt x="25" y="83"/>
                    </a:lnTo>
                    <a:lnTo>
                      <a:pt x="41" y="88"/>
                    </a:lnTo>
                    <a:lnTo>
                      <a:pt x="28" y="52"/>
                    </a:lnTo>
                    <a:lnTo>
                      <a:pt x="97" y="46"/>
                    </a:lnTo>
                    <a:lnTo>
                      <a:pt x="97" y="0"/>
                    </a:lnTo>
                    <a:lnTo>
                      <a:pt x="175" y="1"/>
                    </a:lnTo>
                    <a:lnTo>
                      <a:pt x="171" y="42"/>
                    </a:lnTo>
                    <a:lnTo>
                      <a:pt x="214" y="43"/>
                    </a:lnTo>
                    <a:lnTo>
                      <a:pt x="200" y="196"/>
                    </a:lnTo>
                    <a:lnTo>
                      <a:pt x="152" y="178"/>
                    </a:lnTo>
                    <a:lnTo>
                      <a:pt x="93" y="267"/>
                    </a:lnTo>
                    <a:lnTo>
                      <a:pt x="0" y="12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2" name="Freeform 446"/>
              <p:cNvSpPr/>
              <p:nvPr/>
            </p:nvSpPr>
            <p:spPr bwMode="auto">
              <a:xfrm>
                <a:off x="1564" y="2912"/>
                <a:ext cx="33" cy="7"/>
              </a:xfrm>
              <a:custGeom>
                <a:avLst/>
                <a:gdLst>
                  <a:gd name="T0" fmla="*/ 0 w 114"/>
                  <a:gd name="T1" fmla="*/ 1 h 26"/>
                  <a:gd name="T2" fmla="*/ 0 w 114"/>
                  <a:gd name="T3" fmla="*/ 0 h 26"/>
                  <a:gd name="T4" fmla="*/ 3 w 114"/>
                  <a:gd name="T5" fmla="*/ 0 h 26"/>
                  <a:gd name="T6" fmla="*/ 0 w 114"/>
                  <a:gd name="T7" fmla="*/ 1 h 26"/>
                  <a:gd name="T8" fmla="*/ 0 60000 65536"/>
                  <a:gd name="T9" fmla="*/ 0 60000 65536"/>
                  <a:gd name="T10" fmla="*/ 0 60000 65536"/>
                  <a:gd name="T11" fmla="*/ 0 60000 65536"/>
                  <a:gd name="T12" fmla="*/ 0 w 114"/>
                  <a:gd name="T13" fmla="*/ 0 h 26"/>
                  <a:gd name="T14" fmla="*/ 114 w 114"/>
                  <a:gd name="T15" fmla="*/ 26 h 26"/>
                </a:gdLst>
                <a:ahLst/>
                <a:cxnLst>
                  <a:cxn ang="T8">
                    <a:pos x="T0" y="T1"/>
                  </a:cxn>
                  <a:cxn ang="T9">
                    <a:pos x="T2" y="T3"/>
                  </a:cxn>
                  <a:cxn ang="T10">
                    <a:pos x="T4" y="T5"/>
                  </a:cxn>
                  <a:cxn ang="T11">
                    <a:pos x="T6" y="T7"/>
                  </a:cxn>
                </a:cxnLst>
                <a:rect l="T12" t="T13" r="T14" b="T15"/>
                <a:pathLst>
                  <a:path w="114" h="26">
                    <a:moveTo>
                      <a:pt x="0" y="26"/>
                    </a:moveTo>
                    <a:lnTo>
                      <a:pt x="7" y="0"/>
                    </a:lnTo>
                    <a:lnTo>
                      <a:pt x="114" y="9"/>
                    </a:lnTo>
                    <a:lnTo>
                      <a:pt x="0" y="2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3" name="Freeform 447"/>
              <p:cNvSpPr/>
              <p:nvPr/>
            </p:nvSpPr>
            <p:spPr bwMode="auto">
              <a:xfrm>
                <a:off x="1714" y="2943"/>
                <a:ext cx="46" cy="81"/>
              </a:xfrm>
              <a:custGeom>
                <a:avLst/>
                <a:gdLst>
                  <a:gd name="T0" fmla="*/ 0 w 163"/>
                  <a:gd name="T1" fmla="*/ 6 h 285"/>
                  <a:gd name="T2" fmla="*/ 1 w 163"/>
                  <a:gd name="T3" fmla="*/ 2 h 285"/>
                  <a:gd name="T4" fmla="*/ 0 w 163"/>
                  <a:gd name="T5" fmla="*/ 0 h 285"/>
                  <a:gd name="T6" fmla="*/ 3 w 163"/>
                  <a:gd name="T7" fmla="*/ 0 h 285"/>
                  <a:gd name="T8" fmla="*/ 4 w 163"/>
                  <a:gd name="T9" fmla="*/ 5 h 285"/>
                  <a:gd name="T10" fmla="*/ 1 w 163"/>
                  <a:gd name="T11" fmla="*/ 7 h 285"/>
                  <a:gd name="T12" fmla="*/ 0 w 163"/>
                  <a:gd name="T13" fmla="*/ 6 h 285"/>
                  <a:gd name="T14" fmla="*/ 0 60000 65536"/>
                  <a:gd name="T15" fmla="*/ 0 60000 65536"/>
                  <a:gd name="T16" fmla="*/ 0 60000 65536"/>
                  <a:gd name="T17" fmla="*/ 0 60000 65536"/>
                  <a:gd name="T18" fmla="*/ 0 60000 65536"/>
                  <a:gd name="T19" fmla="*/ 0 60000 65536"/>
                  <a:gd name="T20" fmla="*/ 0 60000 65536"/>
                  <a:gd name="T21" fmla="*/ 0 w 163"/>
                  <a:gd name="T22" fmla="*/ 0 h 285"/>
                  <a:gd name="T23" fmla="*/ 163 w 163"/>
                  <a:gd name="T24" fmla="*/ 285 h 2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285">
                    <a:moveTo>
                      <a:pt x="0" y="269"/>
                    </a:moveTo>
                    <a:lnTo>
                      <a:pt x="20" y="71"/>
                    </a:lnTo>
                    <a:lnTo>
                      <a:pt x="10" y="10"/>
                    </a:lnTo>
                    <a:lnTo>
                      <a:pt x="110" y="0"/>
                    </a:lnTo>
                    <a:lnTo>
                      <a:pt x="163" y="227"/>
                    </a:lnTo>
                    <a:lnTo>
                      <a:pt x="40" y="285"/>
                    </a:lnTo>
                    <a:lnTo>
                      <a:pt x="0" y="26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4" name="Freeform 448"/>
              <p:cNvSpPr/>
              <p:nvPr/>
            </p:nvSpPr>
            <p:spPr bwMode="auto">
              <a:xfrm>
                <a:off x="1583" y="2923"/>
                <a:ext cx="80" cy="68"/>
              </a:xfrm>
              <a:custGeom>
                <a:avLst/>
                <a:gdLst>
                  <a:gd name="T0" fmla="*/ 0 w 281"/>
                  <a:gd name="T1" fmla="*/ 2 h 238"/>
                  <a:gd name="T2" fmla="*/ 1 w 281"/>
                  <a:gd name="T3" fmla="*/ 1 h 238"/>
                  <a:gd name="T4" fmla="*/ 1 w 281"/>
                  <a:gd name="T5" fmla="*/ 0 h 238"/>
                  <a:gd name="T6" fmla="*/ 3 w 281"/>
                  <a:gd name="T7" fmla="*/ 0 h 238"/>
                  <a:gd name="T8" fmla="*/ 4 w 281"/>
                  <a:gd name="T9" fmla="*/ 1 h 238"/>
                  <a:gd name="T10" fmla="*/ 5 w 281"/>
                  <a:gd name="T11" fmla="*/ 0 h 238"/>
                  <a:gd name="T12" fmla="*/ 6 w 281"/>
                  <a:gd name="T13" fmla="*/ 3 h 238"/>
                  <a:gd name="T14" fmla="*/ 7 w 281"/>
                  <a:gd name="T15" fmla="*/ 5 h 238"/>
                  <a:gd name="T16" fmla="*/ 6 w 281"/>
                  <a:gd name="T17" fmla="*/ 4 h 238"/>
                  <a:gd name="T18" fmla="*/ 6 w 281"/>
                  <a:gd name="T19" fmla="*/ 5 h 238"/>
                  <a:gd name="T20" fmla="*/ 5 w 281"/>
                  <a:gd name="T21" fmla="*/ 5 h 238"/>
                  <a:gd name="T22" fmla="*/ 5 w 281"/>
                  <a:gd name="T23" fmla="*/ 5 h 238"/>
                  <a:gd name="T24" fmla="*/ 4 w 281"/>
                  <a:gd name="T25" fmla="*/ 4 h 238"/>
                  <a:gd name="T26" fmla="*/ 3 w 281"/>
                  <a:gd name="T27" fmla="*/ 3 h 238"/>
                  <a:gd name="T28" fmla="*/ 2 w 281"/>
                  <a:gd name="T29" fmla="*/ 4 h 238"/>
                  <a:gd name="T30" fmla="*/ 0 w 281"/>
                  <a:gd name="T31" fmla="*/ 2 h 2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1"/>
                  <a:gd name="T49" fmla="*/ 0 h 238"/>
                  <a:gd name="T50" fmla="*/ 281 w 281"/>
                  <a:gd name="T51" fmla="*/ 238 h 2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1" h="238">
                    <a:moveTo>
                      <a:pt x="0" y="79"/>
                    </a:moveTo>
                    <a:lnTo>
                      <a:pt x="46" y="44"/>
                    </a:lnTo>
                    <a:lnTo>
                      <a:pt x="49" y="0"/>
                    </a:lnTo>
                    <a:lnTo>
                      <a:pt x="140" y="9"/>
                    </a:lnTo>
                    <a:lnTo>
                      <a:pt x="167" y="32"/>
                    </a:lnTo>
                    <a:lnTo>
                      <a:pt x="231" y="6"/>
                    </a:lnTo>
                    <a:lnTo>
                      <a:pt x="269" y="113"/>
                    </a:lnTo>
                    <a:lnTo>
                      <a:pt x="281" y="193"/>
                    </a:lnTo>
                    <a:lnTo>
                      <a:pt x="258" y="186"/>
                    </a:lnTo>
                    <a:lnTo>
                      <a:pt x="252" y="231"/>
                    </a:lnTo>
                    <a:lnTo>
                      <a:pt x="211" y="238"/>
                    </a:lnTo>
                    <a:lnTo>
                      <a:pt x="208" y="193"/>
                    </a:lnTo>
                    <a:lnTo>
                      <a:pt x="187" y="190"/>
                    </a:lnTo>
                    <a:lnTo>
                      <a:pt x="147" y="124"/>
                    </a:lnTo>
                    <a:lnTo>
                      <a:pt x="71" y="161"/>
                    </a:lnTo>
                    <a:lnTo>
                      <a:pt x="0" y="7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5" name="Freeform 449"/>
              <p:cNvSpPr/>
              <p:nvPr/>
            </p:nvSpPr>
            <p:spPr bwMode="auto">
              <a:xfrm>
                <a:off x="2235" y="2707"/>
                <a:ext cx="18" cy="6"/>
              </a:xfrm>
              <a:custGeom>
                <a:avLst/>
                <a:gdLst>
                  <a:gd name="T0" fmla="*/ 0 w 66"/>
                  <a:gd name="T1" fmla="*/ 0 h 22"/>
                  <a:gd name="T2" fmla="*/ 1 w 66"/>
                  <a:gd name="T3" fmla="*/ 1 h 22"/>
                  <a:gd name="T4" fmla="*/ 1 w 66"/>
                  <a:gd name="T5" fmla="*/ 0 h 22"/>
                  <a:gd name="T6" fmla="*/ 0 w 66"/>
                  <a:gd name="T7" fmla="*/ 0 h 22"/>
                  <a:gd name="T8" fmla="*/ 0 60000 65536"/>
                  <a:gd name="T9" fmla="*/ 0 60000 65536"/>
                  <a:gd name="T10" fmla="*/ 0 60000 65536"/>
                  <a:gd name="T11" fmla="*/ 0 60000 65536"/>
                  <a:gd name="T12" fmla="*/ 0 w 66"/>
                  <a:gd name="T13" fmla="*/ 0 h 22"/>
                  <a:gd name="T14" fmla="*/ 66 w 66"/>
                  <a:gd name="T15" fmla="*/ 22 h 22"/>
                </a:gdLst>
                <a:ahLst/>
                <a:cxnLst>
                  <a:cxn ang="T8">
                    <a:pos x="T0" y="T1"/>
                  </a:cxn>
                  <a:cxn ang="T9">
                    <a:pos x="T2" y="T3"/>
                  </a:cxn>
                  <a:cxn ang="T10">
                    <a:pos x="T4" y="T5"/>
                  </a:cxn>
                  <a:cxn ang="T11">
                    <a:pos x="T6" y="T7"/>
                  </a:cxn>
                </a:cxnLst>
                <a:rect l="T12" t="T13" r="T14" b="T15"/>
                <a:pathLst>
                  <a:path w="66" h="22">
                    <a:moveTo>
                      <a:pt x="0" y="0"/>
                    </a:moveTo>
                    <a:lnTo>
                      <a:pt x="32" y="22"/>
                    </a:lnTo>
                    <a:lnTo>
                      <a:pt x="66" y="6"/>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6" name="Freeform 450"/>
              <p:cNvSpPr/>
              <p:nvPr/>
            </p:nvSpPr>
            <p:spPr bwMode="auto">
              <a:xfrm>
                <a:off x="2117" y="2651"/>
                <a:ext cx="17" cy="54"/>
              </a:xfrm>
              <a:custGeom>
                <a:avLst/>
                <a:gdLst>
                  <a:gd name="T0" fmla="*/ 0 w 61"/>
                  <a:gd name="T1" fmla="*/ 2 h 188"/>
                  <a:gd name="T2" fmla="*/ 1 w 61"/>
                  <a:gd name="T3" fmla="*/ 5 h 188"/>
                  <a:gd name="T4" fmla="*/ 1 w 61"/>
                  <a:gd name="T5" fmla="*/ 4 h 188"/>
                  <a:gd name="T6" fmla="*/ 1 w 61"/>
                  <a:gd name="T7" fmla="*/ 2 h 188"/>
                  <a:gd name="T8" fmla="*/ 1 w 61"/>
                  <a:gd name="T9" fmla="*/ 2 h 188"/>
                  <a:gd name="T10" fmla="*/ 1 w 61"/>
                  <a:gd name="T11" fmla="*/ 1 h 188"/>
                  <a:gd name="T12" fmla="*/ 1 w 61"/>
                  <a:gd name="T13" fmla="*/ 1 h 188"/>
                  <a:gd name="T14" fmla="*/ 1 w 61"/>
                  <a:gd name="T15" fmla="*/ 0 h 188"/>
                  <a:gd name="T16" fmla="*/ 1 w 61"/>
                  <a:gd name="T17" fmla="*/ 0 h 188"/>
                  <a:gd name="T18" fmla="*/ 0 w 61"/>
                  <a:gd name="T19" fmla="*/ 2 h 1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188"/>
                  <a:gd name="T32" fmla="*/ 61 w 61"/>
                  <a:gd name="T33" fmla="*/ 188 h 1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188">
                    <a:moveTo>
                      <a:pt x="0" y="95"/>
                    </a:moveTo>
                    <a:lnTo>
                      <a:pt x="31" y="188"/>
                    </a:lnTo>
                    <a:lnTo>
                      <a:pt x="37" y="185"/>
                    </a:lnTo>
                    <a:lnTo>
                      <a:pt x="55" y="85"/>
                    </a:lnTo>
                    <a:lnTo>
                      <a:pt x="30" y="92"/>
                    </a:lnTo>
                    <a:lnTo>
                      <a:pt x="37" y="47"/>
                    </a:lnTo>
                    <a:lnTo>
                      <a:pt x="56" y="26"/>
                    </a:lnTo>
                    <a:lnTo>
                      <a:pt x="61" y="0"/>
                    </a:lnTo>
                    <a:lnTo>
                      <a:pt x="38" y="3"/>
                    </a:lnTo>
                    <a:lnTo>
                      <a:pt x="0" y="9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7" name="Freeform 451"/>
              <p:cNvSpPr/>
              <p:nvPr/>
            </p:nvSpPr>
            <p:spPr bwMode="auto">
              <a:xfrm>
                <a:off x="1654" y="2949"/>
                <a:ext cx="65" cy="79"/>
              </a:xfrm>
              <a:custGeom>
                <a:avLst/>
                <a:gdLst>
                  <a:gd name="T0" fmla="*/ 0 w 229"/>
                  <a:gd name="T1" fmla="*/ 4 h 278"/>
                  <a:gd name="T2" fmla="*/ 0 w 229"/>
                  <a:gd name="T3" fmla="*/ 3 h 278"/>
                  <a:gd name="T4" fmla="*/ 0 w 229"/>
                  <a:gd name="T5" fmla="*/ 2 h 278"/>
                  <a:gd name="T6" fmla="*/ 1 w 229"/>
                  <a:gd name="T7" fmla="*/ 3 h 278"/>
                  <a:gd name="T8" fmla="*/ 1 w 229"/>
                  <a:gd name="T9" fmla="*/ 1 h 278"/>
                  <a:gd name="T10" fmla="*/ 2 w 229"/>
                  <a:gd name="T11" fmla="*/ 0 h 278"/>
                  <a:gd name="T12" fmla="*/ 3 w 229"/>
                  <a:gd name="T13" fmla="*/ 0 h 278"/>
                  <a:gd name="T14" fmla="*/ 3 w 229"/>
                  <a:gd name="T15" fmla="*/ 1 h 278"/>
                  <a:gd name="T16" fmla="*/ 5 w 229"/>
                  <a:gd name="T17" fmla="*/ 1 h 278"/>
                  <a:gd name="T18" fmla="*/ 5 w 229"/>
                  <a:gd name="T19" fmla="*/ 6 h 278"/>
                  <a:gd name="T20" fmla="*/ 1 w 229"/>
                  <a:gd name="T21" fmla="*/ 6 h 278"/>
                  <a:gd name="T22" fmla="*/ 1 w 229"/>
                  <a:gd name="T23" fmla="*/ 5 h 278"/>
                  <a:gd name="T24" fmla="*/ 0 w 229"/>
                  <a:gd name="T25" fmla="*/ 4 h 2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
                  <a:gd name="T40" fmla="*/ 0 h 278"/>
                  <a:gd name="T41" fmla="*/ 229 w 229"/>
                  <a:gd name="T42" fmla="*/ 278 h 2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 h="278">
                    <a:moveTo>
                      <a:pt x="0" y="184"/>
                    </a:moveTo>
                    <a:lnTo>
                      <a:pt x="4" y="142"/>
                    </a:lnTo>
                    <a:lnTo>
                      <a:pt x="10" y="97"/>
                    </a:lnTo>
                    <a:lnTo>
                      <a:pt x="33" y="104"/>
                    </a:lnTo>
                    <a:lnTo>
                      <a:pt x="21" y="24"/>
                    </a:lnTo>
                    <a:lnTo>
                      <a:pt x="89" y="0"/>
                    </a:lnTo>
                    <a:lnTo>
                      <a:pt x="127" y="16"/>
                    </a:lnTo>
                    <a:lnTo>
                      <a:pt x="150" y="42"/>
                    </a:lnTo>
                    <a:lnTo>
                      <a:pt x="229" y="51"/>
                    </a:lnTo>
                    <a:lnTo>
                      <a:pt x="209" y="249"/>
                    </a:lnTo>
                    <a:lnTo>
                      <a:pt x="35" y="278"/>
                    </a:lnTo>
                    <a:lnTo>
                      <a:pt x="38" y="216"/>
                    </a:lnTo>
                    <a:lnTo>
                      <a:pt x="0" y="18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8" name="Freeform 452"/>
              <p:cNvSpPr/>
              <p:nvPr/>
            </p:nvSpPr>
            <p:spPr bwMode="auto">
              <a:xfrm>
                <a:off x="2125" y="2649"/>
                <a:ext cx="47" cy="59"/>
              </a:xfrm>
              <a:custGeom>
                <a:avLst/>
                <a:gdLst>
                  <a:gd name="T0" fmla="*/ 0 w 166"/>
                  <a:gd name="T1" fmla="*/ 2 h 207"/>
                  <a:gd name="T2" fmla="*/ 0 w 166"/>
                  <a:gd name="T3" fmla="*/ 1 h 207"/>
                  <a:gd name="T4" fmla="*/ 1 w 166"/>
                  <a:gd name="T5" fmla="*/ 1 h 207"/>
                  <a:gd name="T6" fmla="*/ 1 w 166"/>
                  <a:gd name="T7" fmla="*/ 1 h 207"/>
                  <a:gd name="T8" fmla="*/ 3 w 166"/>
                  <a:gd name="T9" fmla="*/ 0 h 207"/>
                  <a:gd name="T10" fmla="*/ 4 w 166"/>
                  <a:gd name="T11" fmla="*/ 1 h 207"/>
                  <a:gd name="T12" fmla="*/ 2 w 166"/>
                  <a:gd name="T13" fmla="*/ 2 h 207"/>
                  <a:gd name="T14" fmla="*/ 3 w 166"/>
                  <a:gd name="T15" fmla="*/ 3 h 207"/>
                  <a:gd name="T16" fmla="*/ 2 w 166"/>
                  <a:gd name="T17" fmla="*/ 4 h 207"/>
                  <a:gd name="T18" fmla="*/ 1 w 166"/>
                  <a:gd name="T19" fmla="*/ 5 h 207"/>
                  <a:gd name="T20" fmla="*/ 0 w 166"/>
                  <a:gd name="T21" fmla="*/ 5 h 207"/>
                  <a:gd name="T22" fmla="*/ 1 w 166"/>
                  <a:gd name="T23" fmla="*/ 2 h 207"/>
                  <a:gd name="T24" fmla="*/ 0 w 166"/>
                  <a:gd name="T25" fmla="*/ 2 h 2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07"/>
                  <a:gd name="T41" fmla="*/ 166 w 166"/>
                  <a:gd name="T42" fmla="*/ 207 h 2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07">
                    <a:moveTo>
                      <a:pt x="0" y="100"/>
                    </a:moveTo>
                    <a:lnTo>
                      <a:pt x="7" y="55"/>
                    </a:lnTo>
                    <a:lnTo>
                      <a:pt x="26" y="34"/>
                    </a:lnTo>
                    <a:lnTo>
                      <a:pt x="64" y="53"/>
                    </a:lnTo>
                    <a:lnTo>
                      <a:pt x="148" y="0"/>
                    </a:lnTo>
                    <a:lnTo>
                      <a:pt x="166" y="58"/>
                    </a:lnTo>
                    <a:lnTo>
                      <a:pt x="80" y="90"/>
                    </a:lnTo>
                    <a:lnTo>
                      <a:pt x="125" y="136"/>
                    </a:lnTo>
                    <a:lnTo>
                      <a:pt x="102" y="165"/>
                    </a:lnTo>
                    <a:lnTo>
                      <a:pt x="49" y="207"/>
                    </a:lnTo>
                    <a:lnTo>
                      <a:pt x="7" y="193"/>
                    </a:lnTo>
                    <a:lnTo>
                      <a:pt x="25" y="93"/>
                    </a:lnTo>
                    <a:lnTo>
                      <a:pt x="0" y="10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69" name="Freeform 453"/>
              <p:cNvSpPr/>
              <p:nvPr/>
            </p:nvSpPr>
            <p:spPr bwMode="auto">
              <a:xfrm>
                <a:off x="2117" y="3026"/>
                <a:ext cx="86" cy="116"/>
              </a:xfrm>
              <a:custGeom>
                <a:avLst/>
                <a:gdLst>
                  <a:gd name="T0" fmla="*/ 0 w 303"/>
                  <a:gd name="T1" fmla="*/ 1 h 407"/>
                  <a:gd name="T2" fmla="*/ 1 w 303"/>
                  <a:gd name="T3" fmla="*/ 3 h 407"/>
                  <a:gd name="T4" fmla="*/ 0 w 303"/>
                  <a:gd name="T5" fmla="*/ 4 h 407"/>
                  <a:gd name="T6" fmla="*/ 1 w 303"/>
                  <a:gd name="T7" fmla="*/ 5 h 407"/>
                  <a:gd name="T8" fmla="*/ 0 w 303"/>
                  <a:gd name="T9" fmla="*/ 6 h 407"/>
                  <a:gd name="T10" fmla="*/ 5 w 303"/>
                  <a:gd name="T11" fmla="*/ 9 h 407"/>
                  <a:gd name="T12" fmla="*/ 7 w 303"/>
                  <a:gd name="T13" fmla="*/ 7 h 407"/>
                  <a:gd name="T14" fmla="*/ 6 w 303"/>
                  <a:gd name="T15" fmla="*/ 5 h 407"/>
                  <a:gd name="T16" fmla="*/ 6 w 303"/>
                  <a:gd name="T17" fmla="*/ 2 h 407"/>
                  <a:gd name="T18" fmla="*/ 7 w 303"/>
                  <a:gd name="T19" fmla="*/ 1 h 407"/>
                  <a:gd name="T20" fmla="*/ 4 w 303"/>
                  <a:gd name="T21" fmla="*/ 1 h 407"/>
                  <a:gd name="T22" fmla="*/ 2 w 303"/>
                  <a:gd name="T23" fmla="*/ 0 h 407"/>
                  <a:gd name="T24" fmla="*/ 0 w 303"/>
                  <a:gd name="T25" fmla="*/ 1 h 4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3"/>
                  <a:gd name="T40" fmla="*/ 0 h 407"/>
                  <a:gd name="T41" fmla="*/ 303 w 303"/>
                  <a:gd name="T42" fmla="*/ 407 h 4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3" h="407">
                    <a:moveTo>
                      <a:pt x="0" y="25"/>
                    </a:moveTo>
                    <a:lnTo>
                      <a:pt x="39" y="112"/>
                    </a:lnTo>
                    <a:lnTo>
                      <a:pt x="0" y="190"/>
                    </a:lnTo>
                    <a:lnTo>
                      <a:pt x="31" y="213"/>
                    </a:lnTo>
                    <a:lnTo>
                      <a:pt x="14" y="242"/>
                    </a:lnTo>
                    <a:lnTo>
                      <a:pt x="206" y="407"/>
                    </a:lnTo>
                    <a:lnTo>
                      <a:pt x="291" y="276"/>
                    </a:lnTo>
                    <a:lnTo>
                      <a:pt x="271" y="239"/>
                    </a:lnTo>
                    <a:lnTo>
                      <a:pt x="271" y="77"/>
                    </a:lnTo>
                    <a:lnTo>
                      <a:pt x="303" y="28"/>
                    </a:lnTo>
                    <a:lnTo>
                      <a:pt x="192" y="48"/>
                    </a:lnTo>
                    <a:lnTo>
                      <a:pt x="72" y="0"/>
                    </a:lnTo>
                    <a:lnTo>
                      <a:pt x="0" y="2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0" name="Freeform 454"/>
              <p:cNvSpPr/>
              <p:nvPr/>
            </p:nvSpPr>
            <p:spPr bwMode="auto">
              <a:xfrm>
                <a:off x="2253" y="2696"/>
                <a:ext cx="20" cy="19"/>
              </a:xfrm>
              <a:custGeom>
                <a:avLst/>
                <a:gdLst>
                  <a:gd name="T0" fmla="*/ 0 w 70"/>
                  <a:gd name="T1" fmla="*/ 1 h 67"/>
                  <a:gd name="T2" fmla="*/ 1 w 70"/>
                  <a:gd name="T3" fmla="*/ 0 h 67"/>
                  <a:gd name="T4" fmla="*/ 2 w 70"/>
                  <a:gd name="T5" fmla="*/ 1 h 67"/>
                  <a:gd name="T6" fmla="*/ 0 w 70"/>
                  <a:gd name="T7" fmla="*/ 1 h 67"/>
                  <a:gd name="T8" fmla="*/ 0 60000 65536"/>
                  <a:gd name="T9" fmla="*/ 0 60000 65536"/>
                  <a:gd name="T10" fmla="*/ 0 60000 65536"/>
                  <a:gd name="T11" fmla="*/ 0 60000 65536"/>
                  <a:gd name="T12" fmla="*/ 0 w 70"/>
                  <a:gd name="T13" fmla="*/ 0 h 67"/>
                  <a:gd name="T14" fmla="*/ 70 w 70"/>
                  <a:gd name="T15" fmla="*/ 67 h 67"/>
                </a:gdLst>
                <a:ahLst/>
                <a:cxnLst>
                  <a:cxn ang="T8">
                    <a:pos x="T0" y="T1"/>
                  </a:cxn>
                  <a:cxn ang="T9">
                    <a:pos x="T2" y="T3"/>
                  </a:cxn>
                  <a:cxn ang="T10">
                    <a:pos x="T4" y="T5"/>
                  </a:cxn>
                  <a:cxn ang="T11">
                    <a:pos x="T6" y="T7"/>
                  </a:cxn>
                </a:cxnLst>
                <a:rect l="T12" t="T13" r="T14" b="T15"/>
                <a:pathLst>
                  <a:path w="70" h="67">
                    <a:moveTo>
                      <a:pt x="0" y="42"/>
                    </a:moveTo>
                    <a:lnTo>
                      <a:pt x="59" y="0"/>
                    </a:lnTo>
                    <a:lnTo>
                      <a:pt x="70" y="67"/>
                    </a:lnTo>
                    <a:lnTo>
                      <a:pt x="0" y="4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1" name="Freeform 455"/>
              <p:cNvSpPr/>
              <p:nvPr/>
            </p:nvSpPr>
            <p:spPr bwMode="auto">
              <a:xfrm>
                <a:off x="2128" y="2630"/>
                <a:ext cx="17" cy="22"/>
              </a:xfrm>
              <a:custGeom>
                <a:avLst/>
                <a:gdLst>
                  <a:gd name="T0" fmla="*/ 0 w 61"/>
                  <a:gd name="T1" fmla="*/ 2 h 76"/>
                  <a:gd name="T2" fmla="*/ 1 w 61"/>
                  <a:gd name="T3" fmla="*/ 2 h 76"/>
                  <a:gd name="T4" fmla="*/ 1 w 61"/>
                  <a:gd name="T5" fmla="*/ 1 h 76"/>
                  <a:gd name="T6" fmla="*/ 1 w 61"/>
                  <a:gd name="T7" fmla="*/ 0 h 76"/>
                  <a:gd name="T8" fmla="*/ 0 w 61"/>
                  <a:gd name="T9" fmla="*/ 2 h 76"/>
                  <a:gd name="T10" fmla="*/ 0 60000 65536"/>
                  <a:gd name="T11" fmla="*/ 0 60000 65536"/>
                  <a:gd name="T12" fmla="*/ 0 60000 65536"/>
                  <a:gd name="T13" fmla="*/ 0 60000 65536"/>
                  <a:gd name="T14" fmla="*/ 0 60000 65536"/>
                  <a:gd name="T15" fmla="*/ 0 w 61"/>
                  <a:gd name="T16" fmla="*/ 0 h 76"/>
                  <a:gd name="T17" fmla="*/ 61 w 61"/>
                  <a:gd name="T18" fmla="*/ 76 h 76"/>
                </a:gdLst>
                <a:ahLst/>
                <a:cxnLst>
                  <a:cxn ang="T10">
                    <a:pos x="T0" y="T1"/>
                  </a:cxn>
                  <a:cxn ang="T11">
                    <a:pos x="T2" y="T3"/>
                  </a:cxn>
                  <a:cxn ang="T12">
                    <a:pos x="T4" y="T5"/>
                  </a:cxn>
                  <a:cxn ang="T13">
                    <a:pos x="T6" y="T7"/>
                  </a:cxn>
                  <a:cxn ang="T14">
                    <a:pos x="T8" y="T9"/>
                  </a:cxn>
                </a:cxnLst>
                <a:rect l="T15" t="T16" r="T17" b="T18"/>
                <a:pathLst>
                  <a:path w="61" h="76">
                    <a:moveTo>
                      <a:pt x="0" y="76"/>
                    </a:moveTo>
                    <a:lnTo>
                      <a:pt x="23" y="73"/>
                    </a:lnTo>
                    <a:lnTo>
                      <a:pt x="61" y="21"/>
                    </a:lnTo>
                    <a:lnTo>
                      <a:pt x="40" y="0"/>
                    </a:lnTo>
                    <a:lnTo>
                      <a:pt x="0" y="7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2" name="Freeform 456"/>
              <p:cNvSpPr/>
              <p:nvPr/>
            </p:nvSpPr>
            <p:spPr bwMode="auto">
              <a:xfrm>
                <a:off x="1622" y="2978"/>
                <a:ext cx="43" cy="50"/>
              </a:xfrm>
              <a:custGeom>
                <a:avLst/>
                <a:gdLst>
                  <a:gd name="T0" fmla="*/ 0 w 148"/>
                  <a:gd name="T1" fmla="*/ 1 h 177"/>
                  <a:gd name="T2" fmla="*/ 1 w 148"/>
                  <a:gd name="T3" fmla="*/ 0 h 177"/>
                  <a:gd name="T4" fmla="*/ 2 w 148"/>
                  <a:gd name="T5" fmla="*/ 0 h 177"/>
                  <a:gd name="T6" fmla="*/ 2 w 148"/>
                  <a:gd name="T7" fmla="*/ 1 h 177"/>
                  <a:gd name="T8" fmla="*/ 3 w 148"/>
                  <a:gd name="T9" fmla="*/ 1 h 177"/>
                  <a:gd name="T10" fmla="*/ 3 w 148"/>
                  <a:gd name="T11" fmla="*/ 2 h 177"/>
                  <a:gd name="T12" fmla="*/ 3 w 148"/>
                  <a:gd name="T13" fmla="*/ 3 h 177"/>
                  <a:gd name="T14" fmla="*/ 3 w 148"/>
                  <a:gd name="T15" fmla="*/ 4 h 177"/>
                  <a:gd name="T16" fmla="*/ 0 w 148"/>
                  <a:gd name="T17" fmla="*/ 1 h 1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8"/>
                  <a:gd name="T28" fmla="*/ 0 h 177"/>
                  <a:gd name="T29" fmla="*/ 148 w 148"/>
                  <a:gd name="T30" fmla="*/ 177 h 1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8" h="177">
                    <a:moveTo>
                      <a:pt x="0" y="67"/>
                    </a:moveTo>
                    <a:lnTo>
                      <a:pt x="49" y="0"/>
                    </a:lnTo>
                    <a:lnTo>
                      <a:pt x="70" y="3"/>
                    </a:lnTo>
                    <a:lnTo>
                      <a:pt x="73" y="48"/>
                    </a:lnTo>
                    <a:lnTo>
                      <a:pt x="114" y="41"/>
                    </a:lnTo>
                    <a:lnTo>
                      <a:pt x="110" y="83"/>
                    </a:lnTo>
                    <a:lnTo>
                      <a:pt x="148" y="115"/>
                    </a:lnTo>
                    <a:lnTo>
                      <a:pt x="145" y="177"/>
                    </a:lnTo>
                    <a:lnTo>
                      <a:pt x="0" y="6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3" name="Freeform 457"/>
              <p:cNvSpPr/>
              <p:nvPr/>
            </p:nvSpPr>
            <p:spPr bwMode="auto">
              <a:xfrm>
                <a:off x="1848" y="2652"/>
                <a:ext cx="170" cy="185"/>
              </a:xfrm>
              <a:custGeom>
                <a:avLst/>
                <a:gdLst>
                  <a:gd name="T0" fmla="*/ 0 w 597"/>
                  <a:gd name="T1" fmla="*/ 8 h 646"/>
                  <a:gd name="T2" fmla="*/ 0 w 597"/>
                  <a:gd name="T3" fmla="*/ 3 h 646"/>
                  <a:gd name="T4" fmla="*/ 2 w 597"/>
                  <a:gd name="T5" fmla="*/ 0 h 646"/>
                  <a:gd name="T6" fmla="*/ 5 w 597"/>
                  <a:gd name="T7" fmla="*/ 1 h 646"/>
                  <a:gd name="T8" fmla="*/ 6 w 597"/>
                  <a:gd name="T9" fmla="*/ 2 h 646"/>
                  <a:gd name="T10" fmla="*/ 8 w 597"/>
                  <a:gd name="T11" fmla="*/ 3 h 646"/>
                  <a:gd name="T12" fmla="*/ 9 w 597"/>
                  <a:gd name="T13" fmla="*/ 3 h 646"/>
                  <a:gd name="T14" fmla="*/ 9 w 597"/>
                  <a:gd name="T15" fmla="*/ 1 h 646"/>
                  <a:gd name="T16" fmla="*/ 10 w 597"/>
                  <a:gd name="T17" fmla="*/ 0 h 646"/>
                  <a:gd name="T18" fmla="*/ 14 w 597"/>
                  <a:gd name="T19" fmla="*/ 2 h 646"/>
                  <a:gd name="T20" fmla="*/ 13 w 597"/>
                  <a:gd name="T21" fmla="*/ 3 h 646"/>
                  <a:gd name="T22" fmla="*/ 14 w 597"/>
                  <a:gd name="T23" fmla="*/ 12 h 646"/>
                  <a:gd name="T24" fmla="*/ 14 w 597"/>
                  <a:gd name="T25" fmla="*/ 15 h 646"/>
                  <a:gd name="T26" fmla="*/ 13 w 597"/>
                  <a:gd name="T27" fmla="*/ 15 h 646"/>
                  <a:gd name="T28" fmla="*/ 13 w 597"/>
                  <a:gd name="T29" fmla="*/ 15 h 646"/>
                  <a:gd name="T30" fmla="*/ 6 w 597"/>
                  <a:gd name="T31" fmla="*/ 11 h 646"/>
                  <a:gd name="T32" fmla="*/ 5 w 597"/>
                  <a:gd name="T33" fmla="*/ 11 h 646"/>
                  <a:gd name="T34" fmla="*/ 2 w 597"/>
                  <a:gd name="T35" fmla="*/ 11 h 646"/>
                  <a:gd name="T36" fmla="*/ 0 w 597"/>
                  <a:gd name="T37" fmla="*/ 8 h 6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7"/>
                  <a:gd name="T58" fmla="*/ 0 h 646"/>
                  <a:gd name="T59" fmla="*/ 597 w 597"/>
                  <a:gd name="T60" fmla="*/ 646 h 6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7" h="646">
                    <a:moveTo>
                      <a:pt x="0" y="336"/>
                    </a:moveTo>
                    <a:lnTo>
                      <a:pt x="1" y="139"/>
                    </a:lnTo>
                    <a:lnTo>
                      <a:pt x="74" y="0"/>
                    </a:lnTo>
                    <a:lnTo>
                      <a:pt x="219" y="42"/>
                    </a:lnTo>
                    <a:lnTo>
                      <a:pt x="246" y="89"/>
                    </a:lnTo>
                    <a:lnTo>
                      <a:pt x="363" y="139"/>
                    </a:lnTo>
                    <a:lnTo>
                      <a:pt x="398" y="123"/>
                    </a:lnTo>
                    <a:lnTo>
                      <a:pt x="402" y="52"/>
                    </a:lnTo>
                    <a:lnTo>
                      <a:pt x="440" y="19"/>
                    </a:lnTo>
                    <a:lnTo>
                      <a:pt x="597" y="75"/>
                    </a:lnTo>
                    <a:lnTo>
                      <a:pt x="580" y="150"/>
                    </a:lnTo>
                    <a:lnTo>
                      <a:pt x="597" y="529"/>
                    </a:lnTo>
                    <a:lnTo>
                      <a:pt x="597" y="618"/>
                    </a:lnTo>
                    <a:lnTo>
                      <a:pt x="564" y="619"/>
                    </a:lnTo>
                    <a:lnTo>
                      <a:pt x="564" y="646"/>
                    </a:lnTo>
                    <a:lnTo>
                      <a:pt x="258" y="462"/>
                    </a:lnTo>
                    <a:lnTo>
                      <a:pt x="219" y="483"/>
                    </a:lnTo>
                    <a:lnTo>
                      <a:pt x="89" y="460"/>
                    </a:lnTo>
                    <a:lnTo>
                      <a:pt x="0" y="33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4" name="Freeform 458"/>
              <p:cNvSpPr/>
              <p:nvPr/>
            </p:nvSpPr>
            <p:spPr bwMode="auto">
              <a:xfrm>
                <a:off x="2215" y="3237"/>
                <a:ext cx="77" cy="175"/>
              </a:xfrm>
              <a:custGeom>
                <a:avLst/>
                <a:gdLst>
                  <a:gd name="T0" fmla="*/ 0 w 270"/>
                  <a:gd name="T1" fmla="*/ 10 h 616"/>
                  <a:gd name="T2" fmla="*/ 1 w 270"/>
                  <a:gd name="T3" fmla="*/ 13 h 616"/>
                  <a:gd name="T4" fmla="*/ 2 w 270"/>
                  <a:gd name="T5" fmla="*/ 14 h 616"/>
                  <a:gd name="T6" fmla="*/ 4 w 270"/>
                  <a:gd name="T7" fmla="*/ 13 h 616"/>
                  <a:gd name="T8" fmla="*/ 6 w 270"/>
                  <a:gd name="T9" fmla="*/ 3 h 616"/>
                  <a:gd name="T10" fmla="*/ 6 w 270"/>
                  <a:gd name="T11" fmla="*/ 4 h 616"/>
                  <a:gd name="T12" fmla="*/ 5 w 270"/>
                  <a:gd name="T13" fmla="*/ 0 h 616"/>
                  <a:gd name="T14" fmla="*/ 4 w 270"/>
                  <a:gd name="T15" fmla="*/ 1 h 616"/>
                  <a:gd name="T16" fmla="*/ 4 w 270"/>
                  <a:gd name="T17" fmla="*/ 3 h 616"/>
                  <a:gd name="T18" fmla="*/ 3 w 270"/>
                  <a:gd name="T19" fmla="*/ 4 h 616"/>
                  <a:gd name="T20" fmla="*/ 1 w 270"/>
                  <a:gd name="T21" fmla="*/ 4 h 616"/>
                  <a:gd name="T22" fmla="*/ 1 w 270"/>
                  <a:gd name="T23" fmla="*/ 5 h 616"/>
                  <a:gd name="T24" fmla="*/ 1 w 270"/>
                  <a:gd name="T25" fmla="*/ 8 h 616"/>
                  <a:gd name="T26" fmla="*/ 0 w 270"/>
                  <a:gd name="T27" fmla="*/ 10 h 6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0"/>
                  <a:gd name="T43" fmla="*/ 0 h 616"/>
                  <a:gd name="T44" fmla="*/ 270 w 270"/>
                  <a:gd name="T45" fmla="*/ 616 h 6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0" h="616">
                    <a:moveTo>
                      <a:pt x="0" y="441"/>
                    </a:moveTo>
                    <a:lnTo>
                      <a:pt x="26" y="567"/>
                    </a:lnTo>
                    <a:lnTo>
                      <a:pt x="76" y="616"/>
                    </a:lnTo>
                    <a:lnTo>
                      <a:pt x="161" y="567"/>
                    </a:lnTo>
                    <a:lnTo>
                      <a:pt x="254" y="144"/>
                    </a:lnTo>
                    <a:lnTo>
                      <a:pt x="270" y="161"/>
                    </a:lnTo>
                    <a:lnTo>
                      <a:pt x="232" y="0"/>
                    </a:lnTo>
                    <a:lnTo>
                      <a:pt x="182" y="68"/>
                    </a:lnTo>
                    <a:lnTo>
                      <a:pt x="182" y="115"/>
                    </a:lnTo>
                    <a:lnTo>
                      <a:pt x="122" y="165"/>
                    </a:lnTo>
                    <a:lnTo>
                      <a:pt x="47" y="186"/>
                    </a:lnTo>
                    <a:lnTo>
                      <a:pt x="29" y="240"/>
                    </a:lnTo>
                    <a:lnTo>
                      <a:pt x="47" y="348"/>
                    </a:lnTo>
                    <a:lnTo>
                      <a:pt x="0" y="44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5" name="Freeform 459"/>
              <p:cNvSpPr/>
              <p:nvPr/>
            </p:nvSpPr>
            <p:spPr bwMode="auto">
              <a:xfrm>
                <a:off x="2103" y="3202"/>
                <a:ext cx="36" cy="99"/>
              </a:xfrm>
              <a:custGeom>
                <a:avLst/>
                <a:gdLst>
                  <a:gd name="T0" fmla="*/ 0 w 124"/>
                  <a:gd name="T1" fmla="*/ 4 h 346"/>
                  <a:gd name="T2" fmla="*/ 0 w 124"/>
                  <a:gd name="T3" fmla="*/ 5 h 346"/>
                  <a:gd name="T4" fmla="*/ 2 w 124"/>
                  <a:gd name="T5" fmla="*/ 5 h 346"/>
                  <a:gd name="T6" fmla="*/ 1 w 124"/>
                  <a:gd name="T7" fmla="*/ 7 h 346"/>
                  <a:gd name="T8" fmla="*/ 2 w 124"/>
                  <a:gd name="T9" fmla="*/ 8 h 346"/>
                  <a:gd name="T10" fmla="*/ 3 w 124"/>
                  <a:gd name="T11" fmla="*/ 6 h 346"/>
                  <a:gd name="T12" fmla="*/ 2 w 124"/>
                  <a:gd name="T13" fmla="*/ 4 h 346"/>
                  <a:gd name="T14" fmla="*/ 2 w 124"/>
                  <a:gd name="T15" fmla="*/ 5 h 346"/>
                  <a:gd name="T16" fmla="*/ 2 w 124"/>
                  <a:gd name="T17" fmla="*/ 5 h 346"/>
                  <a:gd name="T18" fmla="*/ 1 w 124"/>
                  <a:gd name="T19" fmla="*/ 3 h 346"/>
                  <a:gd name="T20" fmla="*/ 1 w 124"/>
                  <a:gd name="T21" fmla="*/ 0 h 346"/>
                  <a:gd name="T22" fmla="*/ 0 w 124"/>
                  <a:gd name="T23" fmla="*/ 0 h 346"/>
                  <a:gd name="T24" fmla="*/ 1 w 124"/>
                  <a:gd name="T25" fmla="*/ 1 h 346"/>
                  <a:gd name="T26" fmla="*/ 0 w 124"/>
                  <a:gd name="T27" fmla="*/ 4 h 3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4"/>
                  <a:gd name="T43" fmla="*/ 0 h 346"/>
                  <a:gd name="T44" fmla="*/ 124 w 124"/>
                  <a:gd name="T45" fmla="*/ 346 h 3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4" h="346">
                    <a:moveTo>
                      <a:pt x="0" y="189"/>
                    </a:moveTo>
                    <a:lnTo>
                      <a:pt x="16" y="209"/>
                    </a:lnTo>
                    <a:lnTo>
                      <a:pt x="64" y="228"/>
                    </a:lnTo>
                    <a:lnTo>
                      <a:pt x="61" y="292"/>
                    </a:lnTo>
                    <a:lnTo>
                      <a:pt x="100" y="346"/>
                    </a:lnTo>
                    <a:lnTo>
                      <a:pt x="124" y="248"/>
                    </a:lnTo>
                    <a:lnTo>
                      <a:pt x="84" y="182"/>
                    </a:lnTo>
                    <a:lnTo>
                      <a:pt x="95" y="219"/>
                    </a:lnTo>
                    <a:lnTo>
                      <a:pt x="72" y="217"/>
                    </a:lnTo>
                    <a:lnTo>
                      <a:pt x="47" y="128"/>
                    </a:lnTo>
                    <a:lnTo>
                      <a:pt x="46" y="9"/>
                    </a:lnTo>
                    <a:lnTo>
                      <a:pt x="10" y="0"/>
                    </a:lnTo>
                    <a:lnTo>
                      <a:pt x="38" y="58"/>
                    </a:lnTo>
                    <a:lnTo>
                      <a:pt x="0" y="18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6" name="Freeform 460"/>
              <p:cNvSpPr/>
              <p:nvPr/>
            </p:nvSpPr>
            <p:spPr bwMode="auto">
              <a:xfrm>
                <a:off x="1615" y="2764"/>
                <a:ext cx="177" cy="191"/>
              </a:xfrm>
              <a:custGeom>
                <a:avLst/>
                <a:gdLst>
                  <a:gd name="T0" fmla="*/ 0 w 618"/>
                  <a:gd name="T1" fmla="*/ 11 h 673"/>
                  <a:gd name="T2" fmla="*/ 1 w 618"/>
                  <a:gd name="T3" fmla="*/ 10 h 673"/>
                  <a:gd name="T4" fmla="*/ 1 w 618"/>
                  <a:gd name="T5" fmla="*/ 10 h 673"/>
                  <a:gd name="T6" fmla="*/ 6 w 618"/>
                  <a:gd name="T7" fmla="*/ 10 h 673"/>
                  <a:gd name="T8" fmla="*/ 5 w 618"/>
                  <a:gd name="T9" fmla="*/ 0 h 673"/>
                  <a:gd name="T10" fmla="*/ 7 w 618"/>
                  <a:gd name="T11" fmla="*/ 0 h 673"/>
                  <a:gd name="T12" fmla="*/ 14 w 618"/>
                  <a:gd name="T13" fmla="*/ 5 h 673"/>
                  <a:gd name="T14" fmla="*/ 14 w 618"/>
                  <a:gd name="T15" fmla="*/ 6 h 673"/>
                  <a:gd name="T16" fmla="*/ 15 w 618"/>
                  <a:gd name="T17" fmla="*/ 6 h 673"/>
                  <a:gd name="T18" fmla="*/ 15 w 618"/>
                  <a:gd name="T19" fmla="*/ 9 h 673"/>
                  <a:gd name="T20" fmla="*/ 14 w 618"/>
                  <a:gd name="T21" fmla="*/ 10 h 673"/>
                  <a:gd name="T22" fmla="*/ 11 w 618"/>
                  <a:gd name="T23" fmla="*/ 11 h 673"/>
                  <a:gd name="T24" fmla="*/ 7 w 618"/>
                  <a:gd name="T25" fmla="*/ 12 h 673"/>
                  <a:gd name="T26" fmla="*/ 6 w 618"/>
                  <a:gd name="T27" fmla="*/ 15 h 673"/>
                  <a:gd name="T28" fmla="*/ 5 w 618"/>
                  <a:gd name="T29" fmla="*/ 15 h 673"/>
                  <a:gd name="T30" fmla="*/ 4 w 618"/>
                  <a:gd name="T31" fmla="*/ 15 h 673"/>
                  <a:gd name="T32" fmla="*/ 3 w 618"/>
                  <a:gd name="T33" fmla="*/ 13 h 673"/>
                  <a:gd name="T34" fmla="*/ 1 w 618"/>
                  <a:gd name="T35" fmla="*/ 14 h 673"/>
                  <a:gd name="T36" fmla="*/ 1 w 618"/>
                  <a:gd name="T37" fmla="*/ 13 h 673"/>
                  <a:gd name="T38" fmla="*/ 0 w 618"/>
                  <a:gd name="T39" fmla="*/ 11 h 6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18"/>
                  <a:gd name="T61" fmla="*/ 0 h 673"/>
                  <a:gd name="T62" fmla="*/ 618 w 618"/>
                  <a:gd name="T63" fmla="*/ 673 h 67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18" h="673">
                    <a:moveTo>
                      <a:pt x="0" y="468"/>
                    </a:moveTo>
                    <a:lnTo>
                      <a:pt x="26" y="418"/>
                    </a:lnTo>
                    <a:lnTo>
                      <a:pt x="56" y="450"/>
                    </a:lnTo>
                    <a:lnTo>
                      <a:pt x="248" y="435"/>
                    </a:lnTo>
                    <a:lnTo>
                      <a:pt x="208" y="0"/>
                    </a:lnTo>
                    <a:lnTo>
                      <a:pt x="279" y="0"/>
                    </a:lnTo>
                    <a:lnTo>
                      <a:pt x="583" y="236"/>
                    </a:lnTo>
                    <a:lnTo>
                      <a:pt x="585" y="275"/>
                    </a:lnTo>
                    <a:lnTo>
                      <a:pt x="617" y="271"/>
                    </a:lnTo>
                    <a:lnTo>
                      <a:pt x="618" y="409"/>
                    </a:lnTo>
                    <a:lnTo>
                      <a:pt x="591" y="439"/>
                    </a:lnTo>
                    <a:lnTo>
                      <a:pt x="467" y="458"/>
                    </a:lnTo>
                    <a:lnTo>
                      <a:pt x="310" y="537"/>
                    </a:lnTo>
                    <a:lnTo>
                      <a:pt x="261" y="665"/>
                    </a:lnTo>
                    <a:lnTo>
                      <a:pt x="223" y="649"/>
                    </a:lnTo>
                    <a:lnTo>
                      <a:pt x="155" y="673"/>
                    </a:lnTo>
                    <a:lnTo>
                      <a:pt x="117" y="566"/>
                    </a:lnTo>
                    <a:lnTo>
                      <a:pt x="53" y="592"/>
                    </a:lnTo>
                    <a:lnTo>
                      <a:pt x="26" y="569"/>
                    </a:lnTo>
                    <a:lnTo>
                      <a:pt x="0" y="46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7" name="Freeform 461"/>
              <p:cNvSpPr/>
              <p:nvPr/>
            </p:nvSpPr>
            <p:spPr bwMode="auto">
              <a:xfrm>
                <a:off x="1562" y="2733"/>
                <a:ext cx="133" cy="164"/>
              </a:xfrm>
              <a:custGeom>
                <a:avLst/>
                <a:gdLst>
                  <a:gd name="T0" fmla="*/ 0 w 467"/>
                  <a:gd name="T1" fmla="*/ 7 h 575"/>
                  <a:gd name="T2" fmla="*/ 1 w 467"/>
                  <a:gd name="T3" fmla="*/ 7 h 575"/>
                  <a:gd name="T4" fmla="*/ 1 w 467"/>
                  <a:gd name="T5" fmla="*/ 9 h 575"/>
                  <a:gd name="T6" fmla="*/ 0 w 467"/>
                  <a:gd name="T7" fmla="*/ 12 h 575"/>
                  <a:gd name="T8" fmla="*/ 2 w 467"/>
                  <a:gd name="T9" fmla="*/ 11 h 575"/>
                  <a:gd name="T10" fmla="*/ 4 w 467"/>
                  <a:gd name="T11" fmla="*/ 13 h 575"/>
                  <a:gd name="T12" fmla="*/ 5 w 467"/>
                  <a:gd name="T13" fmla="*/ 12 h 575"/>
                  <a:gd name="T14" fmla="*/ 6 w 467"/>
                  <a:gd name="T15" fmla="*/ 13 h 575"/>
                  <a:gd name="T16" fmla="*/ 10 w 467"/>
                  <a:gd name="T17" fmla="*/ 13 h 575"/>
                  <a:gd name="T18" fmla="*/ 9 w 467"/>
                  <a:gd name="T19" fmla="*/ 3 h 575"/>
                  <a:gd name="T20" fmla="*/ 11 w 467"/>
                  <a:gd name="T21" fmla="*/ 3 h 575"/>
                  <a:gd name="T22" fmla="*/ 7 w 467"/>
                  <a:gd name="T23" fmla="*/ 0 h 575"/>
                  <a:gd name="T24" fmla="*/ 7 w 467"/>
                  <a:gd name="T25" fmla="*/ 1 h 575"/>
                  <a:gd name="T26" fmla="*/ 5 w 467"/>
                  <a:gd name="T27" fmla="*/ 1 h 575"/>
                  <a:gd name="T28" fmla="*/ 5 w 467"/>
                  <a:gd name="T29" fmla="*/ 4 h 575"/>
                  <a:gd name="T30" fmla="*/ 3 w 467"/>
                  <a:gd name="T31" fmla="*/ 5 h 575"/>
                  <a:gd name="T32" fmla="*/ 4 w 467"/>
                  <a:gd name="T33" fmla="*/ 6 h 575"/>
                  <a:gd name="T34" fmla="*/ 0 w 467"/>
                  <a:gd name="T35" fmla="*/ 7 h 5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7"/>
                  <a:gd name="T55" fmla="*/ 0 h 575"/>
                  <a:gd name="T56" fmla="*/ 467 w 467"/>
                  <a:gd name="T57" fmla="*/ 575 h 5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7" h="575">
                    <a:moveTo>
                      <a:pt x="0" y="288"/>
                    </a:moveTo>
                    <a:lnTo>
                      <a:pt x="30" y="320"/>
                    </a:lnTo>
                    <a:lnTo>
                      <a:pt x="36" y="408"/>
                    </a:lnTo>
                    <a:lnTo>
                      <a:pt x="13" y="515"/>
                    </a:lnTo>
                    <a:lnTo>
                      <a:pt x="101" y="492"/>
                    </a:lnTo>
                    <a:lnTo>
                      <a:pt x="188" y="575"/>
                    </a:lnTo>
                    <a:lnTo>
                      <a:pt x="214" y="525"/>
                    </a:lnTo>
                    <a:lnTo>
                      <a:pt x="244" y="557"/>
                    </a:lnTo>
                    <a:lnTo>
                      <a:pt x="436" y="542"/>
                    </a:lnTo>
                    <a:lnTo>
                      <a:pt x="396" y="107"/>
                    </a:lnTo>
                    <a:lnTo>
                      <a:pt x="467" y="107"/>
                    </a:lnTo>
                    <a:lnTo>
                      <a:pt x="322" y="0"/>
                    </a:lnTo>
                    <a:lnTo>
                      <a:pt x="317" y="58"/>
                    </a:lnTo>
                    <a:lnTo>
                      <a:pt x="197" y="54"/>
                    </a:lnTo>
                    <a:lnTo>
                      <a:pt x="196" y="176"/>
                    </a:lnTo>
                    <a:lnTo>
                      <a:pt x="152" y="199"/>
                    </a:lnTo>
                    <a:lnTo>
                      <a:pt x="156" y="270"/>
                    </a:lnTo>
                    <a:lnTo>
                      <a:pt x="0" y="28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8" name="Freeform 462"/>
              <p:cNvSpPr/>
              <p:nvPr/>
            </p:nvSpPr>
            <p:spPr bwMode="auto">
              <a:xfrm>
                <a:off x="1606" y="2617"/>
                <a:ext cx="127" cy="111"/>
              </a:xfrm>
              <a:custGeom>
                <a:avLst/>
                <a:gdLst>
                  <a:gd name="T0" fmla="*/ 0 w 447"/>
                  <a:gd name="T1" fmla="*/ 9 h 392"/>
                  <a:gd name="T2" fmla="*/ 3 w 447"/>
                  <a:gd name="T3" fmla="*/ 7 h 392"/>
                  <a:gd name="T4" fmla="*/ 3 w 447"/>
                  <a:gd name="T5" fmla="*/ 3 h 392"/>
                  <a:gd name="T6" fmla="*/ 6 w 447"/>
                  <a:gd name="T7" fmla="*/ 2 h 392"/>
                  <a:gd name="T8" fmla="*/ 6 w 447"/>
                  <a:gd name="T9" fmla="*/ 0 h 392"/>
                  <a:gd name="T10" fmla="*/ 9 w 447"/>
                  <a:gd name="T11" fmla="*/ 1 h 392"/>
                  <a:gd name="T12" fmla="*/ 10 w 447"/>
                  <a:gd name="T13" fmla="*/ 4 h 392"/>
                  <a:gd name="T14" fmla="*/ 9 w 447"/>
                  <a:gd name="T15" fmla="*/ 4 h 392"/>
                  <a:gd name="T16" fmla="*/ 8 w 447"/>
                  <a:gd name="T17" fmla="*/ 4 h 392"/>
                  <a:gd name="T18" fmla="*/ 8 w 447"/>
                  <a:gd name="T19" fmla="*/ 5 h 392"/>
                  <a:gd name="T20" fmla="*/ 4 w 447"/>
                  <a:gd name="T21" fmla="*/ 7 h 392"/>
                  <a:gd name="T22" fmla="*/ 4 w 447"/>
                  <a:gd name="T23" fmla="*/ 9 h 392"/>
                  <a:gd name="T24" fmla="*/ 0 w 447"/>
                  <a:gd name="T25" fmla="*/ 9 h 3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7"/>
                  <a:gd name="T40" fmla="*/ 0 h 392"/>
                  <a:gd name="T41" fmla="*/ 447 w 447"/>
                  <a:gd name="T42" fmla="*/ 392 h 3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7" h="392">
                    <a:moveTo>
                      <a:pt x="0" y="387"/>
                    </a:moveTo>
                    <a:lnTo>
                      <a:pt x="109" y="311"/>
                    </a:lnTo>
                    <a:lnTo>
                      <a:pt x="149" y="157"/>
                    </a:lnTo>
                    <a:lnTo>
                      <a:pt x="242" y="77"/>
                    </a:lnTo>
                    <a:lnTo>
                      <a:pt x="273" y="0"/>
                    </a:lnTo>
                    <a:lnTo>
                      <a:pt x="409" y="26"/>
                    </a:lnTo>
                    <a:lnTo>
                      <a:pt x="447" y="172"/>
                    </a:lnTo>
                    <a:lnTo>
                      <a:pt x="387" y="175"/>
                    </a:lnTo>
                    <a:lnTo>
                      <a:pt x="352" y="192"/>
                    </a:lnTo>
                    <a:lnTo>
                      <a:pt x="359" y="230"/>
                    </a:lnTo>
                    <a:lnTo>
                      <a:pt x="184" y="317"/>
                    </a:lnTo>
                    <a:lnTo>
                      <a:pt x="163" y="392"/>
                    </a:lnTo>
                    <a:lnTo>
                      <a:pt x="0" y="38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79" name="Freeform 463"/>
              <p:cNvSpPr/>
              <p:nvPr/>
            </p:nvSpPr>
            <p:spPr bwMode="auto">
              <a:xfrm>
                <a:off x="2074" y="3215"/>
                <a:ext cx="114" cy="211"/>
              </a:xfrm>
              <a:custGeom>
                <a:avLst/>
                <a:gdLst>
                  <a:gd name="T0" fmla="*/ 0 w 398"/>
                  <a:gd name="T1" fmla="*/ 5 h 739"/>
                  <a:gd name="T2" fmla="*/ 0 w 398"/>
                  <a:gd name="T3" fmla="*/ 5 h 739"/>
                  <a:gd name="T4" fmla="*/ 2 w 398"/>
                  <a:gd name="T5" fmla="*/ 6 h 739"/>
                  <a:gd name="T6" fmla="*/ 3 w 398"/>
                  <a:gd name="T7" fmla="*/ 7 h 739"/>
                  <a:gd name="T8" fmla="*/ 3 w 398"/>
                  <a:gd name="T9" fmla="*/ 10 h 739"/>
                  <a:gd name="T10" fmla="*/ 1 w 398"/>
                  <a:gd name="T11" fmla="*/ 13 h 739"/>
                  <a:gd name="T12" fmla="*/ 2 w 398"/>
                  <a:gd name="T13" fmla="*/ 16 h 739"/>
                  <a:gd name="T14" fmla="*/ 2 w 398"/>
                  <a:gd name="T15" fmla="*/ 17 h 739"/>
                  <a:gd name="T16" fmla="*/ 3 w 398"/>
                  <a:gd name="T17" fmla="*/ 17 h 739"/>
                  <a:gd name="T18" fmla="*/ 3 w 398"/>
                  <a:gd name="T19" fmla="*/ 16 h 739"/>
                  <a:gd name="T20" fmla="*/ 5 w 398"/>
                  <a:gd name="T21" fmla="*/ 15 h 739"/>
                  <a:gd name="T22" fmla="*/ 4 w 398"/>
                  <a:gd name="T23" fmla="*/ 10 h 739"/>
                  <a:gd name="T24" fmla="*/ 9 w 398"/>
                  <a:gd name="T25" fmla="*/ 5 h 739"/>
                  <a:gd name="T26" fmla="*/ 9 w 398"/>
                  <a:gd name="T27" fmla="*/ 0 h 739"/>
                  <a:gd name="T28" fmla="*/ 8 w 398"/>
                  <a:gd name="T29" fmla="*/ 1 h 739"/>
                  <a:gd name="T30" fmla="*/ 4 w 398"/>
                  <a:gd name="T31" fmla="*/ 1 h 739"/>
                  <a:gd name="T32" fmla="*/ 4 w 398"/>
                  <a:gd name="T33" fmla="*/ 3 h 739"/>
                  <a:gd name="T34" fmla="*/ 5 w 398"/>
                  <a:gd name="T35" fmla="*/ 5 h 739"/>
                  <a:gd name="T36" fmla="*/ 5 w 398"/>
                  <a:gd name="T37" fmla="*/ 7 h 739"/>
                  <a:gd name="T38" fmla="*/ 4 w 398"/>
                  <a:gd name="T39" fmla="*/ 6 h 739"/>
                  <a:gd name="T40" fmla="*/ 4 w 398"/>
                  <a:gd name="T41" fmla="*/ 4 h 739"/>
                  <a:gd name="T42" fmla="*/ 3 w 398"/>
                  <a:gd name="T43" fmla="*/ 4 h 739"/>
                  <a:gd name="T44" fmla="*/ 0 w 398"/>
                  <a:gd name="T45" fmla="*/ 5 h 7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8"/>
                  <a:gd name="T70" fmla="*/ 0 h 739"/>
                  <a:gd name="T71" fmla="*/ 398 w 398"/>
                  <a:gd name="T72" fmla="*/ 739 h 7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8" h="739">
                    <a:moveTo>
                      <a:pt x="0" y="206"/>
                    </a:moveTo>
                    <a:lnTo>
                      <a:pt x="8" y="230"/>
                    </a:lnTo>
                    <a:lnTo>
                      <a:pt x="102" y="263"/>
                    </a:lnTo>
                    <a:lnTo>
                      <a:pt x="113" y="310"/>
                    </a:lnTo>
                    <a:lnTo>
                      <a:pt x="105" y="428"/>
                    </a:lnTo>
                    <a:lnTo>
                      <a:pt x="57" y="549"/>
                    </a:lnTo>
                    <a:lnTo>
                      <a:pt x="73" y="693"/>
                    </a:lnTo>
                    <a:lnTo>
                      <a:pt x="77" y="739"/>
                    </a:lnTo>
                    <a:lnTo>
                      <a:pt x="104" y="739"/>
                    </a:lnTo>
                    <a:lnTo>
                      <a:pt x="104" y="689"/>
                    </a:lnTo>
                    <a:lnTo>
                      <a:pt x="205" y="622"/>
                    </a:lnTo>
                    <a:lnTo>
                      <a:pt x="175" y="428"/>
                    </a:lnTo>
                    <a:lnTo>
                      <a:pt x="396" y="229"/>
                    </a:lnTo>
                    <a:lnTo>
                      <a:pt x="398" y="0"/>
                    </a:lnTo>
                    <a:lnTo>
                      <a:pt x="342" y="39"/>
                    </a:lnTo>
                    <a:lnTo>
                      <a:pt x="188" y="52"/>
                    </a:lnTo>
                    <a:lnTo>
                      <a:pt x="187" y="134"/>
                    </a:lnTo>
                    <a:lnTo>
                      <a:pt x="227" y="200"/>
                    </a:lnTo>
                    <a:lnTo>
                      <a:pt x="203" y="298"/>
                    </a:lnTo>
                    <a:lnTo>
                      <a:pt x="164" y="244"/>
                    </a:lnTo>
                    <a:lnTo>
                      <a:pt x="167" y="180"/>
                    </a:lnTo>
                    <a:lnTo>
                      <a:pt x="119" y="161"/>
                    </a:lnTo>
                    <a:lnTo>
                      <a:pt x="0" y="20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0" name="Freeform 464"/>
              <p:cNvSpPr/>
              <p:nvPr/>
            </p:nvSpPr>
            <p:spPr bwMode="auto">
              <a:xfrm>
                <a:off x="1749" y="2784"/>
                <a:ext cx="173" cy="152"/>
              </a:xfrm>
              <a:custGeom>
                <a:avLst/>
                <a:gdLst>
                  <a:gd name="T0" fmla="*/ 0 w 607"/>
                  <a:gd name="T1" fmla="*/ 9 h 535"/>
                  <a:gd name="T2" fmla="*/ 0 w 607"/>
                  <a:gd name="T3" fmla="*/ 10 h 535"/>
                  <a:gd name="T4" fmla="*/ 2 w 607"/>
                  <a:gd name="T5" fmla="*/ 12 h 535"/>
                  <a:gd name="T6" fmla="*/ 2 w 607"/>
                  <a:gd name="T7" fmla="*/ 12 h 535"/>
                  <a:gd name="T8" fmla="*/ 3 w 607"/>
                  <a:gd name="T9" fmla="*/ 12 h 535"/>
                  <a:gd name="T10" fmla="*/ 4 w 607"/>
                  <a:gd name="T11" fmla="*/ 10 h 535"/>
                  <a:gd name="T12" fmla="*/ 8 w 607"/>
                  <a:gd name="T13" fmla="*/ 11 h 535"/>
                  <a:gd name="T14" fmla="*/ 11 w 607"/>
                  <a:gd name="T15" fmla="*/ 10 h 535"/>
                  <a:gd name="T16" fmla="*/ 12 w 607"/>
                  <a:gd name="T17" fmla="*/ 10 h 535"/>
                  <a:gd name="T18" fmla="*/ 13 w 607"/>
                  <a:gd name="T19" fmla="*/ 7 h 535"/>
                  <a:gd name="T20" fmla="*/ 14 w 607"/>
                  <a:gd name="T21" fmla="*/ 3 h 535"/>
                  <a:gd name="T22" fmla="*/ 13 w 607"/>
                  <a:gd name="T23" fmla="*/ 2 h 535"/>
                  <a:gd name="T24" fmla="*/ 13 w 607"/>
                  <a:gd name="T25" fmla="*/ 1 h 535"/>
                  <a:gd name="T26" fmla="*/ 10 w 607"/>
                  <a:gd name="T27" fmla="*/ 0 h 535"/>
                  <a:gd name="T28" fmla="*/ 5 w 607"/>
                  <a:gd name="T29" fmla="*/ 4 h 535"/>
                  <a:gd name="T30" fmla="*/ 3 w 607"/>
                  <a:gd name="T31" fmla="*/ 5 h 535"/>
                  <a:gd name="T32" fmla="*/ 3 w 607"/>
                  <a:gd name="T33" fmla="*/ 8 h 535"/>
                  <a:gd name="T34" fmla="*/ 3 w 607"/>
                  <a:gd name="T35" fmla="*/ 9 h 535"/>
                  <a:gd name="T36" fmla="*/ 0 w 607"/>
                  <a:gd name="T37" fmla="*/ 9 h 5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535"/>
                  <a:gd name="T59" fmla="*/ 607 w 607"/>
                  <a:gd name="T60" fmla="*/ 535 h 5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535">
                    <a:moveTo>
                      <a:pt x="0" y="389"/>
                    </a:moveTo>
                    <a:lnTo>
                      <a:pt x="8" y="431"/>
                    </a:lnTo>
                    <a:lnTo>
                      <a:pt x="79" y="524"/>
                    </a:lnTo>
                    <a:lnTo>
                      <a:pt x="100" y="505"/>
                    </a:lnTo>
                    <a:lnTo>
                      <a:pt x="129" y="535"/>
                    </a:lnTo>
                    <a:lnTo>
                      <a:pt x="178" y="442"/>
                    </a:lnTo>
                    <a:lnTo>
                      <a:pt x="349" y="489"/>
                    </a:lnTo>
                    <a:lnTo>
                      <a:pt x="498" y="440"/>
                    </a:lnTo>
                    <a:lnTo>
                      <a:pt x="504" y="418"/>
                    </a:lnTo>
                    <a:lnTo>
                      <a:pt x="579" y="300"/>
                    </a:lnTo>
                    <a:lnTo>
                      <a:pt x="607" y="142"/>
                    </a:lnTo>
                    <a:lnTo>
                      <a:pt x="568" y="92"/>
                    </a:lnTo>
                    <a:lnTo>
                      <a:pt x="568" y="23"/>
                    </a:lnTo>
                    <a:lnTo>
                      <a:pt x="438" y="0"/>
                    </a:lnTo>
                    <a:lnTo>
                      <a:pt x="209" y="185"/>
                    </a:lnTo>
                    <a:lnTo>
                      <a:pt x="150" y="202"/>
                    </a:lnTo>
                    <a:lnTo>
                      <a:pt x="151" y="340"/>
                    </a:lnTo>
                    <a:lnTo>
                      <a:pt x="124" y="370"/>
                    </a:lnTo>
                    <a:lnTo>
                      <a:pt x="0" y="38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1" name="Freeform 465"/>
              <p:cNvSpPr/>
              <p:nvPr/>
            </p:nvSpPr>
            <p:spPr bwMode="auto">
              <a:xfrm>
                <a:off x="1777" y="2908"/>
                <a:ext cx="127" cy="123"/>
              </a:xfrm>
              <a:custGeom>
                <a:avLst/>
                <a:gdLst>
                  <a:gd name="T0" fmla="*/ 0 w 445"/>
                  <a:gd name="T1" fmla="*/ 8 h 429"/>
                  <a:gd name="T2" fmla="*/ 1 w 445"/>
                  <a:gd name="T3" fmla="*/ 2 h 429"/>
                  <a:gd name="T4" fmla="*/ 2 w 445"/>
                  <a:gd name="T5" fmla="*/ 0 h 429"/>
                  <a:gd name="T6" fmla="*/ 6 w 445"/>
                  <a:gd name="T7" fmla="*/ 1 h 429"/>
                  <a:gd name="T8" fmla="*/ 9 w 445"/>
                  <a:gd name="T9" fmla="*/ 0 h 429"/>
                  <a:gd name="T10" fmla="*/ 10 w 445"/>
                  <a:gd name="T11" fmla="*/ 1 h 429"/>
                  <a:gd name="T12" fmla="*/ 10 w 445"/>
                  <a:gd name="T13" fmla="*/ 2 h 429"/>
                  <a:gd name="T14" fmla="*/ 9 w 445"/>
                  <a:gd name="T15" fmla="*/ 3 h 429"/>
                  <a:gd name="T16" fmla="*/ 7 w 445"/>
                  <a:gd name="T17" fmla="*/ 8 h 429"/>
                  <a:gd name="T18" fmla="*/ 6 w 445"/>
                  <a:gd name="T19" fmla="*/ 7 h 429"/>
                  <a:gd name="T20" fmla="*/ 5 w 445"/>
                  <a:gd name="T21" fmla="*/ 9 h 429"/>
                  <a:gd name="T22" fmla="*/ 3 w 445"/>
                  <a:gd name="T23" fmla="*/ 10 h 429"/>
                  <a:gd name="T24" fmla="*/ 2 w 445"/>
                  <a:gd name="T25" fmla="*/ 8 h 429"/>
                  <a:gd name="T26" fmla="*/ 0 w 445"/>
                  <a:gd name="T27" fmla="*/ 8 h 4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5"/>
                  <a:gd name="T43" fmla="*/ 0 h 429"/>
                  <a:gd name="T44" fmla="*/ 445 w 445"/>
                  <a:gd name="T45" fmla="*/ 429 h 4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5" h="429">
                    <a:moveTo>
                      <a:pt x="0" y="335"/>
                    </a:moveTo>
                    <a:lnTo>
                      <a:pt x="29" y="95"/>
                    </a:lnTo>
                    <a:lnTo>
                      <a:pt x="78" y="2"/>
                    </a:lnTo>
                    <a:lnTo>
                      <a:pt x="249" y="49"/>
                    </a:lnTo>
                    <a:lnTo>
                      <a:pt x="398" y="0"/>
                    </a:lnTo>
                    <a:lnTo>
                      <a:pt x="428" y="57"/>
                    </a:lnTo>
                    <a:lnTo>
                      <a:pt x="445" y="95"/>
                    </a:lnTo>
                    <a:lnTo>
                      <a:pt x="406" y="130"/>
                    </a:lnTo>
                    <a:lnTo>
                      <a:pt x="323" y="324"/>
                    </a:lnTo>
                    <a:lnTo>
                      <a:pt x="252" y="312"/>
                    </a:lnTo>
                    <a:lnTo>
                      <a:pt x="214" y="404"/>
                    </a:lnTo>
                    <a:lnTo>
                      <a:pt x="128" y="429"/>
                    </a:lnTo>
                    <a:lnTo>
                      <a:pt x="78" y="347"/>
                    </a:lnTo>
                    <a:lnTo>
                      <a:pt x="0" y="33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2" name="Freeform 466"/>
              <p:cNvSpPr/>
              <p:nvPr/>
            </p:nvSpPr>
            <p:spPr bwMode="auto">
              <a:xfrm>
                <a:off x="1564" y="2923"/>
                <a:ext cx="33" cy="23"/>
              </a:xfrm>
              <a:custGeom>
                <a:avLst/>
                <a:gdLst>
                  <a:gd name="T0" fmla="*/ 0 w 117"/>
                  <a:gd name="T1" fmla="*/ 0 h 79"/>
                  <a:gd name="T2" fmla="*/ 1 w 117"/>
                  <a:gd name="T3" fmla="*/ 1 h 79"/>
                  <a:gd name="T4" fmla="*/ 2 w 117"/>
                  <a:gd name="T5" fmla="*/ 1 h 79"/>
                  <a:gd name="T6" fmla="*/ 1 w 117"/>
                  <a:gd name="T7" fmla="*/ 1 h 79"/>
                  <a:gd name="T8" fmla="*/ 1 w 117"/>
                  <a:gd name="T9" fmla="*/ 2 h 79"/>
                  <a:gd name="T10" fmla="*/ 3 w 117"/>
                  <a:gd name="T11" fmla="*/ 1 h 79"/>
                  <a:gd name="T12" fmla="*/ 3 w 117"/>
                  <a:gd name="T13" fmla="*/ 0 h 79"/>
                  <a:gd name="T14" fmla="*/ 0 w 117"/>
                  <a:gd name="T15" fmla="*/ 0 h 79"/>
                  <a:gd name="T16" fmla="*/ 0 60000 65536"/>
                  <a:gd name="T17" fmla="*/ 0 60000 65536"/>
                  <a:gd name="T18" fmla="*/ 0 60000 65536"/>
                  <a:gd name="T19" fmla="*/ 0 60000 65536"/>
                  <a:gd name="T20" fmla="*/ 0 60000 65536"/>
                  <a:gd name="T21" fmla="*/ 0 60000 65536"/>
                  <a:gd name="T22" fmla="*/ 0 60000 65536"/>
                  <a:gd name="T23" fmla="*/ 0 60000 65536"/>
                  <a:gd name="T24" fmla="*/ 0 w 117"/>
                  <a:gd name="T25" fmla="*/ 0 h 79"/>
                  <a:gd name="T26" fmla="*/ 117 w 117"/>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 h="79">
                    <a:moveTo>
                      <a:pt x="0" y="9"/>
                    </a:moveTo>
                    <a:lnTo>
                      <a:pt x="38" y="44"/>
                    </a:lnTo>
                    <a:lnTo>
                      <a:pt x="72" y="33"/>
                    </a:lnTo>
                    <a:lnTo>
                      <a:pt x="54" y="44"/>
                    </a:lnTo>
                    <a:lnTo>
                      <a:pt x="68" y="79"/>
                    </a:lnTo>
                    <a:lnTo>
                      <a:pt x="114" y="44"/>
                    </a:lnTo>
                    <a:lnTo>
                      <a:pt x="117" y="0"/>
                    </a:lnTo>
                    <a:lnTo>
                      <a:pt x="0" y="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3" name="Freeform 467"/>
              <p:cNvSpPr/>
              <p:nvPr/>
            </p:nvSpPr>
            <p:spPr bwMode="auto">
              <a:xfrm>
                <a:off x="2300" y="2748"/>
                <a:ext cx="6" cy="22"/>
              </a:xfrm>
              <a:custGeom>
                <a:avLst/>
                <a:gdLst>
                  <a:gd name="T0" fmla="*/ 0 w 22"/>
                  <a:gd name="T1" fmla="*/ 1 h 74"/>
                  <a:gd name="T2" fmla="*/ 0 w 22"/>
                  <a:gd name="T3" fmla="*/ 2 h 74"/>
                  <a:gd name="T4" fmla="*/ 1 w 22"/>
                  <a:gd name="T5" fmla="*/ 2 h 74"/>
                  <a:gd name="T6" fmla="*/ 0 w 22"/>
                  <a:gd name="T7" fmla="*/ 0 h 74"/>
                  <a:gd name="T8" fmla="*/ 0 w 22"/>
                  <a:gd name="T9" fmla="*/ 1 h 74"/>
                  <a:gd name="T10" fmla="*/ 0 60000 65536"/>
                  <a:gd name="T11" fmla="*/ 0 60000 65536"/>
                  <a:gd name="T12" fmla="*/ 0 60000 65536"/>
                  <a:gd name="T13" fmla="*/ 0 60000 65536"/>
                  <a:gd name="T14" fmla="*/ 0 60000 65536"/>
                  <a:gd name="T15" fmla="*/ 0 w 22"/>
                  <a:gd name="T16" fmla="*/ 0 h 74"/>
                  <a:gd name="T17" fmla="*/ 22 w 22"/>
                  <a:gd name="T18" fmla="*/ 74 h 74"/>
                </a:gdLst>
                <a:ahLst/>
                <a:cxnLst>
                  <a:cxn ang="T10">
                    <a:pos x="T0" y="T1"/>
                  </a:cxn>
                  <a:cxn ang="T11">
                    <a:pos x="T2" y="T3"/>
                  </a:cxn>
                  <a:cxn ang="T12">
                    <a:pos x="T4" y="T5"/>
                  </a:cxn>
                  <a:cxn ang="T13">
                    <a:pos x="T6" y="T7"/>
                  </a:cxn>
                  <a:cxn ang="T14">
                    <a:pos x="T8" y="T9"/>
                  </a:cxn>
                </a:cxnLst>
                <a:rect l="T15" t="T16" r="T17" b="T18"/>
                <a:pathLst>
                  <a:path w="22" h="74">
                    <a:moveTo>
                      <a:pt x="0" y="61"/>
                    </a:moveTo>
                    <a:lnTo>
                      <a:pt x="10" y="74"/>
                    </a:lnTo>
                    <a:lnTo>
                      <a:pt x="22" y="70"/>
                    </a:lnTo>
                    <a:lnTo>
                      <a:pt x="12" y="0"/>
                    </a:lnTo>
                    <a:lnTo>
                      <a:pt x="0" y="61"/>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4" name="Freeform 468"/>
              <p:cNvSpPr/>
              <p:nvPr/>
            </p:nvSpPr>
            <p:spPr bwMode="auto">
              <a:xfrm>
                <a:off x="2063" y="3096"/>
                <a:ext cx="19" cy="21"/>
              </a:xfrm>
              <a:custGeom>
                <a:avLst/>
                <a:gdLst>
                  <a:gd name="T0" fmla="*/ 0 w 66"/>
                  <a:gd name="T1" fmla="*/ 2 h 72"/>
                  <a:gd name="T2" fmla="*/ 1 w 66"/>
                  <a:gd name="T3" fmla="*/ 0 h 72"/>
                  <a:gd name="T4" fmla="*/ 1 w 66"/>
                  <a:gd name="T5" fmla="*/ 0 h 72"/>
                  <a:gd name="T6" fmla="*/ 1 w 66"/>
                  <a:gd name="T7" fmla="*/ 1 h 72"/>
                  <a:gd name="T8" fmla="*/ 0 w 66"/>
                  <a:gd name="T9" fmla="*/ 2 h 72"/>
                  <a:gd name="T10" fmla="*/ 0 60000 65536"/>
                  <a:gd name="T11" fmla="*/ 0 60000 65536"/>
                  <a:gd name="T12" fmla="*/ 0 60000 65536"/>
                  <a:gd name="T13" fmla="*/ 0 60000 65536"/>
                  <a:gd name="T14" fmla="*/ 0 60000 65536"/>
                  <a:gd name="T15" fmla="*/ 0 w 66"/>
                  <a:gd name="T16" fmla="*/ 0 h 72"/>
                  <a:gd name="T17" fmla="*/ 66 w 66"/>
                  <a:gd name="T18" fmla="*/ 72 h 72"/>
                </a:gdLst>
                <a:ahLst/>
                <a:cxnLst>
                  <a:cxn ang="T10">
                    <a:pos x="T0" y="T1"/>
                  </a:cxn>
                  <a:cxn ang="T11">
                    <a:pos x="T2" y="T3"/>
                  </a:cxn>
                  <a:cxn ang="T12">
                    <a:pos x="T4" y="T5"/>
                  </a:cxn>
                  <a:cxn ang="T13">
                    <a:pos x="T6" y="T7"/>
                  </a:cxn>
                  <a:cxn ang="T14">
                    <a:pos x="T8" y="T9"/>
                  </a:cxn>
                </a:cxnLst>
                <a:rect l="T15" t="T16" r="T17" b="T18"/>
                <a:pathLst>
                  <a:path w="66" h="72">
                    <a:moveTo>
                      <a:pt x="0" y="72"/>
                    </a:moveTo>
                    <a:lnTo>
                      <a:pt x="29" y="12"/>
                    </a:lnTo>
                    <a:lnTo>
                      <a:pt x="56" y="0"/>
                    </a:lnTo>
                    <a:lnTo>
                      <a:pt x="66" y="57"/>
                    </a:lnTo>
                    <a:lnTo>
                      <a:pt x="0" y="7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5" name="Freeform 469"/>
              <p:cNvSpPr/>
              <p:nvPr/>
            </p:nvSpPr>
            <p:spPr bwMode="auto">
              <a:xfrm>
                <a:off x="1556" y="2873"/>
                <a:ext cx="67" cy="52"/>
              </a:xfrm>
              <a:custGeom>
                <a:avLst/>
                <a:gdLst>
                  <a:gd name="T0" fmla="*/ 0 w 233"/>
                  <a:gd name="T1" fmla="*/ 2 h 184"/>
                  <a:gd name="T2" fmla="*/ 1 w 233"/>
                  <a:gd name="T3" fmla="*/ 3 h 184"/>
                  <a:gd name="T4" fmla="*/ 3 w 233"/>
                  <a:gd name="T5" fmla="*/ 3 h 184"/>
                  <a:gd name="T6" fmla="*/ 1 w 233"/>
                  <a:gd name="T7" fmla="*/ 4 h 184"/>
                  <a:gd name="T8" fmla="*/ 1 w 233"/>
                  <a:gd name="T9" fmla="*/ 4 h 184"/>
                  <a:gd name="T10" fmla="*/ 3 w 233"/>
                  <a:gd name="T11" fmla="*/ 4 h 184"/>
                  <a:gd name="T12" fmla="*/ 5 w 233"/>
                  <a:gd name="T13" fmla="*/ 4 h 184"/>
                  <a:gd name="T14" fmla="*/ 5 w 233"/>
                  <a:gd name="T15" fmla="*/ 2 h 184"/>
                  <a:gd name="T16" fmla="*/ 3 w 233"/>
                  <a:gd name="T17" fmla="*/ 0 h 184"/>
                  <a:gd name="T18" fmla="*/ 1 w 233"/>
                  <a:gd name="T19" fmla="*/ 1 h 184"/>
                  <a:gd name="T20" fmla="*/ 0 w 233"/>
                  <a:gd name="T21" fmla="*/ 2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3"/>
                  <a:gd name="T34" fmla="*/ 0 h 184"/>
                  <a:gd name="T35" fmla="*/ 233 w 23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3" h="184">
                    <a:moveTo>
                      <a:pt x="0" y="83"/>
                    </a:moveTo>
                    <a:lnTo>
                      <a:pt x="32" y="134"/>
                    </a:lnTo>
                    <a:lnTo>
                      <a:pt x="139" y="143"/>
                    </a:lnTo>
                    <a:lnTo>
                      <a:pt x="25" y="160"/>
                    </a:lnTo>
                    <a:lnTo>
                      <a:pt x="25" y="184"/>
                    </a:lnTo>
                    <a:lnTo>
                      <a:pt x="142" y="175"/>
                    </a:lnTo>
                    <a:lnTo>
                      <a:pt x="233" y="184"/>
                    </a:lnTo>
                    <a:lnTo>
                      <a:pt x="207" y="83"/>
                    </a:lnTo>
                    <a:lnTo>
                      <a:pt x="120" y="0"/>
                    </a:lnTo>
                    <a:lnTo>
                      <a:pt x="32" y="23"/>
                    </a:lnTo>
                    <a:lnTo>
                      <a:pt x="0" y="8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6" name="Freeform 470"/>
              <p:cNvSpPr/>
              <p:nvPr/>
            </p:nvSpPr>
            <p:spPr bwMode="auto">
              <a:xfrm>
                <a:off x="1603" y="2959"/>
                <a:ext cx="34" cy="37"/>
              </a:xfrm>
              <a:custGeom>
                <a:avLst/>
                <a:gdLst>
                  <a:gd name="T0" fmla="*/ 0 w 116"/>
                  <a:gd name="T1" fmla="*/ 1 h 133"/>
                  <a:gd name="T2" fmla="*/ 0 w 116"/>
                  <a:gd name="T3" fmla="*/ 2 h 133"/>
                  <a:gd name="T4" fmla="*/ 2 w 116"/>
                  <a:gd name="T5" fmla="*/ 3 h 133"/>
                  <a:gd name="T6" fmla="*/ 3 w 116"/>
                  <a:gd name="T7" fmla="*/ 1 h 133"/>
                  <a:gd name="T8" fmla="*/ 2 w 116"/>
                  <a:gd name="T9" fmla="*/ 0 h 133"/>
                  <a:gd name="T10" fmla="*/ 0 w 116"/>
                  <a:gd name="T11" fmla="*/ 1 h 133"/>
                  <a:gd name="T12" fmla="*/ 0 60000 65536"/>
                  <a:gd name="T13" fmla="*/ 0 60000 65536"/>
                  <a:gd name="T14" fmla="*/ 0 60000 65536"/>
                  <a:gd name="T15" fmla="*/ 0 60000 65536"/>
                  <a:gd name="T16" fmla="*/ 0 60000 65536"/>
                  <a:gd name="T17" fmla="*/ 0 60000 65536"/>
                  <a:gd name="T18" fmla="*/ 0 w 116"/>
                  <a:gd name="T19" fmla="*/ 0 h 133"/>
                  <a:gd name="T20" fmla="*/ 116 w 116"/>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116" h="133">
                    <a:moveTo>
                      <a:pt x="0" y="37"/>
                    </a:moveTo>
                    <a:lnTo>
                      <a:pt x="11" y="89"/>
                    </a:lnTo>
                    <a:lnTo>
                      <a:pt x="67" y="133"/>
                    </a:lnTo>
                    <a:lnTo>
                      <a:pt x="116" y="66"/>
                    </a:lnTo>
                    <a:lnTo>
                      <a:pt x="76" y="0"/>
                    </a:lnTo>
                    <a:lnTo>
                      <a:pt x="0" y="3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7" name="Freeform 471"/>
              <p:cNvSpPr/>
              <p:nvPr/>
            </p:nvSpPr>
            <p:spPr bwMode="auto">
              <a:xfrm>
                <a:off x="2194" y="2933"/>
                <a:ext cx="111" cy="172"/>
              </a:xfrm>
              <a:custGeom>
                <a:avLst/>
                <a:gdLst>
                  <a:gd name="T0" fmla="*/ 0 w 390"/>
                  <a:gd name="T1" fmla="*/ 13 h 602"/>
                  <a:gd name="T2" fmla="*/ 0 w 390"/>
                  <a:gd name="T3" fmla="*/ 9 h 602"/>
                  <a:gd name="T4" fmla="*/ 1 w 390"/>
                  <a:gd name="T5" fmla="*/ 8 h 602"/>
                  <a:gd name="T6" fmla="*/ 3 w 390"/>
                  <a:gd name="T7" fmla="*/ 7 h 602"/>
                  <a:gd name="T8" fmla="*/ 6 w 390"/>
                  <a:gd name="T9" fmla="*/ 4 h 602"/>
                  <a:gd name="T10" fmla="*/ 3 w 390"/>
                  <a:gd name="T11" fmla="*/ 3 h 602"/>
                  <a:gd name="T12" fmla="*/ 2 w 390"/>
                  <a:gd name="T13" fmla="*/ 1 h 602"/>
                  <a:gd name="T14" fmla="*/ 2 w 390"/>
                  <a:gd name="T15" fmla="*/ 1 h 602"/>
                  <a:gd name="T16" fmla="*/ 3 w 390"/>
                  <a:gd name="T17" fmla="*/ 2 h 602"/>
                  <a:gd name="T18" fmla="*/ 9 w 390"/>
                  <a:gd name="T19" fmla="*/ 0 h 602"/>
                  <a:gd name="T20" fmla="*/ 9 w 390"/>
                  <a:gd name="T21" fmla="*/ 2 h 602"/>
                  <a:gd name="T22" fmla="*/ 6 w 390"/>
                  <a:gd name="T23" fmla="*/ 8 h 602"/>
                  <a:gd name="T24" fmla="*/ 1 w 390"/>
                  <a:gd name="T25" fmla="*/ 14 h 602"/>
                  <a:gd name="T26" fmla="*/ 0 w 390"/>
                  <a:gd name="T27" fmla="*/ 13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0"/>
                  <a:gd name="T43" fmla="*/ 0 h 602"/>
                  <a:gd name="T44" fmla="*/ 390 w 390"/>
                  <a:gd name="T45" fmla="*/ 602 h 60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0" h="602">
                    <a:moveTo>
                      <a:pt x="0" y="565"/>
                    </a:moveTo>
                    <a:lnTo>
                      <a:pt x="0" y="403"/>
                    </a:lnTo>
                    <a:lnTo>
                      <a:pt x="32" y="354"/>
                    </a:lnTo>
                    <a:lnTo>
                      <a:pt x="151" y="305"/>
                    </a:lnTo>
                    <a:lnTo>
                      <a:pt x="268" y="173"/>
                    </a:lnTo>
                    <a:lnTo>
                      <a:pt x="115" y="128"/>
                    </a:lnTo>
                    <a:lnTo>
                      <a:pt x="71" y="48"/>
                    </a:lnTo>
                    <a:lnTo>
                      <a:pt x="84" y="23"/>
                    </a:lnTo>
                    <a:lnTo>
                      <a:pt x="145" y="70"/>
                    </a:lnTo>
                    <a:lnTo>
                      <a:pt x="373" y="0"/>
                    </a:lnTo>
                    <a:lnTo>
                      <a:pt x="390" y="70"/>
                    </a:lnTo>
                    <a:lnTo>
                      <a:pt x="255" y="351"/>
                    </a:lnTo>
                    <a:lnTo>
                      <a:pt x="20" y="602"/>
                    </a:lnTo>
                    <a:lnTo>
                      <a:pt x="0" y="56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8" name="Freeform 472"/>
              <p:cNvSpPr/>
              <p:nvPr/>
            </p:nvSpPr>
            <p:spPr bwMode="auto">
              <a:xfrm>
                <a:off x="2020" y="3281"/>
                <a:ext cx="86" cy="91"/>
              </a:xfrm>
              <a:custGeom>
                <a:avLst/>
                <a:gdLst>
                  <a:gd name="T0" fmla="*/ 0 w 301"/>
                  <a:gd name="T1" fmla="*/ 2 h 319"/>
                  <a:gd name="T2" fmla="*/ 1 w 301"/>
                  <a:gd name="T3" fmla="*/ 2 h 319"/>
                  <a:gd name="T4" fmla="*/ 3 w 301"/>
                  <a:gd name="T5" fmla="*/ 1 h 319"/>
                  <a:gd name="T6" fmla="*/ 3 w 301"/>
                  <a:gd name="T7" fmla="*/ 0 h 319"/>
                  <a:gd name="T8" fmla="*/ 5 w 301"/>
                  <a:gd name="T9" fmla="*/ 0 h 319"/>
                  <a:gd name="T10" fmla="*/ 7 w 301"/>
                  <a:gd name="T11" fmla="*/ 1 h 319"/>
                  <a:gd name="T12" fmla="*/ 7 w 301"/>
                  <a:gd name="T13" fmla="*/ 2 h 319"/>
                  <a:gd name="T14" fmla="*/ 7 w 301"/>
                  <a:gd name="T15" fmla="*/ 5 h 319"/>
                  <a:gd name="T16" fmla="*/ 6 w 301"/>
                  <a:gd name="T17" fmla="*/ 7 h 319"/>
                  <a:gd name="T18" fmla="*/ 4 w 301"/>
                  <a:gd name="T19" fmla="*/ 7 h 319"/>
                  <a:gd name="T20" fmla="*/ 3 w 301"/>
                  <a:gd name="T21" fmla="*/ 6 h 319"/>
                  <a:gd name="T22" fmla="*/ 0 w 301"/>
                  <a:gd name="T23" fmla="*/ 2 h 3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1"/>
                  <a:gd name="T37" fmla="*/ 0 h 319"/>
                  <a:gd name="T38" fmla="*/ 301 w 301"/>
                  <a:gd name="T39" fmla="*/ 319 h 3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1" h="319">
                    <a:moveTo>
                      <a:pt x="0" y="99"/>
                    </a:moveTo>
                    <a:lnTo>
                      <a:pt x="66" y="100"/>
                    </a:lnTo>
                    <a:lnTo>
                      <a:pt x="133" y="41"/>
                    </a:lnTo>
                    <a:lnTo>
                      <a:pt x="135" y="14"/>
                    </a:lnTo>
                    <a:lnTo>
                      <a:pt x="196" y="0"/>
                    </a:lnTo>
                    <a:lnTo>
                      <a:pt x="290" y="33"/>
                    </a:lnTo>
                    <a:lnTo>
                      <a:pt x="301" y="80"/>
                    </a:lnTo>
                    <a:lnTo>
                      <a:pt x="293" y="198"/>
                    </a:lnTo>
                    <a:lnTo>
                      <a:pt x="245" y="319"/>
                    </a:lnTo>
                    <a:lnTo>
                      <a:pt x="157" y="296"/>
                    </a:lnTo>
                    <a:lnTo>
                      <a:pt x="105" y="268"/>
                    </a:lnTo>
                    <a:lnTo>
                      <a:pt x="0" y="9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89" name="Freeform 473"/>
              <p:cNvSpPr/>
              <p:nvPr/>
            </p:nvSpPr>
            <p:spPr bwMode="auto">
              <a:xfrm>
                <a:off x="1872" y="3297"/>
                <a:ext cx="148" cy="161"/>
              </a:xfrm>
              <a:custGeom>
                <a:avLst/>
                <a:gdLst>
                  <a:gd name="T0" fmla="*/ 0 w 520"/>
                  <a:gd name="T1" fmla="*/ 0 h 565"/>
                  <a:gd name="T2" fmla="*/ 1 w 520"/>
                  <a:gd name="T3" fmla="*/ 0 h 565"/>
                  <a:gd name="T4" fmla="*/ 9 w 520"/>
                  <a:gd name="T5" fmla="*/ 1 h 565"/>
                  <a:gd name="T6" fmla="*/ 10 w 520"/>
                  <a:gd name="T7" fmla="*/ 1 h 565"/>
                  <a:gd name="T8" fmla="*/ 12 w 520"/>
                  <a:gd name="T9" fmla="*/ 1 h 565"/>
                  <a:gd name="T10" fmla="*/ 11 w 520"/>
                  <a:gd name="T11" fmla="*/ 2 h 565"/>
                  <a:gd name="T12" fmla="*/ 10 w 520"/>
                  <a:gd name="T13" fmla="*/ 1 h 565"/>
                  <a:gd name="T14" fmla="*/ 8 w 520"/>
                  <a:gd name="T15" fmla="*/ 2 h 565"/>
                  <a:gd name="T16" fmla="*/ 8 w 520"/>
                  <a:gd name="T17" fmla="*/ 5 h 565"/>
                  <a:gd name="T18" fmla="*/ 7 w 520"/>
                  <a:gd name="T19" fmla="*/ 5 h 565"/>
                  <a:gd name="T20" fmla="*/ 7 w 520"/>
                  <a:gd name="T21" fmla="*/ 8 h 565"/>
                  <a:gd name="T22" fmla="*/ 7 w 520"/>
                  <a:gd name="T23" fmla="*/ 13 h 565"/>
                  <a:gd name="T24" fmla="*/ 7 w 520"/>
                  <a:gd name="T25" fmla="*/ 13 h 565"/>
                  <a:gd name="T26" fmla="*/ 5 w 520"/>
                  <a:gd name="T27" fmla="*/ 13 h 565"/>
                  <a:gd name="T28" fmla="*/ 5 w 520"/>
                  <a:gd name="T29" fmla="*/ 12 h 565"/>
                  <a:gd name="T30" fmla="*/ 4 w 520"/>
                  <a:gd name="T31" fmla="*/ 13 h 565"/>
                  <a:gd name="T32" fmla="*/ 3 w 520"/>
                  <a:gd name="T33" fmla="*/ 11 h 565"/>
                  <a:gd name="T34" fmla="*/ 3 w 520"/>
                  <a:gd name="T35" fmla="*/ 7 h 565"/>
                  <a:gd name="T36" fmla="*/ 3 w 520"/>
                  <a:gd name="T37" fmla="*/ 6 h 565"/>
                  <a:gd name="T38" fmla="*/ 0 w 520"/>
                  <a:gd name="T39" fmla="*/ 0 h 5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20"/>
                  <a:gd name="T61" fmla="*/ 0 h 565"/>
                  <a:gd name="T62" fmla="*/ 520 w 520"/>
                  <a:gd name="T63" fmla="*/ 565 h 5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20" h="565">
                    <a:moveTo>
                      <a:pt x="0" y="19"/>
                    </a:moveTo>
                    <a:lnTo>
                      <a:pt x="63" y="0"/>
                    </a:lnTo>
                    <a:lnTo>
                      <a:pt x="376" y="54"/>
                    </a:lnTo>
                    <a:lnTo>
                      <a:pt x="446" y="28"/>
                    </a:lnTo>
                    <a:lnTo>
                      <a:pt x="520" y="42"/>
                    </a:lnTo>
                    <a:lnTo>
                      <a:pt x="457" y="81"/>
                    </a:lnTo>
                    <a:lnTo>
                      <a:pt x="434" y="54"/>
                    </a:lnTo>
                    <a:lnTo>
                      <a:pt x="359" y="72"/>
                    </a:lnTo>
                    <a:lnTo>
                      <a:pt x="359" y="230"/>
                    </a:lnTo>
                    <a:lnTo>
                      <a:pt x="319" y="233"/>
                    </a:lnTo>
                    <a:lnTo>
                      <a:pt x="319" y="356"/>
                    </a:lnTo>
                    <a:lnTo>
                      <a:pt x="319" y="537"/>
                    </a:lnTo>
                    <a:lnTo>
                      <a:pt x="286" y="565"/>
                    </a:lnTo>
                    <a:lnTo>
                      <a:pt x="236" y="565"/>
                    </a:lnTo>
                    <a:lnTo>
                      <a:pt x="210" y="525"/>
                    </a:lnTo>
                    <a:lnTo>
                      <a:pt x="188" y="547"/>
                    </a:lnTo>
                    <a:lnTo>
                      <a:pt x="137" y="486"/>
                    </a:lnTo>
                    <a:lnTo>
                      <a:pt x="113" y="288"/>
                    </a:lnTo>
                    <a:lnTo>
                      <a:pt x="113" y="264"/>
                    </a:lnTo>
                    <a:lnTo>
                      <a:pt x="0" y="19"/>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0" name="Freeform 474"/>
              <p:cNvSpPr/>
              <p:nvPr/>
            </p:nvSpPr>
            <p:spPr bwMode="auto">
              <a:xfrm>
                <a:off x="1562" y="2727"/>
                <a:ext cx="92" cy="88"/>
              </a:xfrm>
              <a:custGeom>
                <a:avLst/>
                <a:gdLst>
                  <a:gd name="T0" fmla="*/ 0 w 322"/>
                  <a:gd name="T1" fmla="*/ 7 h 310"/>
                  <a:gd name="T2" fmla="*/ 4 w 322"/>
                  <a:gd name="T3" fmla="*/ 0 h 310"/>
                  <a:gd name="T4" fmla="*/ 7 w 322"/>
                  <a:gd name="T5" fmla="*/ 0 h 310"/>
                  <a:gd name="T6" fmla="*/ 7 w 322"/>
                  <a:gd name="T7" fmla="*/ 1 h 310"/>
                  <a:gd name="T8" fmla="*/ 7 w 322"/>
                  <a:gd name="T9" fmla="*/ 2 h 310"/>
                  <a:gd name="T10" fmla="*/ 5 w 322"/>
                  <a:gd name="T11" fmla="*/ 2 h 310"/>
                  <a:gd name="T12" fmla="*/ 5 w 322"/>
                  <a:gd name="T13" fmla="*/ 5 h 310"/>
                  <a:gd name="T14" fmla="*/ 3 w 322"/>
                  <a:gd name="T15" fmla="*/ 5 h 310"/>
                  <a:gd name="T16" fmla="*/ 4 w 322"/>
                  <a:gd name="T17" fmla="*/ 7 h 310"/>
                  <a:gd name="T18" fmla="*/ 0 w 322"/>
                  <a:gd name="T19" fmla="*/ 7 h 3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2"/>
                  <a:gd name="T31" fmla="*/ 0 h 310"/>
                  <a:gd name="T32" fmla="*/ 322 w 322"/>
                  <a:gd name="T33" fmla="*/ 310 h 3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2" h="310">
                    <a:moveTo>
                      <a:pt x="0" y="310"/>
                    </a:moveTo>
                    <a:lnTo>
                      <a:pt x="154" y="0"/>
                    </a:lnTo>
                    <a:lnTo>
                      <a:pt x="317" y="5"/>
                    </a:lnTo>
                    <a:lnTo>
                      <a:pt x="322" y="22"/>
                    </a:lnTo>
                    <a:lnTo>
                      <a:pt x="317" y="80"/>
                    </a:lnTo>
                    <a:lnTo>
                      <a:pt x="197" y="76"/>
                    </a:lnTo>
                    <a:lnTo>
                      <a:pt x="196" y="198"/>
                    </a:lnTo>
                    <a:lnTo>
                      <a:pt x="152" y="221"/>
                    </a:lnTo>
                    <a:lnTo>
                      <a:pt x="156" y="292"/>
                    </a:lnTo>
                    <a:lnTo>
                      <a:pt x="0" y="31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1" name="Freeform 475"/>
              <p:cNvSpPr/>
              <p:nvPr/>
            </p:nvSpPr>
            <p:spPr bwMode="auto">
              <a:xfrm>
                <a:off x="1986" y="2789"/>
                <a:ext cx="180" cy="249"/>
              </a:xfrm>
              <a:custGeom>
                <a:avLst/>
                <a:gdLst>
                  <a:gd name="T0" fmla="*/ 0 w 634"/>
                  <a:gd name="T1" fmla="*/ 11 h 874"/>
                  <a:gd name="T2" fmla="*/ 1 w 634"/>
                  <a:gd name="T3" fmla="*/ 13 h 874"/>
                  <a:gd name="T4" fmla="*/ 1 w 634"/>
                  <a:gd name="T5" fmla="*/ 15 h 874"/>
                  <a:gd name="T6" fmla="*/ 3 w 634"/>
                  <a:gd name="T7" fmla="*/ 16 h 874"/>
                  <a:gd name="T8" fmla="*/ 5 w 634"/>
                  <a:gd name="T9" fmla="*/ 19 h 874"/>
                  <a:gd name="T10" fmla="*/ 8 w 634"/>
                  <a:gd name="T11" fmla="*/ 20 h 874"/>
                  <a:gd name="T12" fmla="*/ 11 w 634"/>
                  <a:gd name="T13" fmla="*/ 20 h 874"/>
                  <a:gd name="T14" fmla="*/ 12 w 634"/>
                  <a:gd name="T15" fmla="*/ 19 h 874"/>
                  <a:gd name="T16" fmla="*/ 11 w 634"/>
                  <a:gd name="T17" fmla="*/ 17 h 874"/>
                  <a:gd name="T18" fmla="*/ 10 w 634"/>
                  <a:gd name="T19" fmla="*/ 16 h 874"/>
                  <a:gd name="T20" fmla="*/ 11 w 634"/>
                  <a:gd name="T21" fmla="*/ 15 h 874"/>
                  <a:gd name="T22" fmla="*/ 11 w 634"/>
                  <a:gd name="T23" fmla="*/ 13 h 874"/>
                  <a:gd name="T24" fmla="*/ 12 w 634"/>
                  <a:gd name="T25" fmla="*/ 11 h 874"/>
                  <a:gd name="T26" fmla="*/ 13 w 634"/>
                  <a:gd name="T27" fmla="*/ 6 h 874"/>
                  <a:gd name="T28" fmla="*/ 14 w 634"/>
                  <a:gd name="T29" fmla="*/ 5 h 874"/>
                  <a:gd name="T30" fmla="*/ 13 w 634"/>
                  <a:gd name="T31" fmla="*/ 5 h 874"/>
                  <a:gd name="T32" fmla="*/ 13 w 634"/>
                  <a:gd name="T33" fmla="*/ 1 h 874"/>
                  <a:gd name="T34" fmla="*/ 12 w 634"/>
                  <a:gd name="T35" fmla="*/ 0 h 874"/>
                  <a:gd name="T36" fmla="*/ 11 w 634"/>
                  <a:gd name="T37" fmla="*/ 1 h 874"/>
                  <a:gd name="T38" fmla="*/ 3 w 634"/>
                  <a:gd name="T39" fmla="*/ 1 h 874"/>
                  <a:gd name="T40" fmla="*/ 3 w 634"/>
                  <a:gd name="T41" fmla="*/ 3 h 874"/>
                  <a:gd name="T42" fmla="*/ 2 w 634"/>
                  <a:gd name="T43" fmla="*/ 3 h 874"/>
                  <a:gd name="T44" fmla="*/ 2 w 634"/>
                  <a:gd name="T45" fmla="*/ 4 h 874"/>
                  <a:gd name="T46" fmla="*/ 2 w 634"/>
                  <a:gd name="T47" fmla="*/ 8 h 874"/>
                  <a:gd name="T48" fmla="*/ 1 w 634"/>
                  <a:gd name="T49" fmla="*/ 8 h 874"/>
                  <a:gd name="T50" fmla="*/ 0 w 634"/>
                  <a:gd name="T51" fmla="*/ 11 h 8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34"/>
                  <a:gd name="T79" fmla="*/ 0 h 874"/>
                  <a:gd name="T80" fmla="*/ 634 w 634"/>
                  <a:gd name="T81" fmla="*/ 874 h 8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34" h="874">
                    <a:moveTo>
                      <a:pt x="0" y="460"/>
                    </a:moveTo>
                    <a:lnTo>
                      <a:pt x="30" y="549"/>
                    </a:lnTo>
                    <a:lnTo>
                      <a:pt x="59" y="644"/>
                    </a:lnTo>
                    <a:lnTo>
                      <a:pt x="124" y="679"/>
                    </a:lnTo>
                    <a:lnTo>
                      <a:pt x="216" y="807"/>
                    </a:lnTo>
                    <a:lnTo>
                      <a:pt x="344" y="874"/>
                    </a:lnTo>
                    <a:lnTo>
                      <a:pt x="460" y="857"/>
                    </a:lnTo>
                    <a:lnTo>
                      <a:pt x="532" y="832"/>
                    </a:lnTo>
                    <a:lnTo>
                      <a:pt x="488" y="740"/>
                    </a:lnTo>
                    <a:lnTo>
                      <a:pt x="423" y="684"/>
                    </a:lnTo>
                    <a:lnTo>
                      <a:pt x="466" y="652"/>
                    </a:lnTo>
                    <a:lnTo>
                      <a:pt x="474" y="572"/>
                    </a:lnTo>
                    <a:lnTo>
                      <a:pt x="544" y="462"/>
                    </a:lnTo>
                    <a:lnTo>
                      <a:pt x="575" y="273"/>
                    </a:lnTo>
                    <a:lnTo>
                      <a:pt x="634" y="230"/>
                    </a:lnTo>
                    <a:lnTo>
                      <a:pt x="587" y="192"/>
                    </a:lnTo>
                    <a:lnTo>
                      <a:pt x="570" y="50"/>
                    </a:lnTo>
                    <a:lnTo>
                      <a:pt x="521" y="0"/>
                    </a:lnTo>
                    <a:lnTo>
                      <a:pt x="460" y="59"/>
                    </a:lnTo>
                    <a:lnTo>
                      <a:pt x="116" y="49"/>
                    </a:lnTo>
                    <a:lnTo>
                      <a:pt x="116" y="138"/>
                    </a:lnTo>
                    <a:lnTo>
                      <a:pt x="83" y="139"/>
                    </a:lnTo>
                    <a:lnTo>
                      <a:pt x="83" y="166"/>
                    </a:lnTo>
                    <a:lnTo>
                      <a:pt x="82" y="334"/>
                    </a:lnTo>
                    <a:lnTo>
                      <a:pt x="42" y="343"/>
                    </a:lnTo>
                    <a:lnTo>
                      <a:pt x="0" y="46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2" name="Freeform 476"/>
              <p:cNvSpPr/>
              <p:nvPr/>
            </p:nvSpPr>
            <p:spPr bwMode="auto">
              <a:xfrm>
                <a:off x="2082" y="3413"/>
                <a:ext cx="14" cy="20"/>
              </a:xfrm>
              <a:custGeom>
                <a:avLst/>
                <a:gdLst>
                  <a:gd name="T0" fmla="*/ 0 w 46"/>
                  <a:gd name="T1" fmla="*/ 1 h 72"/>
                  <a:gd name="T2" fmla="*/ 1 w 46"/>
                  <a:gd name="T3" fmla="*/ 2 h 72"/>
                  <a:gd name="T4" fmla="*/ 1 w 46"/>
                  <a:gd name="T5" fmla="*/ 1 h 72"/>
                  <a:gd name="T6" fmla="*/ 1 w 46"/>
                  <a:gd name="T7" fmla="*/ 0 h 72"/>
                  <a:gd name="T8" fmla="*/ 0 w 46"/>
                  <a:gd name="T9" fmla="*/ 1 h 72"/>
                  <a:gd name="T10" fmla="*/ 0 60000 65536"/>
                  <a:gd name="T11" fmla="*/ 0 60000 65536"/>
                  <a:gd name="T12" fmla="*/ 0 60000 65536"/>
                  <a:gd name="T13" fmla="*/ 0 60000 65536"/>
                  <a:gd name="T14" fmla="*/ 0 60000 65536"/>
                  <a:gd name="T15" fmla="*/ 0 w 46"/>
                  <a:gd name="T16" fmla="*/ 0 h 72"/>
                  <a:gd name="T17" fmla="*/ 46 w 46"/>
                  <a:gd name="T18" fmla="*/ 72 h 72"/>
                </a:gdLst>
                <a:ahLst/>
                <a:cxnLst>
                  <a:cxn ang="T10">
                    <a:pos x="T0" y="T1"/>
                  </a:cxn>
                  <a:cxn ang="T11">
                    <a:pos x="T2" y="T3"/>
                  </a:cxn>
                  <a:cxn ang="T12">
                    <a:pos x="T4" y="T5"/>
                  </a:cxn>
                  <a:cxn ang="T13">
                    <a:pos x="T6" y="T7"/>
                  </a:cxn>
                  <a:cxn ang="T14">
                    <a:pos x="T8" y="T9"/>
                  </a:cxn>
                </a:cxnLst>
                <a:rect l="T15" t="T16" r="T17" b="T18"/>
                <a:pathLst>
                  <a:path w="46" h="72">
                    <a:moveTo>
                      <a:pt x="0" y="40"/>
                    </a:moveTo>
                    <a:lnTo>
                      <a:pt x="25" y="72"/>
                    </a:lnTo>
                    <a:lnTo>
                      <a:pt x="46" y="46"/>
                    </a:lnTo>
                    <a:lnTo>
                      <a:pt x="42" y="0"/>
                    </a:lnTo>
                    <a:lnTo>
                      <a:pt x="0" y="4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3" name="Freeform 477"/>
              <p:cNvSpPr/>
              <p:nvPr/>
            </p:nvSpPr>
            <p:spPr bwMode="auto">
              <a:xfrm>
                <a:off x="2070" y="3095"/>
                <a:ext cx="118" cy="136"/>
              </a:xfrm>
              <a:custGeom>
                <a:avLst/>
                <a:gdLst>
                  <a:gd name="T0" fmla="*/ 0 w 409"/>
                  <a:gd name="T1" fmla="*/ 3 h 475"/>
                  <a:gd name="T2" fmla="*/ 0 w 409"/>
                  <a:gd name="T3" fmla="*/ 6 h 475"/>
                  <a:gd name="T4" fmla="*/ 1 w 409"/>
                  <a:gd name="T5" fmla="*/ 8 h 475"/>
                  <a:gd name="T6" fmla="*/ 3 w 409"/>
                  <a:gd name="T7" fmla="*/ 9 h 475"/>
                  <a:gd name="T8" fmla="*/ 4 w 409"/>
                  <a:gd name="T9" fmla="*/ 9 h 475"/>
                  <a:gd name="T10" fmla="*/ 5 w 409"/>
                  <a:gd name="T11" fmla="*/ 11 h 475"/>
                  <a:gd name="T12" fmla="*/ 8 w 409"/>
                  <a:gd name="T13" fmla="*/ 11 h 475"/>
                  <a:gd name="T14" fmla="*/ 10 w 409"/>
                  <a:gd name="T15" fmla="*/ 10 h 475"/>
                  <a:gd name="T16" fmla="*/ 8 w 409"/>
                  <a:gd name="T17" fmla="*/ 5 h 475"/>
                  <a:gd name="T18" fmla="*/ 9 w 409"/>
                  <a:gd name="T19" fmla="*/ 4 h 475"/>
                  <a:gd name="T20" fmla="*/ 4 w 409"/>
                  <a:gd name="T21" fmla="*/ 0 h 475"/>
                  <a:gd name="T22" fmla="*/ 3 w 409"/>
                  <a:gd name="T23" fmla="*/ 2 h 475"/>
                  <a:gd name="T24" fmla="*/ 2 w 409"/>
                  <a:gd name="T25" fmla="*/ 1 h 475"/>
                  <a:gd name="T26" fmla="*/ 2 w 409"/>
                  <a:gd name="T27" fmla="*/ 2 h 475"/>
                  <a:gd name="T28" fmla="*/ 2 w 409"/>
                  <a:gd name="T29" fmla="*/ 0 h 475"/>
                  <a:gd name="T30" fmla="*/ 1 w 409"/>
                  <a:gd name="T31" fmla="*/ 0 h 475"/>
                  <a:gd name="T32" fmla="*/ 1 w 409"/>
                  <a:gd name="T33" fmla="*/ 1 h 475"/>
                  <a:gd name="T34" fmla="*/ 1 w 409"/>
                  <a:gd name="T35" fmla="*/ 2 h 475"/>
                  <a:gd name="T36" fmla="*/ 0 w 409"/>
                  <a:gd name="T37" fmla="*/ 3 h 4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9"/>
                  <a:gd name="T58" fmla="*/ 0 h 475"/>
                  <a:gd name="T59" fmla="*/ 409 w 409"/>
                  <a:gd name="T60" fmla="*/ 475 h 4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9" h="475">
                    <a:moveTo>
                      <a:pt x="0" y="150"/>
                    </a:moveTo>
                    <a:lnTo>
                      <a:pt x="3" y="242"/>
                    </a:lnTo>
                    <a:lnTo>
                      <a:pt x="52" y="334"/>
                    </a:lnTo>
                    <a:lnTo>
                      <a:pt x="124" y="375"/>
                    </a:lnTo>
                    <a:lnTo>
                      <a:pt x="160" y="384"/>
                    </a:lnTo>
                    <a:lnTo>
                      <a:pt x="199" y="475"/>
                    </a:lnTo>
                    <a:lnTo>
                      <a:pt x="353" y="462"/>
                    </a:lnTo>
                    <a:lnTo>
                      <a:pt x="409" y="423"/>
                    </a:lnTo>
                    <a:lnTo>
                      <a:pt x="351" y="237"/>
                    </a:lnTo>
                    <a:lnTo>
                      <a:pt x="367" y="165"/>
                    </a:lnTo>
                    <a:lnTo>
                      <a:pt x="175" y="0"/>
                    </a:lnTo>
                    <a:lnTo>
                      <a:pt x="118" y="84"/>
                    </a:lnTo>
                    <a:lnTo>
                      <a:pt x="98" y="61"/>
                    </a:lnTo>
                    <a:lnTo>
                      <a:pt x="84" y="80"/>
                    </a:lnTo>
                    <a:lnTo>
                      <a:pt x="82" y="0"/>
                    </a:lnTo>
                    <a:lnTo>
                      <a:pt x="29" y="5"/>
                    </a:lnTo>
                    <a:lnTo>
                      <a:pt x="39" y="62"/>
                    </a:lnTo>
                    <a:lnTo>
                      <a:pt x="42" y="97"/>
                    </a:lnTo>
                    <a:lnTo>
                      <a:pt x="0" y="15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4" name="Freeform 478"/>
              <p:cNvSpPr/>
              <p:nvPr/>
            </p:nvSpPr>
            <p:spPr bwMode="auto">
              <a:xfrm>
                <a:off x="1745" y="2943"/>
                <a:ext cx="24" cy="65"/>
              </a:xfrm>
              <a:custGeom>
                <a:avLst/>
                <a:gdLst>
                  <a:gd name="T0" fmla="*/ 0 w 82"/>
                  <a:gd name="T1" fmla="*/ 0 h 227"/>
                  <a:gd name="T2" fmla="*/ 1 w 82"/>
                  <a:gd name="T3" fmla="*/ 0 h 227"/>
                  <a:gd name="T4" fmla="*/ 2 w 82"/>
                  <a:gd name="T5" fmla="*/ 5 h 227"/>
                  <a:gd name="T6" fmla="*/ 1 w 82"/>
                  <a:gd name="T7" fmla="*/ 5 h 227"/>
                  <a:gd name="T8" fmla="*/ 0 w 82"/>
                  <a:gd name="T9" fmla="*/ 0 h 227"/>
                  <a:gd name="T10" fmla="*/ 0 60000 65536"/>
                  <a:gd name="T11" fmla="*/ 0 60000 65536"/>
                  <a:gd name="T12" fmla="*/ 0 60000 65536"/>
                  <a:gd name="T13" fmla="*/ 0 60000 65536"/>
                  <a:gd name="T14" fmla="*/ 0 60000 65536"/>
                  <a:gd name="T15" fmla="*/ 0 w 82"/>
                  <a:gd name="T16" fmla="*/ 0 h 227"/>
                  <a:gd name="T17" fmla="*/ 82 w 82"/>
                  <a:gd name="T18" fmla="*/ 227 h 227"/>
                </a:gdLst>
                <a:ahLst/>
                <a:cxnLst>
                  <a:cxn ang="T10">
                    <a:pos x="T0" y="T1"/>
                  </a:cxn>
                  <a:cxn ang="T11">
                    <a:pos x="T2" y="T3"/>
                  </a:cxn>
                  <a:cxn ang="T12">
                    <a:pos x="T4" y="T5"/>
                  </a:cxn>
                  <a:cxn ang="T13">
                    <a:pos x="T6" y="T7"/>
                  </a:cxn>
                  <a:cxn ang="T14">
                    <a:pos x="T8" y="T9"/>
                  </a:cxn>
                </a:cxnLst>
                <a:rect l="T15" t="T16" r="T17" b="T18"/>
                <a:pathLst>
                  <a:path w="82" h="227">
                    <a:moveTo>
                      <a:pt x="0" y="0"/>
                    </a:moveTo>
                    <a:lnTo>
                      <a:pt x="41" y="10"/>
                    </a:lnTo>
                    <a:lnTo>
                      <a:pt x="82" y="219"/>
                    </a:lnTo>
                    <a:lnTo>
                      <a:pt x="53" y="227"/>
                    </a:lnTo>
                    <a:lnTo>
                      <a:pt x="0"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5" name="Freeform 479"/>
              <p:cNvSpPr/>
              <p:nvPr/>
            </p:nvSpPr>
            <p:spPr bwMode="auto">
              <a:xfrm>
                <a:off x="2071" y="3033"/>
                <a:ext cx="57" cy="67"/>
              </a:xfrm>
              <a:custGeom>
                <a:avLst/>
                <a:gdLst>
                  <a:gd name="T0" fmla="*/ 0 w 198"/>
                  <a:gd name="T1" fmla="*/ 5 h 234"/>
                  <a:gd name="T2" fmla="*/ 1 w 198"/>
                  <a:gd name="T3" fmla="*/ 5 h 234"/>
                  <a:gd name="T4" fmla="*/ 2 w 198"/>
                  <a:gd name="T5" fmla="*/ 5 h 234"/>
                  <a:gd name="T6" fmla="*/ 2 w 198"/>
                  <a:gd name="T7" fmla="*/ 4 h 234"/>
                  <a:gd name="T8" fmla="*/ 4 w 198"/>
                  <a:gd name="T9" fmla="*/ 4 h 234"/>
                  <a:gd name="T10" fmla="*/ 5 w 198"/>
                  <a:gd name="T11" fmla="*/ 2 h 234"/>
                  <a:gd name="T12" fmla="*/ 4 w 198"/>
                  <a:gd name="T13" fmla="*/ 0 h 234"/>
                  <a:gd name="T14" fmla="*/ 1 w 198"/>
                  <a:gd name="T15" fmla="*/ 0 h 234"/>
                  <a:gd name="T16" fmla="*/ 1 w 198"/>
                  <a:gd name="T17" fmla="*/ 2 h 234"/>
                  <a:gd name="T18" fmla="*/ 1 w 198"/>
                  <a:gd name="T19" fmla="*/ 3 h 234"/>
                  <a:gd name="T20" fmla="*/ 0 w 198"/>
                  <a:gd name="T21" fmla="*/ 5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34"/>
                  <a:gd name="T35" fmla="*/ 198 w 198"/>
                  <a:gd name="T36" fmla="*/ 234 h 2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34">
                    <a:moveTo>
                      <a:pt x="0" y="234"/>
                    </a:moveTo>
                    <a:lnTo>
                      <a:pt x="27" y="222"/>
                    </a:lnTo>
                    <a:lnTo>
                      <a:pt x="80" y="217"/>
                    </a:lnTo>
                    <a:lnTo>
                      <a:pt x="82" y="186"/>
                    </a:lnTo>
                    <a:lnTo>
                      <a:pt x="159" y="165"/>
                    </a:lnTo>
                    <a:lnTo>
                      <a:pt x="198" y="87"/>
                    </a:lnTo>
                    <a:lnTo>
                      <a:pt x="159" y="0"/>
                    </a:lnTo>
                    <a:lnTo>
                      <a:pt x="43" y="17"/>
                    </a:lnTo>
                    <a:lnTo>
                      <a:pt x="56" y="82"/>
                    </a:lnTo>
                    <a:lnTo>
                      <a:pt x="29" y="124"/>
                    </a:lnTo>
                    <a:lnTo>
                      <a:pt x="0" y="234"/>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6" name="Freeform 480"/>
              <p:cNvSpPr/>
              <p:nvPr/>
            </p:nvSpPr>
            <p:spPr bwMode="auto">
              <a:xfrm>
                <a:off x="2014" y="2673"/>
                <a:ext cx="122" cy="133"/>
              </a:xfrm>
              <a:custGeom>
                <a:avLst/>
                <a:gdLst>
                  <a:gd name="T0" fmla="*/ 0 w 429"/>
                  <a:gd name="T1" fmla="*/ 2 h 464"/>
                  <a:gd name="T2" fmla="*/ 0 w 429"/>
                  <a:gd name="T3" fmla="*/ 11 h 464"/>
                  <a:gd name="T4" fmla="*/ 8 w 429"/>
                  <a:gd name="T5" fmla="*/ 11 h 464"/>
                  <a:gd name="T6" fmla="*/ 10 w 429"/>
                  <a:gd name="T7" fmla="*/ 9 h 464"/>
                  <a:gd name="T8" fmla="*/ 10 w 429"/>
                  <a:gd name="T9" fmla="*/ 9 h 464"/>
                  <a:gd name="T10" fmla="*/ 7 w 429"/>
                  <a:gd name="T11" fmla="*/ 2 h 464"/>
                  <a:gd name="T12" fmla="*/ 8 w 429"/>
                  <a:gd name="T13" fmla="*/ 4 h 464"/>
                  <a:gd name="T14" fmla="*/ 9 w 429"/>
                  <a:gd name="T15" fmla="*/ 3 h 464"/>
                  <a:gd name="T16" fmla="*/ 8 w 429"/>
                  <a:gd name="T17" fmla="*/ 0 h 464"/>
                  <a:gd name="T18" fmla="*/ 7 w 429"/>
                  <a:gd name="T19" fmla="*/ 1 h 464"/>
                  <a:gd name="T20" fmla="*/ 7 w 429"/>
                  <a:gd name="T21" fmla="*/ 0 h 464"/>
                  <a:gd name="T22" fmla="*/ 5 w 429"/>
                  <a:gd name="T23" fmla="*/ 0 h 464"/>
                  <a:gd name="T24" fmla="*/ 4 w 429"/>
                  <a:gd name="T25" fmla="*/ 1 h 464"/>
                  <a:gd name="T26" fmla="*/ 0 w 429"/>
                  <a:gd name="T27" fmla="*/ 0 h 464"/>
                  <a:gd name="T28" fmla="*/ 0 w 429"/>
                  <a:gd name="T29" fmla="*/ 2 h 4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9"/>
                  <a:gd name="T46" fmla="*/ 0 h 464"/>
                  <a:gd name="T47" fmla="*/ 429 w 429"/>
                  <a:gd name="T48" fmla="*/ 464 h 4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9" h="464">
                    <a:moveTo>
                      <a:pt x="0" y="75"/>
                    </a:moveTo>
                    <a:lnTo>
                      <a:pt x="17" y="454"/>
                    </a:lnTo>
                    <a:lnTo>
                      <a:pt x="361" y="464"/>
                    </a:lnTo>
                    <a:lnTo>
                      <a:pt x="422" y="405"/>
                    </a:lnTo>
                    <a:lnTo>
                      <a:pt x="429" y="364"/>
                    </a:lnTo>
                    <a:lnTo>
                      <a:pt x="298" y="98"/>
                    </a:lnTo>
                    <a:lnTo>
                      <a:pt x="361" y="183"/>
                    </a:lnTo>
                    <a:lnTo>
                      <a:pt x="392" y="110"/>
                    </a:lnTo>
                    <a:lnTo>
                      <a:pt x="361" y="17"/>
                    </a:lnTo>
                    <a:lnTo>
                      <a:pt x="284" y="30"/>
                    </a:lnTo>
                    <a:lnTo>
                      <a:pt x="282" y="4"/>
                    </a:lnTo>
                    <a:lnTo>
                      <a:pt x="239" y="4"/>
                    </a:lnTo>
                    <a:lnTo>
                      <a:pt x="166" y="40"/>
                    </a:lnTo>
                    <a:lnTo>
                      <a:pt x="17" y="0"/>
                    </a:lnTo>
                    <a:lnTo>
                      <a:pt x="0" y="7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7" name="Freeform 481"/>
              <p:cNvSpPr/>
              <p:nvPr/>
            </p:nvSpPr>
            <p:spPr bwMode="auto">
              <a:xfrm>
                <a:off x="1690" y="2894"/>
                <a:ext cx="81" cy="69"/>
              </a:xfrm>
              <a:custGeom>
                <a:avLst/>
                <a:gdLst>
                  <a:gd name="T0" fmla="*/ 0 w 285"/>
                  <a:gd name="T1" fmla="*/ 5 h 242"/>
                  <a:gd name="T2" fmla="*/ 1 w 285"/>
                  <a:gd name="T3" fmla="*/ 5 h 242"/>
                  <a:gd name="T4" fmla="*/ 2 w 285"/>
                  <a:gd name="T5" fmla="*/ 6 h 242"/>
                  <a:gd name="T6" fmla="*/ 2 w 285"/>
                  <a:gd name="T7" fmla="*/ 4 h 242"/>
                  <a:gd name="T8" fmla="*/ 5 w 285"/>
                  <a:gd name="T9" fmla="*/ 4 h 242"/>
                  <a:gd name="T10" fmla="*/ 5 w 285"/>
                  <a:gd name="T11" fmla="*/ 4 h 242"/>
                  <a:gd name="T12" fmla="*/ 7 w 285"/>
                  <a:gd name="T13" fmla="*/ 3 h 242"/>
                  <a:gd name="T14" fmla="*/ 5 w 285"/>
                  <a:gd name="T15" fmla="*/ 1 h 242"/>
                  <a:gd name="T16" fmla="*/ 5 w 285"/>
                  <a:gd name="T17" fmla="*/ 0 h 242"/>
                  <a:gd name="T18" fmla="*/ 1 w 285"/>
                  <a:gd name="T19" fmla="*/ 2 h 242"/>
                  <a:gd name="T20" fmla="*/ 0 w 285"/>
                  <a:gd name="T21" fmla="*/ 5 h 2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5"/>
                  <a:gd name="T34" fmla="*/ 0 h 242"/>
                  <a:gd name="T35" fmla="*/ 285 w 285"/>
                  <a:gd name="T36" fmla="*/ 242 h 2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5" h="242">
                    <a:moveTo>
                      <a:pt x="0" y="207"/>
                    </a:moveTo>
                    <a:lnTo>
                      <a:pt x="23" y="233"/>
                    </a:lnTo>
                    <a:lnTo>
                      <a:pt x="102" y="242"/>
                    </a:lnTo>
                    <a:lnTo>
                      <a:pt x="92" y="181"/>
                    </a:lnTo>
                    <a:lnTo>
                      <a:pt x="192" y="171"/>
                    </a:lnTo>
                    <a:lnTo>
                      <a:pt x="233" y="181"/>
                    </a:lnTo>
                    <a:lnTo>
                      <a:pt x="285" y="135"/>
                    </a:lnTo>
                    <a:lnTo>
                      <a:pt x="214" y="42"/>
                    </a:lnTo>
                    <a:lnTo>
                      <a:pt x="206" y="0"/>
                    </a:lnTo>
                    <a:lnTo>
                      <a:pt x="49" y="79"/>
                    </a:lnTo>
                    <a:lnTo>
                      <a:pt x="0" y="207"/>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8" name="Freeform 482"/>
              <p:cNvSpPr/>
              <p:nvPr/>
            </p:nvSpPr>
            <p:spPr bwMode="auto">
              <a:xfrm>
                <a:off x="1986" y="3186"/>
                <a:ext cx="128" cy="123"/>
              </a:xfrm>
              <a:custGeom>
                <a:avLst/>
                <a:gdLst>
                  <a:gd name="T0" fmla="*/ 0 w 450"/>
                  <a:gd name="T1" fmla="*/ 5 h 434"/>
                  <a:gd name="T2" fmla="*/ 0 w 450"/>
                  <a:gd name="T3" fmla="*/ 9 h 434"/>
                  <a:gd name="T4" fmla="*/ 1 w 450"/>
                  <a:gd name="T5" fmla="*/ 10 h 434"/>
                  <a:gd name="T6" fmla="*/ 3 w 450"/>
                  <a:gd name="T7" fmla="*/ 10 h 434"/>
                  <a:gd name="T8" fmla="*/ 4 w 450"/>
                  <a:gd name="T9" fmla="*/ 10 h 434"/>
                  <a:gd name="T10" fmla="*/ 6 w 450"/>
                  <a:gd name="T11" fmla="*/ 9 h 434"/>
                  <a:gd name="T12" fmla="*/ 6 w 450"/>
                  <a:gd name="T13" fmla="*/ 8 h 434"/>
                  <a:gd name="T14" fmla="*/ 7 w 450"/>
                  <a:gd name="T15" fmla="*/ 8 h 434"/>
                  <a:gd name="T16" fmla="*/ 7 w 450"/>
                  <a:gd name="T17" fmla="*/ 7 h 434"/>
                  <a:gd name="T18" fmla="*/ 10 w 450"/>
                  <a:gd name="T19" fmla="*/ 6 h 434"/>
                  <a:gd name="T20" fmla="*/ 9 w 450"/>
                  <a:gd name="T21" fmla="*/ 6 h 434"/>
                  <a:gd name="T22" fmla="*/ 10 w 450"/>
                  <a:gd name="T23" fmla="*/ 3 h 434"/>
                  <a:gd name="T24" fmla="*/ 10 w 450"/>
                  <a:gd name="T25" fmla="*/ 1 h 434"/>
                  <a:gd name="T26" fmla="*/ 8 w 450"/>
                  <a:gd name="T27" fmla="*/ 0 h 434"/>
                  <a:gd name="T28" fmla="*/ 8 w 450"/>
                  <a:gd name="T29" fmla="*/ 0 h 434"/>
                  <a:gd name="T30" fmla="*/ 6 w 450"/>
                  <a:gd name="T31" fmla="*/ 1 h 434"/>
                  <a:gd name="T32" fmla="*/ 6 w 450"/>
                  <a:gd name="T33" fmla="*/ 3 h 434"/>
                  <a:gd name="T34" fmla="*/ 7 w 450"/>
                  <a:gd name="T35" fmla="*/ 4 h 434"/>
                  <a:gd name="T36" fmla="*/ 7 w 450"/>
                  <a:gd name="T37" fmla="*/ 5 h 434"/>
                  <a:gd name="T38" fmla="*/ 2 w 450"/>
                  <a:gd name="T39" fmla="*/ 3 h 434"/>
                  <a:gd name="T40" fmla="*/ 2 w 450"/>
                  <a:gd name="T41" fmla="*/ 5 h 434"/>
                  <a:gd name="T42" fmla="*/ 0 w 450"/>
                  <a:gd name="T43" fmla="*/ 5 h 4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0"/>
                  <a:gd name="T67" fmla="*/ 0 h 434"/>
                  <a:gd name="T68" fmla="*/ 450 w 450"/>
                  <a:gd name="T69" fmla="*/ 434 h 4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0" h="434">
                    <a:moveTo>
                      <a:pt x="0" y="212"/>
                    </a:moveTo>
                    <a:lnTo>
                      <a:pt x="0" y="379"/>
                    </a:lnTo>
                    <a:lnTo>
                      <a:pt x="47" y="419"/>
                    </a:lnTo>
                    <a:lnTo>
                      <a:pt x="121" y="433"/>
                    </a:lnTo>
                    <a:lnTo>
                      <a:pt x="187" y="434"/>
                    </a:lnTo>
                    <a:lnTo>
                      <a:pt x="254" y="375"/>
                    </a:lnTo>
                    <a:lnTo>
                      <a:pt x="256" y="348"/>
                    </a:lnTo>
                    <a:lnTo>
                      <a:pt x="317" y="334"/>
                    </a:lnTo>
                    <a:lnTo>
                      <a:pt x="309" y="310"/>
                    </a:lnTo>
                    <a:lnTo>
                      <a:pt x="428" y="265"/>
                    </a:lnTo>
                    <a:lnTo>
                      <a:pt x="412" y="245"/>
                    </a:lnTo>
                    <a:lnTo>
                      <a:pt x="450" y="114"/>
                    </a:lnTo>
                    <a:lnTo>
                      <a:pt x="422" y="56"/>
                    </a:lnTo>
                    <a:lnTo>
                      <a:pt x="350" y="15"/>
                    </a:lnTo>
                    <a:lnTo>
                      <a:pt x="329" y="0"/>
                    </a:lnTo>
                    <a:lnTo>
                      <a:pt x="260" y="42"/>
                    </a:lnTo>
                    <a:lnTo>
                      <a:pt x="254" y="156"/>
                    </a:lnTo>
                    <a:lnTo>
                      <a:pt x="298" y="177"/>
                    </a:lnTo>
                    <a:lnTo>
                      <a:pt x="300" y="225"/>
                    </a:lnTo>
                    <a:lnTo>
                      <a:pt x="81" y="122"/>
                    </a:lnTo>
                    <a:lnTo>
                      <a:pt x="86" y="212"/>
                    </a:lnTo>
                    <a:lnTo>
                      <a:pt x="0" y="21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199" name="Freeform 483"/>
              <p:cNvSpPr/>
              <p:nvPr/>
            </p:nvSpPr>
            <p:spPr bwMode="auto">
              <a:xfrm>
                <a:off x="1926" y="3366"/>
                <a:ext cx="178" cy="166"/>
              </a:xfrm>
              <a:custGeom>
                <a:avLst/>
                <a:gdLst>
                  <a:gd name="T0" fmla="*/ 0 w 624"/>
                  <a:gd name="T1" fmla="*/ 7 h 583"/>
                  <a:gd name="T2" fmla="*/ 1 w 624"/>
                  <a:gd name="T3" fmla="*/ 7 h 583"/>
                  <a:gd name="T4" fmla="*/ 1 w 624"/>
                  <a:gd name="T5" fmla="*/ 7 h 583"/>
                  <a:gd name="T6" fmla="*/ 2 w 624"/>
                  <a:gd name="T7" fmla="*/ 7 h 583"/>
                  <a:gd name="T8" fmla="*/ 3 w 624"/>
                  <a:gd name="T9" fmla="*/ 7 h 583"/>
                  <a:gd name="T10" fmla="*/ 3 w 624"/>
                  <a:gd name="T11" fmla="*/ 3 h 583"/>
                  <a:gd name="T12" fmla="*/ 4 w 624"/>
                  <a:gd name="T13" fmla="*/ 4 h 583"/>
                  <a:gd name="T14" fmla="*/ 4 w 624"/>
                  <a:gd name="T15" fmla="*/ 5 h 583"/>
                  <a:gd name="T16" fmla="*/ 5 w 624"/>
                  <a:gd name="T17" fmla="*/ 5 h 583"/>
                  <a:gd name="T18" fmla="*/ 6 w 624"/>
                  <a:gd name="T19" fmla="*/ 4 h 583"/>
                  <a:gd name="T20" fmla="*/ 8 w 624"/>
                  <a:gd name="T21" fmla="*/ 4 h 583"/>
                  <a:gd name="T22" fmla="*/ 11 w 624"/>
                  <a:gd name="T23" fmla="*/ 0 h 583"/>
                  <a:gd name="T24" fmla="*/ 13 w 624"/>
                  <a:gd name="T25" fmla="*/ 1 h 583"/>
                  <a:gd name="T26" fmla="*/ 14 w 624"/>
                  <a:gd name="T27" fmla="*/ 4 h 583"/>
                  <a:gd name="T28" fmla="*/ 13 w 624"/>
                  <a:gd name="T29" fmla="*/ 5 h 583"/>
                  <a:gd name="T30" fmla="*/ 13 w 624"/>
                  <a:gd name="T31" fmla="*/ 5 h 583"/>
                  <a:gd name="T32" fmla="*/ 14 w 624"/>
                  <a:gd name="T33" fmla="*/ 5 h 583"/>
                  <a:gd name="T34" fmla="*/ 15 w 624"/>
                  <a:gd name="T35" fmla="*/ 5 h 583"/>
                  <a:gd name="T36" fmla="*/ 14 w 624"/>
                  <a:gd name="T37" fmla="*/ 7 h 583"/>
                  <a:gd name="T38" fmla="*/ 12 w 624"/>
                  <a:gd name="T39" fmla="*/ 10 h 583"/>
                  <a:gd name="T40" fmla="*/ 9 w 624"/>
                  <a:gd name="T41" fmla="*/ 13 h 583"/>
                  <a:gd name="T42" fmla="*/ 7 w 624"/>
                  <a:gd name="T43" fmla="*/ 13 h 583"/>
                  <a:gd name="T44" fmla="*/ 2 w 624"/>
                  <a:gd name="T45" fmla="*/ 13 h 583"/>
                  <a:gd name="T46" fmla="*/ 1 w 624"/>
                  <a:gd name="T47" fmla="*/ 12 h 583"/>
                  <a:gd name="T48" fmla="*/ 1 w 624"/>
                  <a:gd name="T49" fmla="*/ 11 h 583"/>
                  <a:gd name="T50" fmla="*/ 0 w 624"/>
                  <a:gd name="T51" fmla="*/ 7 h 5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24"/>
                  <a:gd name="T79" fmla="*/ 0 h 583"/>
                  <a:gd name="T80" fmla="*/ 624 w 624"/>
                  <a:gd name="T81" fmla="*/ 583 h 5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24" h="583">
                    <a:moveTo>
                      <a:pt x="0" y="308"/>
                    </a:moveTo>
                    <a:lnTo>
                      <a:pt x="22" y="286"/>
                    </a:lnTo>
                    <a:lnTo>
                      <a:pt x="48" y="326"/>
                    </a:lnTo>
                    <a:lnTo>
                      <a:pt x="98" y="326"/>
                    </a:lnTo>
                    <a:lnTo>
                      <a:pt x="131" y="298"/>
                    </a:lnTo>
                    <a:lnTo>
                      <a:pt x="131" y="117"/>
                    </a:lnTo>
                    <a:lnTo>
                      <a:pt x="165" y="163"/>
                    </a:lnTo>
                    <a:lnTo>
                      <a:pt x="163" y="213"/>
                    </a:lnTo>
                    <a:lnTo>
                      <a:pt x="217" y="211"/>
                    </a:lnTo>
                    <a:lnTo>
                      <a:pt x="262" y="156"/>
                    </a:lnTo>
                    <a:lnTo>
                      <a:pt x="347" y="156"/>
                    </a:lnTo>
                    <a:lnTo>
                      <a:pt x="489" y="0"/>
                    </a:lnTo>
                    <a:lnTo>
                      <a:pt x="577" y="23"/>
                    </a:lnTo>
                    <a:lnTo>
                      <a:pt x="593" y="167"/>
                    </a:lnTo>
                    <a:lnTo>
                      <a:pt x="551" y="207"/>
                    </a:lnTo>
                    <a:lnTo>
                      <a:pt x="576" y="239"/>
                    </a:lnTo>
                    <a:lnTo>
                      <a:pt x="597" y="213"/>
                    </a:lnTo>
                    <a:lnTo>
                      <a:pt x="624" y="213"/>
                    </a:lnTo>
                    <a:lnTo>
                      <a:pt x="608" y="298"/>
                    </a:lnTo>
                    <a:lnTo>
                      <a:pt x="521" y="429"/>
                    </a:lnTo>
                    <a:lnTo>
                      <a:pt x="404" y="543"/>
                    </a:lnTo>
                    <a:lnTo>
                      <a:pt x="319" y="581"/>
                    </a:lnTo>
                    <a:lnTo>
                      <a:pt x="75" y="583"/>
                    </a:lnTo>
                    <a:lnTo>
                      <a:pt x="53" y="517"/>
                    </a:lnTo>
                    <a:lnTo>
                      <a:pt x="65" y="468"/>
                    </a:lnTo>
                    <a:lnTo>
                      <a:pt x="0" y="30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0" name="Freeform 484"/>
              <p:cNvSpPr/>
              <p:nvPr/>
            </p:nvSpPr>
            <p:spPr bwMode="auto">
              <a:xfrm>
                <a:off x="2040" y="3455"/>
                <a:ext cx="25" cy="30"/>
              </a:xfrm>
              <a:custGeom>
                <a:avLst/>
                <a:gdLst>
                  <a:gd name="T0" fmla="*/ 0 w 86"/>
                  <a:gd name="T1" fmla="*/ 1 h 106"/>
                  <a:gd name="T2" fmla="*/ 1 w 86"/>
                  <a:gd name="T3" fmla="*/ 2 h 106"/>
                  <a:gd name="T4" fmla="*/ 2 w 86"/>
                  <a:gd name="T5" fmla="*/ 1 h 106"/>
                  <a:gd name="T6" fmla="*/ 1 w 86"/>
                  <a:gd name="T7" fmla="*/ 0 h 106"/>
                  <a:gd name="T8" fmla="*/ 0 w 86"/>
                  <a:gd name="T9" fmla="*/ 1 h 106"/>
                  <a:gd name="T10" fmla="*/ 0 60000 65536"/>
                  <a:gd name="T11" fmla="*/ 0 60000 65536"/>
                  <a:gd name="T12" fmla="*/ 0 60000 65536"/>
                  <a:gd name="T13" fmla="*/ 0 60000 65536"/>
                  <a:gd name="T14" fmla="*/ 0 60000 65536"/>
                  <a:gd name="T15" fmla="*/ 0 w 86"/>
                  <a:gd name="T16" fmla="*/ 0 h 106"/>
                  <a:gd name="T17" fmla="*/ 86 w 86"/>
                  <a:gd name="T18" fmla="*/ 106 h 106"/>
                </a:gdLst>
                <a:ahLst/>
                <a:cxnLst>
                  <a:cxn ang="T10">
                    <a:pos x="T0" y="T1"/>
                  </a:cxn>
                  <a:cxn ang="T11">
                    <a:pos x="T2" y="T3"/>
                  </a:cxn>
                  <a:cxn ang="T12">
                    <a:pos x="T4" y="T5"/>
                  </a:cxn>
                  <a:cxn ang="T13">
                    <a:pos x="T6" y="T7"/>
                  </a:cxn>
                  <a:cxn ang="T14">
                    <a:pos x="T8" y="T9"/>
                  </a:cxn>
                </a:cxnLst>
                <a:rect l="T15" t="T16" r="T17" b="T18"/>
                <a:pathLst>
                  <a:path w="86" h="106">
                    <a:moveTo>
                      <a:pt x="0" y="52"/>
                    </a:moveTo>
                    <a:lnTo>
                      <a:pt x="33" y="106"/>
                    </a:lnTo>
                    <a:lnTo>
                      <a:pt x="86" y="52"/>
                    </a:lnTo>
                    <a:lnTo>
                      <a:pt x="61" y="0"/>
                    </a:lnTo>
                    <a:lnTo>
                      <a:pt x="0" y="5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1" name="Freeform 485"/>
              <p:cNvSpPr/>
              <p:nvPr/>
            </p:nvSpPr>
            <p:spPr bwMode="auto">
              <a:xfrm>
                <a:off x="2000" y="2304"/>
                <a:ext cx="86" cy="77"/>
              </a:xfrm>
              <a:custGeom>
                <a:avLst/>
                <a:gdLst>
                  <a:gd name="T0" fmla="*/ 2 w 302"/>
                  <a:gd name="T1" fmla="*/ 0 h 272"/>
                  <a:gd name="T2" fmla="*/ 3 w 302"/>
                  <a:gd name="T3" fmla="*/ 0 h 272"/>
                  <a:gd name="T4" fmla="*/ 3 w 302"/>
                  <a:gd name="T5" fmla="*/ 1 h 272"/>
                  <a:gd name="T6" fmla="*/ 4 w 302"/>
                  <a:gd name="T7" fmla="*/ 1 h 272"/>
                  <a:gd name="T8" fmla="*/ 5 w 302"/>
                  <a:gd name="T9" fmla="*/ 1 h 272"/>
                  <a:gd name="T10" fmla="*/ 6 w 302"/>
                  <a:gd name="T11" fmla="*/ 1 h 272"/>
                  <a:gd name="T12" fmla="*/ 6 w 302"/>
                  <a:gd name="T13" fmla="*/ 3 h 272"/>
                  <a:gd name="T14" fmla="*/ 6 w 302"/>
                  <a:gd name="T15" fmla="*/ 3 h 272"/>
                  <a:gd name="T16" fmla="*/ 7 w 302"/>
                  <a:gd name="T17" fmla="*/ 3 h 272"/>
                  <a:gd name="T18" fmla="*/ 7 w 302"/>
                  <a:gd name="T19" fmla="*/ 3 h 272"/>
                  <a:gd name="T20" fmla="*/ 7 w 302"/>
                  <a:gd name="T21" fmla="*/ 4 h 272"/>
                  <a:gd name="T22" fmla="*/ 7 w 302"/>
                  <a:gd name="T23" fmla="*/ 4 h 272"/>
                  <a:gd name="T24" fmla="*/ 6 w 302"/>
                  <a:gd name="T25" fmla="*/ 4 h 272"/>
                  <a:gd name="T26" fmla="*/ 6 w 302"/>
                  <a:gd name="T27" fmla="*/ 4 h 272"/>
                  <a:gd name="T28" fmla="*/ 6 w 302"/>
                  <a:gd name="T29" fmla="*/ 5 h 272"/>
                  <a:gd name="T30" fmla="*/ 7 w 302"/>
                  <a:gd name="T31" fmla="*/ 5 h 272"/>
                  <a:gd name="T32" fmla="*/ 6 w 302"/>
                  <a:gd name="T33" fmla="*/ 5 h 272"/>
                  <a:gd name="T34" fmla="*/ 6 w 302"/>
                  <a:gd name="T35" fmla="*/ 5 h 272"/>
                  <a:gd name="T36" fmla="*/ 6 w 302"/>
                  <a:gd name="T37" fmla="*/ 5 h 272"/>
                  <a:gd name="T38" fmla="*/ 5 w 302"/>
                  <a:gd name="T39" fmla="*/ 6 h 272"/>
                  <a:gd name="T40" fmla="*/ 5 w 302"/>
                  <a:gd name="T41" fmla="*/ 6 h 272"/>
                  <a:gd name="T42" fmla="*/ 5 w 302"/>
                  <a:gd name="T43" fmla="*/ 6 h 272"/>
                  <a:gd name="T44" fmla="*/ 5 w 302"/>
                  <a:gd name="T45" fmla="*/ 6 h 272"/>
                  <a:gd name="T46" fmla="*/ 4 w 302"/>
                  <a:gd name="T47" fmla="*/ 6 h 272"/>
                  <a:gd name="T48" fmla="*/ 4 w 302"/>
                  <a:gd name="T49" fmla="*/ 6 h 272"/>
                  <a:gd name="T50" fmla="*/ 3 w 302"/>
                  <a:gd name="T51" fmla="*/ 6 h 272"/>
                  <a:gd name="T52" fmla="*/ 2 w 302"/>
                  <a:gd name="T53" fmla="*/ 5 h 272"/>
                  <a:gd name="T54" fmla="*/ 1 w 302"/>
                  <a:gd name="T55" fmla="*/ 5 h 272"/>
                  <a:gd name="T56" fmla="*/ 1 w 302"/>
                  <a:gd name="T57" fmla="*/ 5 h 272"/>
                  <a:gd name="T58" fmla="*/ 0 w 302"/>
                  <a:gd name="T59" fmla="*/ 6 h 272"/>
                  <a:gd name="T60" fmla="*/ 0 w 302"/>
                  <a:gd name="T61" fmla="*/ 5 h 272"/>
                  <a:gd name="T62" fmla="*/ 1 w 302"/>
                  <a:gd name="T63" fmla="*/ 4 h 272"/>
                  <a:gd name="T64" fmla="*/ 0 w 302"/>
                  <a:gd name="T65" fmla="*/ 3 h 272"/>
                  <a:gd name="T66" fmla="*/ 1 w 302"/>
                  <a:gd name="T67" fmla="*/ 3 h 272"/>
                  <a:gd name="T68" fmla="*/ 1 w 302"/>
                  <a:gd name="T69" fmla="*/ 2 h 272"/>
                  <a:gd name="T70" fmla="*/ 1 w 302"/>
                  <a:gd name="T71" fmla="*/ 2 h 272"/>
                  <a:gd name="T72" fmla="*/ 1 w 302"/>
                  <a:gd name="T73" fmla="*/ 2 h 272"/>
                  <a:gd name="T74" fmla="*/ 1 w 302"/>
                  <a:gd name="T75" fmla="*/ 1 h 272"/>
                  <a:gd name="T76" fmla="*/ 1 w 302"/>
                  <a:gd name="T77" fmla="*/ 1 h 272"/>
                  <a:gd name="T78" fmla="*/ 2 w 302"/>
                  <a:gd name="T79" fmla="*/ 0 h 272"/>
                  <a:gd name="T80" fmla="*/ 2 w 302"/>
                  <a:gd name="T81" fmla="*/ 0 h 2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2"/>
                  <a:gd name="T124" fmla="*/ 0 h 272"/>
                  <a:gd name="T125" fmla="*/ 302 w 302"/>
                  <a:gd name="T126" fmla="*/ 272 h 27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2" h="272">
                    <a:moveTo>
                      <a:pt x="96" y="0"/>
                    </a:moveTo>
                    <a:lnTo>
                      <a:pt x="125" y="5"/>
                    </a:lnTo>
                    <a:lnTo>
                      <a:pt x="147" y="25"/>
                    </a:lnTo>
                    <a:lnTo>
                      <a:pt x="189" y="25"/>
                    </a:lnTo>
                    <a:lnTo>
                      <a:pt x="232" y="31"/>
                    </a:lnTo>
                    <a:lnTo>
                      <a:pt x="254" y="65"/>
                    </a:lnTo>
                    <a:lnTo>
                      <a:pt x="270" y="109"/>
                    </a:lnTo>
                    <a:lnTo>
                      <a:pt x="274" y="127"/>
                    </a:lnTo>
                    <a:lnTo>
                      <a:pt x="293" y="142"/>
                    </a:lnTo>
                    <a:lnTo>
                      <a:pt x="302" y="154"/>
                    </a:lnTo>
                    <a:lnTo>
                      <a:pt x="302" y="172"/>
                    </a:lnTo>
                    <a:lnTo>
                      <a:pt x="284" y="172"/>
                    </a:lnTo>
                    <a:lnTo>
                      <a:pt x="260" y="172"/>
                    </a:lnTo>
                    <a:lnTo>
                      <a:pt x="270" y="189"/>
                    </a:lnTo>
                    <a:lnTo>
                      <a:pt x="278" y="200"/>
                    </a:lnTo>
                    <a:lnTo>
                      <a:pt x="284" y="223"/>
                    </a:lnTo>
                    <a:lnTo>
                      <a:pt x="270" y="234"/>
                    </a:lnTo>
                    <a:lnTo>
                      <a:pt x="248" y="234"/>
                    </a:lnTo>
                    <a:lnTo>
                      <a:pt x="246" y="234"/>
                    </a:lnTo>
                    <a:lnTo>
                      <a:pt x="232" y="245"/>
                    </a:lnTo>
                    <a:lnTo>
                      <a:pt x="232" y="268"/>
                    </a:lnTo>
                    <a:lnTo>
                      <a:pt x="215" y="272"/>
                    </a:lnTo>
                    <a:lnTo>
                      <a:pt x="200" y="261"/>
                    </a:lnTo>
                    <a:lnTo>
                      <a:pt x="176" y="255"/>
                    </a:lnTo>
                    <a:lnTo>
                      <a:pt x="155" y="245"/>
                    </a:lnTo>
                    <a:lnTo>
                      <a:pt x="135" y="250"/>
                    </a:lnTo>
                    <a:lnTo>
                      <a:pt x="73" y="223"/>
                    </a:lnTo>
                    <a:lnTo>
                      <a:pt x="47" y="227"/>
                    </a:lnTo>
                    <a:lnTo>
                      <a:pt x="26" y="223"/>
                    </a:lnTo>
                    <a:lnTo>
                      <a:pt x="12" y="245"/>
                    </a:lnTo>
                    <a:lnTo>
                      <a:pt x="0" y="199"/>
                    </a:lnTo>
                    <a:lnTo>
                      <a:pt x="28" y="169"/>
                    </a:lnTo>
                    <a:lnTo>
                      <a:pt x="8" y="109"/>
                    </a:lnTo>
                    <a:lnTo>
                      <a:pt x="26" y="117"/>
                    </a:lnTo>
                    <a:lnTo>
                      <a:pt x="29" y="104"/>
                    </a:lnTo>
                    <a:lnTo>
                      <a:pt x="34" y="82"/>
                    </a:lnTo>
                    <a:lnTo>
                      <a:pt x="42" y="71"/>
                    </a:lnTo>
                    <a:lnTo>
                      <a:pt x="47" y="46"/>
                    </a:lnTo>
                    <a:lnTo>
                      <a:pt x="68" y="21"/>
                    </a:lnTo>
                    <a:lnTo>
                      <a:pt x="82" y="0"/>
                    </a:lnTo>
                    <a:lnTo>
                      <a:pt x="96" y="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2" name="Freeform 486"/>
              <p:cNvSpPr/>
              <p:nvPr/>
            </p:nvSpPr>
            <p:spPr bwMode="auto">
              <a:xfrm>
                <a:off x="1987" y="2359"/>
                <a:ext cx="192" cy="128"/>
              </a:xfrm>
              <a:custGeom>
                <a:avLst/>
                <a:gdLst>
                  <a:gd name="T0" fmla="*/ 8 w 671"/>
                  <a:gd name="T1" fmla="*/ 0 h 446"/>
                  <a:gd name="T2" fmla="*/ 9 w 671"/>
                  <a:gd name="T3" fmla="*/ 0 h 446"/>
                  <a:gd name="T4" fmla="*/ 10 w 671"/>
                  <a:gd name="T5" fmla="*/ 1 h 446"/>
                  <a:gd name="T6" fmla="*/ 10 w 671"/>
                  <a:gd name="T7" fmla="*/ 1 h 446"/>
                  <a:gd name="T8" fmla="*/ 11 w 671"/>
                  <a:gd name="T9" fmla="*/ 2 h 446"/>
                  <a:gd name="T10" fmla="*/ 13 w 671"/>
                  <a:gd name="T11" fmla="*/ 3 h 446"/>
                  <a:gd name="T12" fmla="*/ 14 w 671"/>
                  <a:gd name="T13" fmla="*/ 3 h 446"/>
                  <a:gd name="T14" fmla="*/ 15 w 671"/>
                  <a:gd name="T15" fmla="*/ 4 h 446"/>
                  <a:gd name="T16" fmla="*/ 15 w 671"/>
                  <a:gd name="T17" fmla="*/ 6 h 446"/>
                  <a:gd name="T18" fmla="*/ 13 w 671"/>
                  <a:gd name="T19" fmla="*/ 7 h 446"/>
                  <a:gd name="T20" fmla="*/ 11 w 671"/>
                  <a:gd name="T21" fmla="*/ 9 h 446"/>
                  <a:gd name="T22" fmla="*/ 11 w 671"/>
                  <a:gd name="T23" fmla="*/ 9 h 446"/>
                  <a:gd name="T24" fmla="*/ 11 w 671"/>
                  <a:gd name="T25" fmla="*/ 11 h 446"/>
                  <a:gd name="T26" fmla="*/ 10 w 671"/>
                  <a:gd name="T27" fmla="*/ 9 h 446"/>
                  <a:gd name="T28" fmla="*/ 9 w 671"/>
                  <a:gd name="T29" fmla="*/ 8 h 446"/>
                  <a:gd name="T30" fmla="*/ 9 w 671"/>
                  <a:gd name="T31" fmla="*/ 7 h 446"/>
                  <a:gd name="T32" fmla="*/ 7 w 671"/>
                  <a:gd name="T33" fmla="*/ 9 h 446"/>
                  <a:gd name="T34" fmla="*/ 6 w 671"/>
                  <a:gd name="T35" fmla="*/ 8 h 446"/>
                  <a:gd name="T36" fmla="*/ 7 w 671"/>
                  <a:gd name="T37" fmla="*/ 8 h 446"/>
                  <a:gd name="T38" fmla="*/ 7 w 671"/>
                  <a:gd name="T39" fmla="*/ 7 h 446"/>
                  <a:gd name="T40" fmla="*/ 6 w 671"/>
                  <a:gd name="T41" fmla="*/ 6 h 446"/>
                  <a:gd name="T42" fmla="*/ 5 w 671"/>
                  <a:gd name="T43" fmla="*/ 5 h 446"/>
                  <a:gd name="T44" fmla="*/ 2 w 671"/>
                  <a:gd name="T45" fmla="*/ 6 h 446"/>
                  <a:gd name="T46" fmla="*/ 1 w 671"/>
                  <a:gd name="T47" fmla="*/ 6 h 446"/>
                  <a:gd name="T48" fmla="*/ 0 w 671"/>
                  <a:gd name="T49" fmla="*/ 4 h 446"/>
                  <a:gd name="T50" fmla="*/ 2 w 671"/>
                  <a:gd name="T51" fmla="*/ 2 h 446"/>
                  <a:gd name="T52" fmla="*/ 1 w 671"/>
                  <a:gd name="T53" fmla="*/ 1 h 446"/>
                  <a:gd name="T54" fmla="*/ 2 w 671"/>
                  <a:gd name="T55" fmla="*/ 1 h 446"/>
                  <a:gd name="T56" fmla="*/ 3 w 671"/>
                  <a:gd name="T57" fmla="*/ 1 h 446"/>
                  <a:gd name="T58" fmla="*/ 5 w 671"/>
                  <a:gd name="T59" fmla="*/ 1 h 446"/>
                  <a:gd name="T60" fmla="*/ 6 w 671"/>
                  <a:gd name="T61" fmla="*/ 1 h 446"/>
                  <a:gd name="T62" fmla="*/ 7 w 671"/>
                  <a:gd name="T63" fmla="*/ 2 h 446"/>
                  <a:gd name="T64" fmla="*/ 7 w 671"/>
                  <a:gd name="T65" fmla="*/ 1 h 446"/>
                  <a:gd name="T66" fmla="*/ 7 w 671"/>
                  <a:gd name="T67" fmla="*/ 1 h 4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1"/>
                  <a:gd name="T103" fmla="*/ 0 h 446"/>
                  <a:gd name="T104" fmla="*/ 671 w 671"/>
                  <a:gd name="T105" fmla="*/ 446 h 44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1" h="446">
                    <a:moveTo>
                      <a:pt x="334" y="20"/>
                    </a:moveTo>
                    <a:lnTo>
                      <a:pt x="344" y="17"/>
                    </a:lnTo>
                    <a:lnTo>
                      <a:pt x="362" y="4"/>
                    </a:lnTo>
                    <a:lnTo>
                      <a:pt x="379" y="0"/>
                    </a:lnTo>
                    <a:lnTo>
                      <a:pt x="406" y="4"/>
                    </a:lnTo>
                    <a:lnTo>
                      <a:pt x="418" y="27"/>
                    </a:lnTo>
                    <a:lnTo>
                      <a:pt x="424" y="54"/>
                    </a:lnTo>
                    <a:lnTo>
                      <a:pt x="435" y="63"/>
                    </a:lnTo>
                    <a:lnTo>
                      <a:pt x="448" y="58"/>
                    </a:lnTo>
                    <a:lnTo>
                      <a:pt x="481" y="95"/>
                    </a:lnTo>
                    <a:lnTo>
                      <a:pt x="498" y="124"/>
                    </a:lnTo>
                    <a:lnTo>
                      <a:pt x="542" y="145"/>
                    </a:lnTo>
                    <a:lnTo>
                      <a:pt x="574" y="150"/>
                    </a:lnTo>
                    <a:lnTo>
                      <a:pt x="587" y="145"/>
                    </a:lnTo>
                    <a:lnTo>
                      <a:pt x="617" y="160"/>
                    </a:lnTo>
                    <a:lnTo>
                      <a:pt x="650" y="165"/>
                    </a:lnTo>
                    <a:lnTo>
                      <a:pt x="671" y="233"/>
                    </a:lnTo>
                    <a:lnTo>
                      <a:pt x="638" y="242"/>
                    </a:lnTo>
                    <a:lnTo>
                      <a:pt x="631" y="276"/>
                    </a:lnTo>
                    <a:lnTo>
                      <a:pt x="579" y="311"/>
                    </a:lnTo>
                    <a:lnTo>
                      <a:pt x="500" y="334"/>
                    </a:lnTo>
                    <a:lnTo>
                      <a:pt x="491" y="366"/>
                    </a:lnTo>
                    <a:lnTo>
                      <a:pt x="462" y="352"/>
                    </a:lnTo>
                    <a:lnTo>
                      <a:pt x="493" y="395"/>
                    </a:lnTo>
                    <a:lnTo>
                      <a:pt x="540" y="400"/>
                    </a:lnTo>
                    <a:lnTo>
                      <a:pt x="453" y="446"/>
                    </a:lnTo>
                    <a:lnTo>
                      <a:pt x="400" y="396"/>
                    </a:lnTo>
                    <a:lnTo>
                      <a:pt x="444" y="358"/>
                    </a:lnTo>
                    <a:lnTo>
                      <a:pt x="400" y="349"/>
                    </a:lnTo>
                    <a:lnTo>
                      <a:pt x="376" y="349"/>
                    </a:lnTo>
                    <a:lnTo>
                      <a:pt x="383" y="315"/>
                    </a:lnTo>
                    <a:lnTo>
                      <a:pt x="374" y="320"/>
                    </a:lnTo>
                    <a:lnTo>
                      <a:pt x="310" y="338"/>
                    </a:lnTo>
                    <a:lnTo>
                      <a:pt x="289" y="396"/>
                    </a:lnTo>
                    <a:lnTo>
                      <a:pt x="244" y="394"/>
                    </a:lnTo>
                    <a:lnTo>
                      <a:pt x="254" y="352"/>
                    </a:lnTo>
                    <a:lnTo>
                      <a:pt x="255" y="334"/>
                    </a:lnTo>
                    <a:lnTo>
                      <a:pt x="283" y="325"/>
                    </a:lnTo>
                    <a:lnTo>
                      <a:pt x="295" y="312"/>
                    </a:lnTo>
                    <a:lnTo>
                      <a:pt x="298" y="302"/>
                    </a:lnTo>
                    <a:lnTo>
                      <a:pt x="283" y="296"/>
                    </a:lnTo>
                    <a:lnTo>
                      <a:pt x="262" y="253"/>
                    </a:lnTo>
                    <a:lnTo>
                      <a:pt x="236" y="227"/>
                    </a:lnTo>
                    <a:lnTo>
                      <a:pt x="203" y="227"/>
                    </a:lnTo>
                    <a:lnTo>
                      <a:pt x="162" y="239"/>
                    </a:lnTo>
                    <a:lnTo>
                      <a:pt x="100" y="242"/>
                    </a:lnTo>
                    <a:lnTo>
                      <a:pt x="72" y="250"/>
                    </a:lnTo>
                    <a:lnTo>
                      <a:pt x="24" y="250"/>
                    </a:lnTo>
                    <a:lnTo>
                      <a:pt x="0" y="224"/>
                    </a:lnTo>
                    <a:lnTo>
                      <a:pt x="16" y="185"/>
                    </a:lnTo>
                    <a:lnTo>
                      <a:pt x="41" y="143"/>
                    </a:lnTo>
                    <a:lnTo>
                      <a:pt x="73" y="99"/>
                    </a:lnTo>
                    <a:lnTo>
                      <a:pt x="56" y="47"/>
                    </a:lnTo>
                    <a:lnTo>
                      <a:pt x="57" y="38"/>
                    </a:lnTo>
                    <a:lnTo>
                      <a:pt x="70" y="27"/>
                    </a:lnTo>
                    <a:lnTo>
                      <a:pt x="91" y="31"/>
                    </a:lnTo>
                    <a:lnTo>
                      <a:pt x="117" y="27"/>
                    </a:lnTo>
                    <a:lnTo>
                      <a:pt x="143" y="39"/>
                    </a:lnTo>
                    <a:lnTo>
                      <a:pt x="177" y="54"/>
                    </a:lnTo>
                    <a:lnTo>
                      <a:pt x="199" y="47"/>
                    </a:lnTo>
                    <a:lnTo>
                      <a:pt x="220" y="59"/>
                    </a:lnTo>
                    <a:lnTo>
                      <a:pt x="244" y="65"/>
                    </a:lnTo>
                    <a:lnTo>
                      <a:pt x="259" y="76"/>
                    </a:lnTo>
                    <a:lnTo>
                      <a:pt x="276" y="72"/>
                    </a:lnTo>
                    <a:lnTo>
                      <a:pt x="279" y="49"/>
                    </a:lnTo>
                    <a:lnTo>
                      <a:pt x="290" y="38"/>
                    </a:lnTo>
                    <a:lnTo>
                      <a:pt x="314" y="38"/>
                    </a:lnTo>
                    <a:lnTo>
                      <a:pt x="322" y="31"/>
                    </a:lnTo>
                    <a:lnTo>
                      <a:pt x="334" y="20"/>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3" name="Freeform 487"/>
              <p:cNvSpPr/>
              <p:nvPr/>
            </p:nvSpPr>
            <p:spPr bwMode="auto">
              <a:xfrm>
                <a:off x="2036" y="2424"/>
                <a:ext cx="37" cy="47"/>
              </a:xfrm>
              <a:custGeom>
                <a:avLst/>
                <a:gdLst>
                  <a:gd name="T0" fmla="*/ 1 w 129"/>
                  <a:gd name="T1" fmla="*/ 1 h 165"/>
                  <a:gd name="T2" fmla="*/ 1 w 129"/>
                  <a:gd name="T3" fmla="*/ 2 h 165"/>
                  <a:gd name="T4" fmla="*/ 1 w 129"/>
                  <a:gd name="T5" fmla="*/ 2 h 165"/>
                  <a:gd name="T6" fmla="*/ 1 w 129"/>
                  <a:gd name="T7" fmla="*/ 4 h 165"/>
                  <a:gd name="T8" fmla="*/ 2 w 129"/>
                  <a:gd name="T9" fmla="*/ 4 h 165"/>
                  <a:gd name="T10" fmla="*/ 2 w 129"/>
                  <a:gd name="T11" fmla="*/ 3 h 165"/>
                  <a:gd name="T12" fmla="*/ 2 w 129"/>
                  <a:gd name="T13" fmla="*/ 3 h 165"/>
                  <a:gd name="T14" fmla="*/ 3 w 129"/>
                  <a:gd name="T15" fmla="*/ 2 h 165"/>
                  <a:gd name="T16" fmla="*/ 3 w 129"/>
                  <a:gd name="T17" fmla="*/ 2 h 165"/>
                  <a:gd name="T18" fmla="*/ 3 w 129"/>
                  <a:gd name="T19" fmla="*/ 2 h 165"/>
                  <a:gd name="T20" fmla="*/ 2 w 129"/>
                  <a:gd name="T21" fmla="*/ 1 h 165"/>
                  <a:gd name="T22" fmla="*/ 1 w 129"/>
                  <a:gd name="T23" fmla="*/ 0 h 165"/>
                  <a:gd name="T24" fmla="*/ 1 w 129"/>
                  <a:gd name="T25" fmla="*/ 0 h 165"/>
                  <a:gd name="T26" fmla="*/ 0 w 129"/>
                  <a:gd name="T27" fmla="*/ 0 h 165"/>
                  <a:gd name="T28" fmla="*/ 1 w 129"/>
                  <a:gd name="T29" fmla="*/ 1 h 1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9"/>
                  <a:gd name="T46" fmla="*/ 0 h 165"/>
                  <a:gd name="T47" fmla="*/ 129 w 129"/>
                  <a:gd name="T48" fmla="*/ 165 h 1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9" h="165">
                    <a:moveTo>
                      <a:pt x="29" y="45"/>
                    </a:moveTo>
                    <a:lnTo>
                      <a:pt x="46" y="69"/>
                    </a:lnTo>
                    <a:lnTo>
                      <a:pt x="53" y="87"/>
                    </a:lnTo>
                    <a:lnTo>
                      <a:pt x="61" y="164"/>
                    </a:lnTo>
                    <a:lnTo>
                      <a:pt x="73" y="165"/>
                    </a:lnTo>
                    <a:lnTo>
                      <a:pt x="83" y="125"/>
                    </a:lnTo>
                    <a:lnTo>
                      <a:pt x="84" y="106"/>
                    </a:lnTo>
                    <a:lnTo>
                      <a:pt x="121" y="93"/>
                    </a:lnTo>
                    <a:lnTo>
                      <a:pt x="129" y="76"/>
                    </a:lnTo>
                    <a:lnTo>
                      <a:pt x="115" y="71"/>
                    </a:lnTo>
                    <a:lnTo>
                      <a:pt x="93" y="27"/>
                    </a:lnTo>
                    <a:lnTo>
                      <a:pt x="65" y="3"/>
                    </a:lnTo>
                    <a:lnTo>
                      <a:pt x="32" y="0"/>
                    </a:lnTo>
                    <a:lnTo>
                      <a:pt x="0" y="6"/>
                    </a:lnTo>
                    <a:lnTo>
                      <a:pt x="29" y="45"/>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4" name="Freeform 488"/>
              <p:cNvSpPr/>
              <p:nvPr/>
            </p:nvSpPr>
            <p:spPr bwMode="auto">
              <a:xfrm>
                <a:off x="2167" y="2487"/>
                <a:ext cx="80" cy="42"/>
              </a:xfrm>
              <a:custGeom>
                <a:avLst/>
                <a:gdLst>
                  <a:gd name="T0" fmla="*/ 0 w 282"/>
                  <a:gd name="T1" fmla="*/ 0 h 147"/>
                  <a:gd name="T2" fmla="*/ 1 w 282"/>
                  <a:gd name="T3" fmla="*/ 0 h 147"/>
                  <a:gd name="T4" fmla="*/ 3 w 282"/>
                  <a:gd name="T5" fmla="*/ 1 h 147"/>
                  <a:gd name="T6" fmla="*/ 4 w 282"/>
                  <a:gd name="T7" fmla="*/ 1 h 147"/>
                  <a:gd name="T8" fmla="*/ 4 w 282"/>
                  <a:gd name="T9" fmla="*/ 1 h 147"/>
                  <a:gd name="T10" fmla="*/ 5 w 282"/>
                  <a:gd name="T11" fmla="*/ 1 h 147"/>
                  <a:gd name="T12" fmla="*/ 5 w 282"/>
                  <a:gd name="T13" fmla="*/ 1 h 147"/>
                  <a:gd name="T14" fmla="*/ 6 w 282"/>
                  <a:gd name="T15" fmla="*/ 2 h 147"/>
                  <a:gd name="T16" fmla="*/ 6 w 282"/>
                  <a:gd name="T17" fmla="*/ 2 h 147"/>
                  <a:gd name="T18" fmla="*/ 6 w 282"/>
                  <a:gd name="T19" fmla="*/ 2 h 147"/>
                  <a:gd name="T20" fmla="*/ 7 w 282"/>
                  <a:gd name="T21" fmla="*/ 3 h 147"/>
                  <a:gd name="T22" fmla="*/ 6 w 282"/>
                  <a:gd name="T23" fmla="*/ 3 h 147"/>
                  <a:gd name="T24" fmla="*/ 6 w 282"/>
                  <a:gd name="T25" fmla="*/ 3 h 147"/>
                  <a:gd name="T26" fmla="*/ 5 w 282"/>
                  <a:gd name="T27" fmla="*/ 3 h 147"/>
                  <a:gd name="T28" fmla="*/ 5 w 282"/>
                  <a:gd name="T29" fmla="*/ 3 h 147"/>
                  <a:gd name="T30" fmla="*/ 5 w 282"/>
                  <a:gd name="T31" fmla="*/ 3 h 147"/>
                  <a:gd name="T32" fmla="*/ 4 w 282"/>
                  <a:gd name="T33" fmla="*/ 3 h 147"/>
                  <a:gd name="T34" fmla="*/ 3 w 282"/>
                  <a:gd name="T35" fmla="*/ 3 h 147"/>
                  <a:gd name="T36" fmla="*/ 3 w 282"/>
                  <a:gd name="T37" fmla="*/ 3 h 147"/>
                  <a:gd name="T38" fmla="*/ 3 w 282"/>
                  <a:gd name="T39" fmla="*/ 2 h 147"/>
                  <a:gd name="T40" fmla="*/ 1 w 282"/>
                  <a:gd name="T41" fmla="*/ 1 h 147"/>
                  <a:gd name="T42" fmla="*/ 0 w 282"/>
                  <a:gd name="T43" fmla="*/ 0 h 1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2"/>
                  <a:gd name="T67" fmla="*/ 0 h 147"/>
                  <a:gd name="T68" fmla="*/ 282 w 282"/>
                  <a:gd name="T69" fmla="*/ 147 h 1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2" h="147">
                    <a:moveTo>
                      <a:pt x="0" y="8"/>
                    </a:moveTo>
                    <a:lnTo>
                      <a:pt x="68" y="0"/>
                    </a:lnTo>
                    <a:lnTo>
                      <a:pt x="130" y="31"/>
                    </a:lnTo>
                    <a:lnTo>
                      <a:pt x="160" y="63"/>
                    </a:lnTo>
                    <a:lnTo>
                      <a:pt x="192" y="63"/>
                    </a:lnTo>
                    <a:lnTo>
                      <a:pt x="214" y="50"/>
                    </a:lnTo>
                    <a:lnTo>
                      <a:pt x="235" y="43"/>
                    </a:lnTo>
                    <a:lnTo>
                      <a:pt x="249" y="78"/>
                    </a:lnTo>
                    <a:lnTo>
                      <a:pt x="278" y="86"/>
                    </a:lnTo>
                    <a:lnTo>
                      <a:pt x="275" y="100"/>
                    </a:lnTo>
                    <a:lnTo>
                      <a:pt x="282" y="125"/>
                    </a:lnTo>
                    <a:lnTo>
                      <a:pt x="278" y="144"/>
                    </a:lnTo>
                    <a:lnTo>
                      <a:pt x="249" y="115"/>
                    </a:lnTo>
                    <a:lnTo>
                      <a:pt x="235" y="105"/>
                    </a:lnTo>
                    <a:lnTo>
                      <a:pt x="215" y="105"/>
                    </a:lnTo>
                    <a:lnTo>
                      <a:pt x="208" y="139"/>
                    </a:lnTo>
                    <a:lnTo>
                      <a:pt x="187" y="130"/>
                    </a:lnTo>
                    <a:lnTo>
                      <a:pt x="152" y="147"/>
                    </a:lnTo>
                    <a:lnTo>
                      <a:pt x="110" y="142"/>
                    </a:lnTo>
                    <a:lnTo>
                      <a:pt x="109" y="86"/>
                    </a:lnTo>
                    <a:lnTo>
                      <a:pt x="39" y="35"/>
                    </a:lnTo>
                    <a:lnTo>
                      <a:pt x="0" y="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5" name="Freeform 489"/>
              <p:cNvSpPr/>
              <p:nvPr/>
            </p:nvSpPr>
            <p:spPr bwMode="auto">
              <a:xfrm>
                <a:off x="2227" y="2512"/>
                <a:ext cx="67" cy="63"/>
              </a:xfrm>
              <a:custGeom>
                <a:avLst/>
                <a:gdLst>
                  <a:gd name="T0" fmla="*/ 2 w 234"/>
                  <a:gd name="T1" fmla="*/ 0 h 221"/>
                  <a:gd name="T2" fmla="*/ 2 w 234"/>
                  <a:gd name="T3" fmla="*/ 0 h 221"/>
                  <a:gd name="T4" fmla="*/ 3 w 234"/>
                  <a:gd name="T5" fmla="*/ 0 h 221"/>
                  <a:gd name="T6" fmla="*/ 4 w 234"/>
                  <a:gd name="T7" fmla="*/ 1 h 221"/>
                  <a:gd name="T8" fmla="*/ 5 w 234"/>
                  <a:gd name="T9" fmla="*/ 2 h 221"/>
                  <a:gd name="T10" fmla="*/ 5 w 234"/>
                  <a:gd name="T11" fmla="*/ 3 h 221"/>
                  <a:gd name="T12" fmla="*/ 5 w 234"/>
                  <a:gd name="T13" fmla="*/ 3 h 221"/>
                  <a:gd name="T14" fmla="*/ 5 w 234"/>
                  <a:gd name="T15" fmla="*/ 4 h 221"/>
                  <a:gd name="T16" fmla="*/ 5 w 234"/>
                  <a:gd name="T17" fmla="*/ 4 h 221"/>
                  <a:gd name="T18" fmla="*/ 4 w 234"/>
                  <a:gd name="T19" fmla="*/ 5 h 221"/>
                  <a:gd name="T20" fmla="*/ 4 w 234"/>
                  <a:gd name="T21" fmla="*/ 5 h 221"/>
                  <a:gd name="T22" fmla="*/ 3 w 234"/>
                  <a:gd name="T23" fmla="*/ 4 h 221"/>
                  <a:gd name="T24" fmla="*/ 3 w 234"/>
                  <a:gd name="T25" fmla="*/ 4 h 221"/>
                  <a:gd name="T26" fmla="*/ 2 w 234"/>
                  <a:gd name="T27" fmla="*/ 5 h 221"/>
                  <a:gd name="T28" fmla="*/ 1 w 234"/>
                  <a:gd name="T29" fmla="*/ 5 h 221"/>
                  <a:gd name="T30" fmla="*/ 1 w 234"/>
                  <a:gd name="T31" fmla="*/ 4 h 221"/>
                  <a:gd name="T32" fmla="*/ 1 w 234"/>
                  <a:gd name="T33" fmla="*/ 4 h 221"/>
                  <a:gd name="T34" fmla="*/ 1 w 234"/>
                  <a:gd name="T35" fmla="*/ 3 h 221"/>
                  <a:gd name="T36" fmla="*/ 1 w 234"/>
                  <a:gd name="T37" fmla="*/ 4 h 221"/>
                  <a:gd name="T38" fmla="*/ 2 w 234"/>
                  <a:gd name="T39" fmla="*/ 4 h 221"/>
                  <a:gd name="T40" fmla="*/ 3 w 234"/>
                  <a:gd name="T41" fmla="*/ 4 h 221"/>
                  <a:gd name="T42" fmla="*/ 1 w 234"/>
                  <a:gd name="T43" fmla="*/ 3 h 221"/>
                  <a:gd name="T44" fmla="*/ 1 w 234"/>
                  <a:gd name="T45" fmla="*/ 2 h 221"/>
                  <a:gd name="T46" fmla="*/ 1 w 234"/>
                  <a:gd name="T47" fmla="*/ 2 h 221"/>
                  <a:gd name="T48" fmla="*/ 1 w 234"/>
                  <a:gd name="T49" fmla="*/ 1 h 221"/>
                  <a:gd name="T50" fmla="*/ 1 w 234"/>
                  <a:gd name="T51" fmla="*/ 1 h 221"/>
                  <a:gd name="T52" fmla="*/ 0 w 234"/>
                  <a:gd name="T53" fmla="*/ 1 h 221"/>
                  <a:gd name="T54" fmla="*/ 0 w 234"/>
                  <a:gd name="T55" fmla="*/ 1 h 221"/>
                  <a:gd name="T56" fmla="*/ 0 w 234"/>
                  <a:gd name="T57" fmla="*/ 0 h 221"/>
                  <a:gd name="T58" fmla="*/ 1 w 234"/>
                  <a:gd name="T59" fmla="*/ 0 h 221"/>
                  <a:gd name="T60" fmla="*/ 1 w 234"/>
                  <a:gd name="T61" fmla="*/ 1 h 221"/>
                  <a:gd name="T62" fmla="*/ 2 w 234"/>
                  <a:gd name="T63" fmla="*/ 1 h 221"/>
                  <a:gd name="T64" fmla="*/ 2 w 234"/>
                  <a:gd name="T65" fmla="*/ 1 h 221"/>
                  <a:gd name="T66" fmla="*/ 1 w 234"/>
                  <a:gd name="T67" fmla="*/ 0 h 221"/>
                  <a:gd name="T68" fmla="*/ 2 w 234"/>
                  <a:gd name="T69" fmla="*/ 0 h 221"/>
                  <a:gd name="T70" fmla="*/ 2 w 234"/>
                  <a:gd name="T71" fmla="*/ 0 h 2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4"/>
                  <a:gd name="T109" fmla="*/ 0 h 221"/>
                  <a:gd name="T110" fmla="*/ 234 w 234"/>
                  <a:gd name="T111" fmla="*/ 221 h 2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4" h="221">
                    <a:moveTo>
                      <a:pt x="89" y="8"/>
                    </a:moveTo>
                    <a:lnTo>
                      <a:pt x="103" y="8"/>
                    </a:lnTo>
                    <a:lnTo>
                      <a:pt x="137" y="19"/>
                    </a:lnTo>
                    <a:lnTo>
                      <a:pt x="171" y="49"/>
                    </a:lnTo>
                    <a:lnTo>
                      <a:pt x="193" y="83"/>
                    </a:lnTo>
                    <a:lnTo>
                      <a:pt x="234" y="125"/>
                    </a:lnTo>
                    <a:lnTo>
                      <a:pt x="211" y="134"/>
                    </a:lnTo>
                    <a:lnTo>
                      <a:pt x="199" y="160"/>
                    </a:lnTo>
                    <a:lnTo>
                      <a:pt x="196" y="172"/>
                    </a:lnTo>
                    <a:lnTo>
                      <a:pt x="185" y="221"/>
                    </a:lnTo>
                    <a:lnTo>
                      <a:pt x="153" y="207"/>
                    </a:lnTo>
                    <a:lnTo>
                      <a:pt x="143" y="165"/>
                    </a:lnTo>
                    <a:lnTo>
                      <a:pt x="114" y="181"/>
                    </a:lnTo>
                    <a:lnTo>
                      <a:pt x="79" y="206"/>
                    </a:lnTo>
                    <a:lnTo>
                      <a:pt x="59" y="200"/>
                    </a:lnTo>
                    <a:lnTo>
                      <a:pt x="42" y="180"/>
                    </a:lnTo>
                    <a:lnTo>
                      <a:pt x="34" y="160"/>
                    </a:lnTo>
                    <a:lnTo>
                      <a:pt x="46" y="141"/>
                    </a:lnTo>
                    <a:lnTo>
                      <a:pt x="56" y="156"/>
                    </a:lnTo>
                    <a:lnTo>
                      <a:pt x="98" y="179"/>
                    </a:lnTo>
                    <a:lnTo>
                      <a:pt x="108" y="158"/>
                    </a:lnTo>
                    <a:lnTo>
                      <a:pt x="68" y="123"/>
                    </a:lnTo>
                    <a:lnTo>
                      <a:pt x="53" y="94"/>
                    </a:lnTo>
                    <a:lnTo>
                      <a:pt x="41" y="83"/>
                    </a:lnTo>
                    <a:lnTo>
                      <a:pt x="41" y="65"/>
                    </a:lnTo>
                    <a:lnTo>
                      <a:pt x="27" y="58"/>
                    </a:lnTo>
                    <a:lnTo>
                      <a:pt x="0" y="54"/>
                    </a:lnTo>
                    <a:lnTo>
                      <a:pt x="6" y="33"/>
                    </a:lnTo>
                    <a:lnTo>
                      <a:pt x="8" y="19"/>
                    </a:lnTo>
                    <a:lnTo>
                      <a:pt x="30" y="19"/>
                    </a:lnTo>
                    <a:lnTo>
                      <a:pt x="41" y="29"/>
                    </a:lnTo>
                    <a:lnTo>
                      <a:pt x="70" y="58"/>
                    </a:lnTo>
                    <a:lnTo>
                      <a:pt x="74" y="39"/>
                    </a:lnTo>
                    <a:lnTo>
                      <a:pt x="67" y="16"/>
                    </a:lnTo>
                    <a:lnTo>
                      <a:pt x="70" y="0"/>
                    </a:lnTo>
                    <a:lnTo>
                      <a:pt x="89" y="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6" name="Freeform 490"/>
              <p:cNvSpPr/>
              <p:nvPr/>
            </p:nvSpPr>
            <p:spPr bwMode="auto">
              <a:xfrm>
                <a:off x="2213" y="2524"/>
                <a:ext cx="45" cy="39"/>
              </a:xfrm>
              <a:custGeom>
                <a:avLst/>
                <a:gdLst>
                  <a:gd name="T0" fmla="*/ 0 w 156"/>
                  <a:gd name="T1" fmla="*/ 0 h 135"/>
                  <a:gd name="T2" fmla="*/ 0 w 156"/>
                  <a:gd name="T3" fmla="*/ 1 h 135"/>
                  <a:gd name="T4" fmla="*/ 1 w 156"/>
                  <a:gd name="T5" fmla="*/ 2 h 135"/>
                  <a:gd name="T6" fmla="*/ 2 w 156"/>
                  <a:gd name="T7" fmla="*/ 3 h 135"/>
                  <a:gd name="T8" fmla="*/ 2 w 156"/>
                  <a:gd name="T9" fmla="*/ 2 h 135"/>
                  <a:gd name="T10" fmla="*/ 2 w 156"/>
                  <a:gd name="T11" fmla="*/ 3 h 135"/>
                  <a:gd name="T12" fmla="*/ 3 w 156"/>
                  <a:gd name="T13" fmla="*/ 3 h 135"/>
                  <a:gd name="T14" fmla="*/ 3 w 156"/>
                  <a:gd name="T15" fmla="*/ 3 h 135"/>
                  <a:gd name="T16" fmla="*/ 4 w 156"/>
                  <a:gd name="T17" fmla="*/ 3 h 135"/>
                  <a:gd name="T18" fmla="*/ 3 w 156"/>
                  <a:gd name="T19" fmla="*/ 2 h 135"/>
                  <a:gd name="T20" fmla="*/ 3 w 156"/>
                  <a:gd name="T21" fmla="*/ 1 h 135"/>
                  <a:gd name="T22" fmla="*/ 2 w 156"/>
                  <a:gd name="T23" fmla="*/ 1 h 135"/>
                  <a:gd name="T24" fmla="*/ 2 w 156"/>
                  <a:gd name="T25" fmla="*/ 1 h 135"/>
                  <a:gd name="T26" fmla="*/ 2 w 156"/>
                  <a:gd name="T27" fmla="*/ 0 h 135"/>
                  <a:gd name="T28" fmla="*/ 1 w 156"/>
                  <a:gd name="T29" fmla="*/ 0 h 135"/>
                  <a:gd name="T30" fmla="*/ 1 w 156"/>
                  <a:gd name="T31" fmla="*/ 0 h 135"/>
                  <a:gd name="T32" fmla="*/ 0 w 156"/>
                  <a:gd name="T33" fmla="*/ 0 h 135"/>
                  <a:gd name="T34" fmla="*/ 0 w 156"/>
                  <a:gd name="T35" fmla="*/ 0 h 1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135"/>
                  <a:gd name="T56" fmla="*/ 156 w 156"/>
                  <a:gd name="T57" fmla="*/ 135 h 1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135">
                    <a:moveTo>
                      <a:pt x="0" y="18"/>
                    </a:moveTo>
                    <a:lnTo>
                      <a:pt x="16" y="40"/>
                    </a:lnTo>
                    <a:lnTo>
                      <a:pt x="40" y="74"/>
                    </a:lnTo>
                    <a:lnTo>
                      <a:pt x="77" y="117"/>
                    </a:lnTo>
                    <a:lnTo>
                      <a:pt x="99" y="91"/>
                    </a:lnTo>
                    <a:lnTo>
                      <a:pt x="100" y="114"/>
                    </a:lnTo>
                    <a:lnTo>
                      <a:pt x="117" y="117"/>
                    </a:lnTo>
                    <a:lnTo>
                      <a:pt x="145" y="135"/>
                    </a:lnTo>
                    <a:lnTo>
                      <a:pt x="156" y="114"/>
                    </a:lnTo>
                    <a:lnTo>
                      <a:pt x="116" y="79"/>
                    </a:lnTo>
                    <a:lnTo>
                      <a:pt x="104" y="52"/>
                    </a:lnTo>
                    <a:lnTo>
                      <a:pt x="89" y="39"/>
                    </a:lnTo>
                    <a:lnTo>
                      <a:pt x="89" y="21"/>
                    </a:lnTo>
                    <a:lnTo>
                      <a:pt x="75" y="14"/>
                    </a:lnTo>
                    <a:lnTo>
                      <a:pt x="47" y="9"/>
                    </a:lnTo>
                    <a:lnTo>
                      <a:pt x="26" y="0"/>
                    </a:lnTo>
                    <a:lnTo>
                      <a:pt x="5" y="4"/>
                    </a:lnTo>
                    <a:lnTo>
                      <a:pt x="0" y="1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7" name="Freeform 491"/>
              <p:cNvSpPr/>
              <p:nvPr/>
            </p:nvSpPr>
            <p:spPr bwMode="auto">
              <a:xfrm>
                <a:off x="2238" y="2308"/>
                <a:ext cx="455" cy="227"/>
              </a:xfrm>
              <a:custGeom>
                <a:avLst/>
                <a:gdLst>
                  <a:gd name="T0" fmla="*/ 35 w 1596"/>
                  <a:gd name="T1" fmla="*/ 8 h 795"/>
                  <a:gd name="T2" fmla="*/ 31 w 1596"/>
                  <a:gd name="T3" fmla="*/ 7 h 795"/>
                  <a:gd name="T4" fmla="*/ 30 w 1596"/>
                  <a:gd name="T5" fmla="*/ 6 h 795"/>
                  <a:gd name="T6" fmla="*/ 29 w 1596"/>
                  <a:gd name="T7" fmla="*/ 6 h 795"/>
                  <a:gd name="T8" fmla="*/ 27 w 1596"/>
                  <a:gd name="T9" fmla="*/ 5 h 795"/>
                  <a:gd name="T10" fmla="*/ 24 w 1596"/>
                  <a:gd name="T11" fmla="*/ 3 h 795"/>
                  <a:gd name="T12" fmla="*/ 20 w 1596"/>
                  <a:gd name="T13" fmla="*/ 2 h 795"/>
                  <a:gd name="T14" fmla="*/ 17 w 1596"/>
                  <a:gd name="T15" fmla="*/ 1 h 795"/>
                  <a:gd name="T16" fmla="*/ 15 w 1596"/>
                  <a:gd name="T17" fmla="*/ 1 h 795"/>
                  <a:gd name="T18" fmla="*/ 12 w 1596"/>
                  <a:gd name="T19" fmla="*/ 1 h 795"/>
                  <a:gd name="T20" fmla="*/ 9 w 1596"/>
                  <a:gd name="T21" fmla="*/ 1 h 795"/>
                  <a:gd name="T22" fmla="*/ 9 w 1596"/>
                  <a:gd name="T23" fmla="*/ 4 h 795"/>
                  <a:gd name="T24" fmla="*/ 10 w 1596"/>
                  <a:gd name="T25" fmla="*/ 5 h 795"/>
                  <a:gd name="T26" fmla="*/ 10 w 1596"/>
                  <a:gd name="T27" fmla="*/ 6 h 795"/>
                  <a:gd name="T28" fmla="*/ 9 w 1596"/>
                  <a:gd name="T29" fmla="*/ 6 h 795"/>
                  <a:gd name="T30" fmla="*/ 7 w 1596"/>
                  <a:gd name="T31" fmla="*/ 5 h 795"/>
                  <a:gd name="T32" fmla="*/ 6 w 1596"/>
                  <a:gd name="T33" fmla="*/ 6 h 795"/>
                  <a:gd name="T34" fmla="*/ 5 w 1596"/>
                  <a:gd name="T35" fmla="*/ 5 h 795"/>
                  <a:gd name="T36" fmla="*/ 2 w 1596"/>
                  <a:gd name="T37" fmla="*/ 5 h 795"/>
                  <a:gd name="T38" fmla="*/ 1 w 1596"/>
                  <a:gd name="T39" fmla="*/ 6 h 795"/>
                  <a:gd name="T40" fmla="*/ 1 w 1596"/>
                  <a:gd name="T41" fmla="*/ 7 h 795"/>
                  <a:gd name="T42" fmla="*/ 0 w 1596"/>
                  <a:gd name="T43" fmla="*/ 7 h 795"/>
                  <a:gd name="T44" fmla="*/ 0 w 1596"/>
                  <a:gd name="T45" fmla="*/ 9 h 795"/>
                  <a:gd name="T46" fmla="*/ 1 w 1596"/>
                  <a:gd name="T47" fmla="*/ 10 h 795"/>
                  <a:gd name="T48" fmla="*/ 2 w 1596"/>
                  <a:gd name="T49" fmla="*/ 10 h 795"/>
                  <a:gd name="T50" fmla="*/ 3 w 1596"/>
                  <a:gd name="T51" fmla="*/ 12 h 795"/>
                  <a:gd name="T52" fmla="*/ 7 w 1596"/>
                  <a:gd name="T53" fmla="*/ 11 h 795"/>
                  <a:gd name="T54" fmla="*/ 6 w 1596"/>
                  <a:gd name="T55" fmla="*/ 13 h 795"/>
                  <a:gd name="T56" fmla="*/ 4 w 1596"/>
                  <a:gd name="T57" fmla="*/ 15 h 795"/>
                  <a:gd name="T58" fmla="*/ 7 w 1596"/>
                  <a:gd name="T59" fmla="*/ 17 h 795"/>
                  <a:gd name="T60" fmla="*/ 8 w 1596"/>
                  <a:gd name="T61" fmla="*/ 17 h 795"/>
                  <a:gd name="T62" fmla="*/ 9 w 1596"/>
                  <a:gd name="T63" fmla="*/ 17 h 795"/>
                  <a:gd name="T64" fmla="*/ 9 w 1596"/>
                  <a:gd name="T65" fmla="*/ 13 h 795"/>
                  <a:gd name="T66" fmla="*/ 11 w 1596"/>
                  <a:gd name="T67" fmla="*/ 12 h 795"/>
                  <a:gd name="T68" fmla="*/ 11 w 1596"/>
                  <a:gd name="T69" fmla="*/ 11 h 795"/>
                  <a:gd name="T70" fmla="*/ 12 w 1596"/>
                  <a:gd name="T71" fmla="*/ 11 h 795"/>
                  <a:gd name="T72" fmla="*/ 13 w 1596"/>
                  <a:gd name="T73" fmla="*/ 12 h 795"/>
                  <a:gd name="T74" fmla="*/ 13 w 1596"/>
                  <a:gd name="T75" fmla="*/ 13 h 795"/>
                  <a:gd name="T76" fmla="*/ 14 w 1596"/>
                  <a:gd name="T77" fmla="*/ 15 h 795"/>
                  <a:gd name="T78" fmla="*/ 17 w 1596"/>
                  <a:gd name="T79" fmla="*/ 15 h 795"/>
                  <a:gd name="T80" fmla="*/ 17 w 1596"/>
                  <a:gd name="T81" fmla="*/ 17 h 795"/>
                  <a:gd name="T82" fmla="*/ 18 w 1596"/>
                  <a:gd name="T83" fmla="*/ 19 h 795"/>
                  <a:gd name="T84" fmla="*/ 21 w 1596"/>
                  <a:gd name="T85" fmla="*/ 18 h 795"/>
                  <a:gd name="T86" fmla="*/ 23 w 1596"/>
                  <a:gd name="T87" fmla="*/ 18 h 795"/>
                  <a:gd name="T88" fmla="*/ 23 w 1596"/>
                  <a:gd name="T89" fmla="*/ 17 h 795"/>
                  <a:gd name="T90" fmla="*/ 23 w 1596"/>
                  <a:gd name="T91" fmla="*/ 16 h 795"/>
                  <a:gd name="T92" fmla="*/ 25 w 1596"/>
                  <a:gd name="T93" fmla="*/ 17 h 795"/>
                  <a:gd name="T94" fmla="*/ 27 w 1596"/>
                  <a:gd name="T95" fmla="*/ 16 h 795"/>
                  <a:gd name="T96" fmla="*/ 31 w 1596"/>
                  <a:gd name="T97" fmla="*/ 17 h 795"/>
                  <a:gd name="T98" fmla="*/ 31 w 1596"/>
                  <a:gd name="T99" fmla="*/ 14 h 795"/>
                  <a:gd name="T100" fmla="*/ 34 w 1596"/>
                  <a:gd name="T101" fmla="*/ 11 h 79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96"/>
                  <a:gd name="T154" fmla="*/ 0 h 795"/>
                  <a:gd name="T155" fmla="*/ 1596 w 1596"/>
                  <a:gd name="T156" fmla="*/ 795 h 79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96" h="795">
                    <a:moveTo>
                      <a:pt x="1561" y="408"/>
                    </a:moveTo>
                    <a:lnTo>
                      <a:pt x="1596" y="391"/>
                    </a:lnTo>
                    <a:lnTo>
                      <a:pt x="1516" y="328"/>
                    </a:lnTo>
                    <a:lnTo>
                      <a:pt x="1467" y="354"/>
                    </a:lnTo>
                    <a:lnTo>
                      <a:pt x="1395" y="331"/>
                    </a:lnTo>
                    <a:lnTo>
                      <a:pt x="1358" y="311"/>
                    </a:lnTo>
                    <a:lnTo>
                      <a:pt x="1327" y="311"/>
                    </a:lnTo>
                    <a:lnTo>
                      <a:pt x="1310" y="272"/>
                    </a:lnTo>
                    <a:lnTo>
                      <a:pt x="1297" y="246"/>
                    </a:lnTo>
                    <a:lnTo>
                      <a:pt x="1273" y="246"/>
                    </a:lnTo>
                    <a:lnTo>
                      <a:pt x="1247" y="246"/>
                    </a:lnTo>
                    <a:lnTo>
                      <a:pt x="1226" y="257"/>
                    </a:lnTo>
                    <a:lnTo>
                      <a:pt x="1186" y="212"/>
                    </a:lnTo>
                    <a:lnTo>
                      <a:pt x="1171" y="220"/>
                    </a:lnTo>
                    <a:lnTo>
                      <a:pt x="1150" y="230"/>
                    </a:lnTo>
                    <a:lnTo>
                      <a:pt x="1133" y="239"/>
                    </a:lnTo>
                    <a:lnTo>
                      <a:pt x="1098" y="207"/>
                    </a:lnTo>
                    <a:lnTo>
                      <a:pt x="1017" y="134"/>
                    </a:lnTo>
                    <a:lnTo>
                      <a:pt x="958" y="89"/>
                    </a:lnTo>
                    <a:lnTo>
                      <a:pt x="919" y="50"/>
                    </a:lnTo>
                    <a:lnTo>
                      <a:pt x="852" y="97"/>
                    </a:lnTo>
                    <a:lnTo>
                      <a:pt x="841" y="62"/>
                    </a:lnTo>
                    <a:lnTo>
                      <a:pt x="750" y="58"/>
                    </a:lnTo>
                    <a:lnTo>
                      <a:pt x="739" y="58"/>
                    </a:lnTo>
                    <a:lnTo>
                      <a:pt x="696" y="0"/>
                    </a:lnTo>
                    <a:lnTo>
                      <a:pt x="654" y="8"/>
                    </a:lnTo>
                    <a:lnTo>
                      <a:pt x="623" y="31"/>
                    </a:lnTo>
                    <a:lnTo>
                      <a:pt x="566" y="44"/>
                    </a:lnTo>
                    <a:lnTo>
                      <a:pt x="546" y="32"/>
                    </a:lnTo>
                    <a:lnTo>
                      <a:pt x="516" y="67"/>
                    </a:lnTo>
                    <a:lnTo>
                      <a:pt x="492" y="62"/>
                    </a:lnTo>
                    <a:lnTo>
                      <a:pt x="409" y="70"/>
                    </a:lnTo>
                    <a:lnTo>
                      <a:pt x="395" y="67"/>
                    </a:lnTo>
                    <a:lnTo>
                      <a:pt x="384" y="75"/>
                    </a:lnTo>
                    <a:lnTo>
                      <a:pt x="417" y="119"/>
                    </a:lnTo>
                    <a:lnTo>
                      <a:pt x="395" y="159"/>
                    </a:lnTo>
                    <a:lnTo>
                      <a:pt x="396" y="189"/>
                    </a:lnTo>
                    <a:lnTo>
                      <a:pt x="396" y="204"/>
                    </a:lnTo>
                    <a:lnTo>
                      <a:pt x="441" y="204"/>
                    </a:lnTo>
                    <a:lnTo>
                      <a:pt x="454" y="230"/>
                    </a:lnTo>
                    <a:lnTo>
                      <a:pt x="454" y="257"/>
                    </a:lnTo>
                    <a:lnTo>
                      <a:pt x="441" y="263"/>
                    </a:lnTo>
                    <a:lnTo>
                      <a:pt x="425" y="246"/>
                    </a:lnTo>
                    <a:lnTo>
                      <a:pt x="405" y="257"/>
                    </a:lnTo>
                    <a:lnTo>
                      <a:pt x="395" y="269"/>
                    </a:lnTo>
                    <a:lnTo>
                      <a:pt x="361" y="246"/>
                    </a:lnTo>
                    <a:lnTo>
                      <a:pt x="351" y="224"/>
                    </a:lnTo>
                    <a:lnTo>
                      <a:pt x="322" y="235"/>
                    </a:lnTo>
                    <a:lnTo>
                      <a:pt x="322" y="243"/>
                    </a:lnTo>
                    <a:lnTo>
                      <a:pt x="302" y="224"/>
                    </a:lnTo>
                    <a:lnTo>
                      <a:pt x="273" y="246"/>
                    </a:lnTo>
                    <a:lnTo>
                      <a:pt x="240" y="257"/>
                    </a:lnTo>
                    <a:lnTo>
                      <a:pt x="229" y="246"/>
                    </a:lnTo>
                    <a:lnTo>
                      <a:pt x="221" y="224"/>
                    </a:lnTo>
                    <a:lnTo>
                      <a:pt x="176" y="220"/>
                    </a:lnTo>
                    <a:lnTo>
                      <a:pt x="103" y="216"/>
                    </a:lnTo>
                    <a:lnTo>
                      <a:pt x="85" y="220"/>
                    </a:lnTo>
                    <a:lnTo>
                      <a:pt x="81" y="235"/>
                    </a:lnTo>
                    <a:lnTo>
                      <a:pt x="69" y="230"/>
                    </a:lnTo>
                    <a:lnTo>
                      <a:pt x="54" y="254"/>
                    </a:lnTo>
                    <a:lnTo>
                      <a:pt x="43" y="272"/>
                    </a:lnTo>
                    <a:lnTo>
                      <a:pt x="43" y="281"/>
                    </a:lnTo>
                    <a:lnTo>
                      <a:pt x="51" y="299"/>
                    </a:lnTo>
                    <a:lnTo>
                      <a:pt x="39" y="304"/>
                    </a:lnTo>
                    <a:lnTo>
                      <a:pt x="28" y="272"/>
                    </a:lnTo>
                    <a:lnTo>
                      <a:pt x="7" y="276"/>
                    </a:lnTo>
                    <a:lnTo>
                      <a:pt x="0" y="318"/>
                    </a:lnTo>
                    <a:lnTo>
                      <a:pt x="0" y="343"/>
                    </a:lnTo>
                    <a:lnTo>
                      <a:pt x="0" y="366"/>
                    </a:lnTo>
                    <a:lnTo>
                      <a:pt x="11" y="387"/>
                    </a:lnTo>
                    <a:lnTo>
                      <a:pt x="20" y="399"/>
                    </a:lnTo>
                    <a:lnTo>
                      <a:pt x="20" y="424"/>
                    </a:lnTo>
                    <a:lnTo>
                      <a:pt x="39" y="422"/>
                    </a:lnTo>
                    <a:lnTo>
                      <a:pt x="62" y="403"/>
                    </a:lnTo>
                    <a:lnTo>
                      <a:pt x="74" y="422"/>
                    </a:lnTo>
                    <a:lnTo>
                      <a:pt x="91" y="445"/>
                    </a:lnTo>
                    <a:lnTo>
                      <a:pt x="103" y="468"/>
                    </a:lnTo>
                    <a:lnTo>
                      <a:pt x="121" y="512"/>
                    </a:lnTo>
                    <a:lnTo>
                      <a:pt x="157" y="501"/>
                    </a:lnTo>
                    <a:lnTo>
                      <a:pt x="209" y="489"/>
                    </a:lnTo>
                    <a:lnTo>
                      <a:pt x="291" y="477"/>
                    </a:lnTo>
                    <a:lnTo>
                      <a:pt x="312" y="506"/>
                    </a:lnTo>
                    <a:lnTo>
                      <a:pt x="316" y="562"/>
                    </a:lnTo>
                    <a:lnTo>
                      <a:pt x="273" y="573"/>
                    </a:lnTo>
                    <a:lnTo>
                      <a:pt x="240" y="581"/>
                    </a:lnTo>
                    <a:lnTo>
                      <a:pt x="248" y="621"/>
                    </a:lnTo>
                    <a:lnTo>
                      <a:pt x="191" y="621"/>
                    </a:lnTo>
                    <a:lnTo>
                      <a:pt x="240" y="699"/>
                    </a:lnTo>
                    <a:lnTo>
                      <a:pt x="262" y="706"/>
                    </a:lnTo>
                    <a:lnTo>
                      <a:pt x="284" y="710"/>
                    </a:lnTo>
                    <a:lnTo>
                      <a:pt x="298" y="744"/>
                    </a:lnTo>
                    <a:lnTo>
                      <a:pt x="311" y="731"/>
                    </a:lnTo>
                    <a:lnTo>
                      <a:pt x="352" y="723"/>
                    </a:lnTo>
                    <a:lnTo>
                      <a:pt x="378" y="736"/>
                    </a:lnTo>
                    <a:lnTo>
                      <a:pt x="395" y="753"/>
                    </a:lnTo>
                    <a:lnTo>
                      <a:pt x="406" y="736"/>
                    </a:lnTo>
                    <a:lnTo>
                      <a:pt x="435" y="741"/>
                    </a:lnTo>
                    <a:lnTo>
                      <a:pt x="386" y="565"/>
                    </a:lnTo>
                    <a:lnTo>
                      <a:pt x="405" y="556"/>
                    </a:lnTo>
                    <a:lnTo>
                      <a:pt x="469" y="518"/>
                    </a:lnTo>
                    <a:lnTo>
                      <a:pt x="480" y="515"/>
                    </a:lnTo>
                    <a:lnTo>
                      <a:pt x="471" y="501"/>
                    </a:lnTo>
                    <a:lnTo>
                      <a:pt x="484" y="508"/>
                    </a:lnTo>
                    <a:lnTo>
                      <a:pt x="484" y="489"/>
                    </a:lnTo>
                    <a:lnTo>
                      <a:pt x="492" y="477"/>
                    </a:lnTo>
                    <a:lnTo>
                      <a:pt x="498" y="483"/>
                    </a:lnTo>
                    <a:lnTo>
                      <a:pt x="513" y="483"/>
                    </a:lnTo>
                    <a:lnTo>
                      <a:pt x="527" y="493"/>
                    </a:lnTo>
                    <a:lnTo>
                      <a:pt x="544" y="470"/>
                    </a:lnTo>
                    <a:lnTo>
                      <a:pt x="558" y="477"/>
                    </a:lnTo>
                    <a:lnTo>
                      <a:pt x="544" y="508"/>
                    </a:lnTo>
                    <a:lnTo>
                      <a:pt x="554" y="550"/>
                    </a:lnTo>
                    <a:lnTo>
                      <a:pt x="584" y="575"/>
                    </a:lnTo>
                    <a:lnTo>
                      <a:pt x="584" y="581"/>
                    </a:lnTo>
                    <a:lnTo>
                      <a:pt x="575" y="602"/>
                    </a:lnTo>
                    <a:lnTo>
                      <a:pt x="577" y="611"/>
                    </a:lnTo>
                    <a:lnTo>
                      <a:pt x="621" y="629"/>
                    </a:lnTo>
                    <a:lnTo>
                      <a:pt x="632" y="656"/>
                    </a:lnTo>
                    <a:lnTo>
                      <a:pt x="671" y="639"/>
                    </a:lnTo>
                    <a:lnTo>
                      <a:pt x="717" y="629"/>
                    </a:lnTo>
                    <a:lnTo>
                      <a:pt x="750" y="708"/>
                    </a:lnTo>
                    <a:lnTo>
                      <a:pt x="763" y="745"/>
                    </a:lnTo>
                    <a:lnTo>
                      <a:pt x="751" y="754"/>
                    </a:lnTo>
                    <a:lnTo>
                      <a:pt x="746" y="768"/>
                    </a:lnTo>
                    <a:lnTo>
                      <a:pt x="779" y="779"/>
                    </a:lnTo>
                    <a:lnTo>
                      <a:pt x="789" y="795"/>
                    </a:lnTo>
                    <a:lnTo>
                      <a:pt x="835" y="779"/>
                    </a:lnTo>
                    <a:lnTo>
                      <a:pt x="848" y="795"/>
                    </a:lnTo>
                    <a:lnTo>
                      <a:pt x="882" y="776"/>
                    </a:lnTo>
                    <a:lnTo>
                      <a:pt x="904" y="771"/>
                    </a:lnTo>
                    <a:lnTo>
                      <a:pt x="930" y="777"/>
                    </a:lnTo>
                    <a:lnTo>
                      <a:pt x="989" y="777"/>
                    </a:lnTo>
                    <a:lnTo>
                      <a:pt x="977" y="764"/>
                    </a:lnTo>
                    <a:lnTo>
                      <a:pt x="977" y="741"/>
                    </a:lnTo>
                    <a:lnTo>
                      <a:pt x="984" y="726"/>
                    </a:lnTo>
                    <a:lnTo>
                      <a:pt x="984" y="714"/>
                    </a:lnTo>
                    <a:lnTo>
                      <a:pt x="967" y="702"/>
                    </a:lnTo>
                    <a:lnTo>
                      <a:pt x="1004" y="698"/>
                    </a:lnTo>
                    <a:lnTo>
                      <a:pt x="1039" y="702"/>
                    </a:lnTo>
                    <a:lnTo>
                      <a:pt x="1047" y="714"/>
                    </a:lnTo>
                    <a:lnTo>
                      <a:pt x="1071" y="708"/>
                    </a:lnTo>
                    <a:lnTo>
                      <a:pt x="1055" y="673"/>
                    </a:lnTo>
                    <a:lnTo>
                      <a:pt x="1073" y="669"/>
                    </a:lnTo>
                    <a:lnTo>
                      <a:pt x="1166" y="683"/>
                    </a:lnTo>
                    <a:lnTo>
                      <a:pt x="1241" y="691"/>
                    </a:lnTo>
                    <a:lnTo>
                      <a:pt x="1297" y="719"/>
                    </a:lnTo>
                    <a:lnTo>
                      <a:pt x="1327" y="719"/>
                    </a:lnTo>
                    <a:lnTo>
                      <a:pt x="1336" y="753"/>
                    </a:lnTo>
                    <a:lnTo>
                      <a:pt x="1358" y="683"/>
                    </a:lnTo>
                    <a:lnTo>
                      <a:pt x="1327" y="607"/>
                    </a:lnTo>
                    <a:lnTo>
                      <a:pt x="1422" y="581"/>
                    </a:lnTo>
                    <a:lnTo>
                      <a:pt x="1436" y="539"/>
                    </a:lnTo>
                    <a:lnTo>
                      <a:pt x="1448" y="477"/>
                    </a:lnTo>
                    <a:lnTo>
                      <a:pt x="1545" y="483"/>
                    </a:lnTo>
                    <a:lnTo>
                      <a:pt x="1561" y="408"/>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8" name="Freeform 492"/>
              <p:cNvSpPr/>
              <p:nvPr/>
            </p:nvSpPr>
            <p:spPr bwMode="auto">
              <a:xfrm>
                <a:off x="2347" y="2454"/>
                <a:ext cx="200" cy="141"/>
              </a:xfrm>
              <a:custGeom>
                <a:avLst/>
                <a:gdLst>
                  <a:gd name="T0" fmla="*/ 1 w 697"/>
                  <a:gd name="T1" fmla="*/ 5 h 492"/>
                  <a:gd name="T2" fmla="*/ 2 w 697"/>
                  <a:gd name="T3" fmla="*/ 4 h 492"/>
                  <a:gd name="T4" fmla="*/ 2 w 697"/>
                  <a:gd name="T5" fmla="*/ 4 h 492"/>
                  <a:gd name="T6" fmla="*/ 3 w 697"/>
                  <a:gd name="T7" fmla="*/ 4 h 492"/>
                  <a:gd name="T8" fmla="*/ 4 w 697"/>
                  <a:gd name="T9" fmla="*/ 4 h 492"/>
                  <a:gd name="T10" fmla="*/ 4 w 697"/>
                  <a:gd name="T11" fmla="*/ 5 h 492"/>
                  <a:gd name="T12" fmla="*/ 4 w 697"/>
                  <a:gd name="T13" fmla="*/ 5 h 492"/>
                  <a:gd name="T14" fmla="*/ 5 w 697"/>
                  <a:gd name="T15" fmla="*/ 7 h 492"/>
                  <a:gd name="T16" fmla="*/ 5 w 697"/>
                  <a:gd name="T17" fmla="*/ 6 h 492"/>
                  <a:gd name="T18" fmla="*/ 6 w 697"/>
                  <a:gd name="T19" fmla="*/ 7 h 492"/>
                  <a:gd name="T20" fmla="*/ 8 w 697"/>
                  <a:gd name="T21" fmla="*/ 8 h 492"/>
                  <a:gd name="T22" fmla="*/ 9 w 697"/>
                  <a:gd name="T23" fmla="*/ 9 h 492"/>
                  <a:gd name="T24" fmla="*/ 10 w 697"/>
                  <a:gd name="T25" fmla="*/ 10 h 492"/>
                  <a:gd name="T26" fmla="*/ 11 w 697"/>
                  <a:gd name="T27" fmla="*/ 11 h 492"/>
                  <a:gd name="T28" fmla="*/ 12 w 697"/>
                  <a:gd name="T29" fmla="*/ 10 h 492"/>
                  <a:gd name="T30" fmla="*/ 12 w 697"/>
                  <a:gd name="T31" fmla="*/ 9 h 492"/>
                  <a:gd name="T32" fmla="*/ 11 w 697"/>
                  <a:gd name="T33" fmla="*/ 7 h 492"/>
                  <a:gd name="T34" fmla="*/ 12 w 697"/>
                  <a:gd name="T35" fmla="*/ 7 h 492"/>
                  <a:gd name="T36" fmla="*/ 14 w 697"/>
                  <a:gd name="T37" fmla="*/ 7 h 492"/>
                  <a:gd name="T38" fmla="*/ 16 w 697"/>
                  <a:gd name="T39" fmla="*/ 7 h 492"/>
                  <a:gd name="T40" fmla="*/ 16 w 697"/>
                  <a:gd name="T41" fmla="*/ 6 h 492"/>
                  <a:gd name="T42" fmla="*/ 13 w 697"/>
                  <a:gd name="T43" fmla="*/ 6 h 492"/>
                  <a:gd name="T44" fmla="*/ 12 w 697"/>
                  <a:gd name="T45" fmla="*/ 6 h 492"/>
                  <a:gd name="T46" fmla="*/ 11 w 697"/>
                  <a:gd name="T47" fmla="*/ 7 h 492"/>
                  <a:gd name="T48" fmla="*/ 10 w 697"/>
                  <a:gd name="T49" fmla="*/ 6 h 492"/>
                  <a:gd name="T50" fmla="*/ 9 w 697"/>
                  <a:gd name="T51" fmla="*/ 7 h 492"/>
                  <a:gd name="T52" fmla="*/ 9 w 697"/>
                  <a:gd name="T53" fmla="*/ 6 h 492"/>
                  <a:gd name="T54" fmla="*/ 9 w 697"/>
                  <a:gd name="T55" fmla="*/ 5 h 492"/>
                  <a:gd name="T56" fmla="*/ 9 w 697"/>
                  <a:gd name="T57" fmla="*/ 4 h 492"/>
                  <a:gd name="T58" fmla="*/ 6 w 697"/>
                  <a:gd name="T59" fmla="*/ 3 h 492"/>
                  <a:gd name="T60" fmla="*/ 5 w 697"/>
                  <a:gd name="T61" fmla="*/ 2 h 492"/>
                  <a:gd name="T62" fmla="*/ 3 w 697"/>
                  <a:gd name="T63" fmla="*/ 3 h 492"/>
                  <a:gd name="T64" fmla="*/ 2 w 697"/>
                  <a:gd name="T65" fmla="*/ 1 h 492"/>
                  <a:gd name="T66" fmla="*/ 2 w 697"/>
                  <a:gd name="T67" fmla="*/ 0 h 492"/>
                  <a:gd name="T68" fmla="*/ 1 w 697"/>
                  <a:gd name="T69" fmla="*/ 5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7"/>
                  <a:gd name="T106" fmla="*/ 0 h 492"/>
                  <a:gd name="T107" fmla="*/ 697 w 697"/>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7" h="492">
                    <a:moveTo>
                      <a:pt x="49" y="226"/>
                    </a:moveTo>
                    <a:lnTo>
                      <a:pt x="65" y="221"/>
                    </a:lnTo>
                    <a:lnTo>
                      <a:pt x="72" y="202"/>
                    </a:lnTo>
                    <a:lnTo>
                      <a:pt x="81" y="184"/>
                    </a:lnTo>
                    <a:lnTo>
                      <a:pt x="98" y="193"/>
                    </a:lnTo>
                    <a:lnTo>
                      <a:pt x="94" y="168"/>
                    </a:lnTo>
                    <a:lnTo>
                      <a:pt x="112" y="158"/>
                    </a:lnTo>
                    <a:lnTo>
                      <a:pt x="124" y="176"/>
                    </a:lnTo>
                    <a:lnTo>
                      <a:pt x="141" y="176"/>
                    </a:lnTo>
                    <a:lnTo>
                      <a:pt x="158" y="187"/>
                    </a:lnTo>
                    <a:lnTo>
                      <a:pt x="168" y="193"/>
                    </a:lnTo>
                    <a:lnTo>
                      <a:pt x="168" y="199"/>
                    </a:lnTo>
                    <a:lnTo>
                      <a:pt x="169" y="214"/>
                    </a:lnTo>
                    <a:lnTo>
                      <a:pt x="189" y="221"/>
                    </a:lnTo>
                    <a:lnTo>
                      <a:pt x="189" y="244"/>
                    </a:lnTo>
                    <a:lnTo>
                      <a:pt x="205" y="276"/>
                    </a:lnTo>
                    <a:lnTo>
                      <a:pt x="225" y="280"/>
                    </a:lnTo>
                    <a:lnTo>
                      <a:pt x="230" y="272"/>
                    </a:lnTo>
                    <a:lnTo>
                      <a:pt x="251" y="258"/>
                    </a:lnTo>
                    <a:lnTo>
                      <a:pt x="270" y="276"/>
                    </a:lnTo>
                    <a:lnTo>
                      <a:pt x="290" y="306"/>
                    </a:lnTo>
                    <a:lnTo>
                      <a:pt x="325" y="344"/>
                    </a:lnTo>
                    <a:lnTo>
                      <a:pt x="383" y="360"/>
                    </a:lnTo>
                    <a:lnTo>
                      <a:pt x="386" y="384"/>
                    </a:lnTo>
                    <a:lnTo>
                      <a:pt x="423" y="400"/>
                    </a:lnTo>
                    <a:lnTo>
                      <a:pt x="440" y="425"/>
                    </a:lnTo>
                    <a:lnTo>
                      <a:pt x="427" y="491"/>
                    </a:lnTo>
                    <a:lnTo>
                      <a:pt x="459" y="492"/>
                    </a:lnTo>
                    <a:lnTo>
                      <a:pt x="485" y="457"/>
                    </a:lnTo>
                    <a:lnTo>
                      <a:pt x="498" y="440"/>
                    </a:lnTo>
                    <a:lnTo>
                      <a:pt x="507" y="421"/>
                    </a:lnTo>
                    <a:lnTo>
                      <a:pt x="501" y="387"/>
                    </a:lnTo>
                    <a:lnTo>
                      <a:pt x="473" y="373"/>
                    </a:lnTo>
                    <a:lnTo>
                      <a:pt x="481" y="314"/>
                    </a:lnTo>
                    <a:lnTo>
                      <a:pt x="505" y="290"/>
                    </a:lnTo>
                    <a:lnTo>
                      <a:pt x="527" y="298"/>
                    </a:lnTo>
                    <a:lnTo>
                      <a:pt x="579" y="287"/>
                    </a:lnTo>
                    <a:lnTo>
                      <a:pt x="586" y="311"/>
                    </a:lnTo>
                    <a:lnTo>
                      <a:pt x="614" y="310"/>
                    </a:lnTo>
                    <a:lnTo>
                      <a:pt x="680" y="306"/>
                    </a:lnTo>
                    <a:lnTo>
                      <a:pt x="697" y="276"/>
                    </a:lnTo>
                    <a:lnTo>
                      <a:pt x="680" y="261"/>
                    </a:lnTo>
                    <a:lnTo>
                      <a:pt x="637" y="261"/>
                    </a:lnTo>
                    <a:lnTo>
                      <a:pt x="566" y="261"/>
                    </a:lnTo>
                    <a:lnTo>
                      <a:pt x="538" y="261"/>
                    </a:lnTo>
                    <a:lnTo>
                      <a:pt x="510" y="256"/>
                    </a:lnTo>
                    <a:lnTo>
                      <a:pt x="462" y="280"/>
                    </a:lnTo>
                    <a:lnTo>
                      <a:pt x="457" y="276"/>
                    </a:lnTo>
                    <a:lnTo>
                      <a:pt x="449" y="264"/>
                    </a:lnTo>
                    <a:lnTo>
                      <a:pt x="426" y="272"/>
                    </a:lnTo>
                    <a:lnTo>
                      <a:pt x="403" y="280"/>
                    </a:lnTo>
                    <a:lnTo>
                      <a:pt x="398" y="275"/>
                    </a:lnTo>
                    <a:lnTo>
                      <a:pt x="394" y="264"/>
                    </a:lnTo>
                    <a:lnTo>
                      <a:pt x="365" y="256"/>
                    </a:lnTo>
                    <a:lnTo>
                      <a:pt x="360" y="253"/>
                    </a:lnTo>
                    <a:lnTo>
                      <a:pt x="364" y="239"/>
                    </a:lnTo>
                    <a:lnTo>
                      <a:pt x="378" y="230"/>
                    </a:lnTo>
                    <a:lnTo>
                      <a:pt x="360" y="183"/>
                    </a:lnTo>
                    <a:lnTo>
                      <a:pt x="331" y="114"/>
                    </a:lnTo>
                    <a:lnTo>
                      <a:pt x="247" y="137"/>
                    </a:lnTo>
                    <a:lnTo>
                      <a:pt x="230" y="114"/>
                    </a:lnTo>
                    <a:lnTo>
                      <a:pt x="191" y="96"/>
                    </a:lnTo>
                    <a:lnTo>
                      <a:pt x="158" y="123"/>
                    </a:lnTo>
                    <a:lnTo>
                      <a:pt x="126" y="116"/>
                    </a:lnTo>
                    <a:lnTo>
                      <a:pt x="89" y="87"/>
                    </a:lnTo>
                    <a:lnTo>
                      <a:pt x="83" y="51"/>
                    </a:lnTo>
                    <a:lnTo>
                      <a:pt x="85" y="26"/>
                    </a:lnTo>
                    <a:lnTo>
                      <a:pt x="83" y="0"/>
                    </a:lnTo>
                    <a:lnTo>
                      <a:pt x="0" y="51"/>
                    </a:lnTo>
                    <a:lnTo>
                      <a:pt x="49" y="22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09" name="Freeform 493"/>
              <p:cNvSpPr/>
              <p:nvPr/>
            </p:nvSpPr>
            <p:spPr bwMode="auto">
              <a:xfrm>
                <a:off x="2322" y="2500"/>
                <a:ext cx="152" cy="123"/>
              </a:xfrm>
              <a:custGeom>
                <a:avLst/>
                <a:gdLst>
                  <a:gd name="T0" fmla="*/ 0 w 534"/>
                  <a:gd name="T1" fmla="*/ 1 h 433"/>
                  <a:gd name="T2" fmla="*/ 0 w 534"/>
                  <a:gd name="T3" fmla="*/ 3 h 433"/>
                  <a:gd name="T4" fmla="*/ 1 w 534"/>
                  <a:gd name="T5" fmla="*/ 2 h 433"/>
                  <a:gd name="T6" fmla="*/ 2 w 534"/>
                  <a:gd name="T7" fmla="*/ 3 h 433"/>
                  <a:gd name="T8" fmla="*/ 1 w 534"/>
                  <a:gd name="T9" fmla="*/ 3 h 433"/>
                  <a:gd name="T10" fmla="*/ 0 w 534"/>
                  <a:gd name="T11" fmla="*/ 3 h 433"/>
                  <a:gd name="T12" fmla="*/ 0 w 534"/>
                  <a:gd name="T13" fmla="*/ 4 h 433"/>
                  <a:gd name="T14" fmla="*/ 0 w 534"/>
                  <a:gd name="T15" fmla="*/ 4 h 433"/>
                  <a:gd name="T16" fmla="*/ 1 w 534"/>
                  <a:gd name="T17" fmla="*/ 5 h 433"/>
                  <a:gd name="T18" fmla="*/ 1 w 534"/>
                  <a:gd name="T19" fmla="*/ 5 h 433"/>
                  <a:gd name="T20" fmla="*/ 1 w 534"/>
                  <a:gd name="T21" fmla="*/ 5 h 433"/>
                  <a:gd name="T22" fmla="*/ 1 w 534"/>
                  <a:gd name="T23" fmla="*/ 7 h 433"/>
                  <a:gd name="T24" fmla="*/ 3 w 534"/>
                  <a:gd name="T25" fmla="*/ 7 h 433"/>
                  <a:gd name="T26" fmla="*/ 4 w 534"/>
                  <a:gd name="T27" fmla="*/ 6 h 433"/>
                  <a:gd name="T28" fmla="*/ 6 w 534"/>
                  <a:gd name="T29" fmla="*/ 7 h 433"/>
                  <a:gd name="T30" fmla="*/ 7 w 534"/>
                  <a:gd name="T31" fmla="*/ 8 h 433"/>
                  <a:gd name="T32" fmla="*/ 7 w 534"/>
                  <a:gd name="T33" fmla="*/ 9 h 433"/>
                  <a:gd name="T34" fmla="*/ 7 w 534"/>
                  <a:gd name="T35" fmla="*/ 9 h 433"/>
                  <a:gd name="T36" fmla="*/ 9 w 534"/>
                  <a:gd name="T37" fmla="*/ 10 h 433"/>
                  <a:gd name="T38" fmla="*/ 11 w 534"/>
                  <a:gd name="T39" fmla="*/ 7 h 433"/>
                  <a:gd name="T40" fmla="*/ 12 w 534"/>
                  <a:gd name="T41" fmla="*/ 7 h 433"/>
                  <a:gd name="T42" fmla="*/ 12 w 534"/>
                  <a:gd name="T43" fmla="*/ 7 h 433"/>
                  <a:gd name="T44" fmla="*/ 12 w 534"/>
                  <a:gd name="T45" fmla="*/ 6 h 433"/>
                  <a:gd name="T46" fmla="*/ 12 w 534"/>
                  <a:gd name="T47" fmla="*/ 5 h 433"/>
                  <a:gd name="T48" fmla="*/ 11 w 534"/>
                  <a:gd name="T49" fmla="*/ 5 h 433"/>
                  <a:gd name="T50" fmla="*/ 11 w 534"/>
                  <a:gd name="T51" fmla="*/ 5 h 433"/>
                  <a:gd name="T52" fmla="*/ 10 w 534"/>
                  <a:gd name="T53" fmla="*/ 4 h 433"/>
                  <a:gd name="T54" fmla="*/ 9 w 534"/>
                  <a:gd name="T55" fmla="*/ 3 h 433"/>
                  <a:gd name="T56" fmla="*/ 9 w 534"/>
                  <a:gd name="T57" fmla="*/ 3 h 433"/>
                  <a:gd name="T58" fmla="*/ 8 w 534"/>
                  <a:gd name="T59" fmla="*/ 2 h 433"/>
                  <a:gd name="T60" fmla="*/ 7 w 534"/>
                  <a:gd name="T61" fmla="*/ 3 h 433"/>
                  <a:gd name="T62" fmla="*/ 7 w 534"/>
                  <a:gd name="T63" fmla="*/ 3 h 433"/>
                  <a:gd name="T64" fmla="*/ 7 w 534"/>
                  <a:gd name="T65" fmla="*/ 3 h 433"/>
                  <a:gd name="T66" fmla="*/ 7 w 534"/>
                  <a:gd name="T67" fmla="*/ 2 h 433"/>
                  <a:gd name="T68" fmla="*/ 7 w 534"/>
                  <a:gd name="T69" fmla="*/ 1 h 433"/>
                  <a:gd name="T70" fmla="*/ 6 w 534"/>
                  <a:gd name="T71" fmla="*/ 1 h 433"/>
                  <a:gd name="T72" fmla="*/ 6 w 534"/>
                  <a:gd name="T73" fmla="*/ 1 h 433"/>
                  <a:gd name="T74" fmla="*/ 5 w 534"/>
                  <a:gd name="T75" fmla="*/ 0 h 433"/>
                  <a:gd name="T76" fmla="*/ 5 w 534"/>
                  <a:gd name="T77" fmla="*/ 0 h 433"/>
                  <a:gd name="T78" fmla="*/ 5 w 534"/>
                  <a:gd name="T79" fmla="*/ 0 h 433"/>
                  <a:gd name="T80" fmla="*/ 4 w 534"/>
                  <a:gd name="T81" fmla="*/ 0 h 433"/>
                  <a:gd name="T82" fmla="*/ 5 w 534"/>
                  <a:gd name="T83" fmla="*/ 1 h 433"/>
                  <a:gd name="T84" fmla="*/ 4 w 534"/>
                  <a:gd name="T85" fmla="*/ 1 h 433"/>
                  <a:gd name="T86" fmla="*/ 4 w 534"/>
                  <a:gd name="T87" fmla="*/ 1 h 433"/>
                  <a:gd name="T88" fmla="*/ 4 w 534"/>
                  <a:gd name="T89" fmla="*/ 1 h 433"/>
                  <a:gd name="T90" fmla="*/ 3 w 534"/>
                  <a:gd name="T91" fmla="*/ 1 h 433"/>
                  <a:gd name="T92" fmla="*/ 3 w 534"/>
                  <a:gd name="T93" fmla="*/ 1 h 433"/>
                  <a:gd name="T94" fmla="*/ 2 w 534"/>
                  <a:gd name="T95" fmla="*/ 2 h 433"/>
                  <a:gd name="T96" fmla="*/ 2 w 534"/>
                  <a:gd name="T97" fmla="*/ 1 h 433"/>
                  <a:gd name="T98" fmla="*/ 1 w 534"/>
                  <a:gd name="T99" fmla="*/ 1 h 433"/>
                  <a:gd name="T100" fmla="*/ 0 w 534"/>
                  <a:gd name="T101" fmla="*/ 1 h 43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34"/>
                  <a:gd name="T154" fmla="*/ 0 h 433"/>
                  <a:gd name="T155" fmla="*/ 534 w 534"/>
                  <a:gd name="T156" fmla="*/ 433 h 43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34" h="433">
                    <a:moveTo>
                      <a:pt x="0" y="63"/>
                    </a:moveTo>
                    <a:lnTo>
                      <a:pt x="4" y="118"/>
                    </a:lnTo>
                    <a:lnTo>
                      <a:pt x="32" y="86"/>
                    </a:lnTo>
                    <a:lnTo>
                      <a:pt x="72" y="129"/>
                    </a:lnTo>
                    <a:lnTo>
                      <a:pt x="53" y="156"/>
                    </a:lnTo>
                    <a:lnTo>
                      <a:pt x="7" y="130"/>
                    </a:lnTo>
                    <a:lnTo>
                      <a:pt x="1" y="168"/>
                    </a:lnTo>
                    <a:lnTo>
                      <a:pt x="7" y="191"/>
                    </a:lnTo>
                    <a:lnTo>
                      <a:pt x="32" y="196"/>
                    </a:lnTo>
                    <a:lnTo>
                      <a:pt x="22" y="221"/>
                    </a:lnTo>
                    <a:lnTo>
                      <a:pt x="41" y="238"/>
                    </a:lnTo>
                    <a:lnTo>
                      <a:pt x="41" y="314"/>
                    </a:lnTo>
                    <a:lnTo>
                      <a:pt x="115" y="292"/>
                    </a:lnTo>
                    <a:lnTo>
                      <a:pt x="157" y="269"/>
                    </a:lnTo>
                    <a:lnTo>
                      <a:pt x="250" y="320"/>
                    </a:lnTo>
                    <a:lnTo>
                      <a:pt x="311" y="352"/>
                    </a:lnTo>
                    <a:lnTo>
                      <a:pt x="322" y="366"/>
                    </a:lnTo>
                    <a:lnTo>
                      <a:pt x="328" y="405"/>
                    </a:lnTo>
                    <a:lnTo>
                      <a:pt x="382" y="433"/>
                    </a:lnTo>
                    <a:lnTo>
                      <a:pt x="466" y="329"/>
                    </a:lnTo>
                    <a:lnTo>
                      <a:pt x="519" y="329"/>
                    </a:lnTo>
                    <a:lnTo>
                      <a:pt x="528" y="286"/>
                    </a:lnTo>
                    <a:lnTo>
                      <a:pt x="534" y="268"/>
                    </a:lnTo>
                    <a:lnTo>
                      <a:pt x="517" y="240"/>
                    </a:lnTo>
                    <a:lnTo>
                      <a:pt x="478" y="223"/>
                    </a:lnTo>
                    <a:lnTo>
                      <a:pt x="472" y="202"/>
                    </a:lnTo>
                    <a:lnTo>
                      <a:pt x="417" y="186"/>
                    </a:lnTo>
                    <a:lnTo>
                      <a:pt x="382" y="148"/>
                    </a:lnTo>
                    <a:lnTo>
                      <a:pt x="371" y="122"/>
                    </a:lnTo>
                    <a:lnTo>
                      <a:pt x="343" y="98"/>
                    </a:lnTo>
                    <a:lnTo>
                      <a:pt x="327" y="113"/>
                    </a:lnTo>
                    <a:lnTo>
                      <a:pt x="317" y="122"/>
                    </a:lnTo>
                    <a:lnTo>
                      <a:pt x="297" y="118"/>
                    </a:lnTo>
                    <a:lnTo>
                      <a:pt x="281" y="86"/>
                    </a:lnTo>
                    <a:lnTo>
                      <a:pt x="281" y="63"/>
                    </a:lnTo>
                    <a:lnTo>
                      <a:pt x="261" y="56"/>
                    </a:lnTo>
                    <a:lnTo>
                      <a:pt x="256" y="35"/>
                    </a:lnTo>
                    <a:lnTo>
                      <a:pt x="233" y="18"/>
                    </a:lnTo>
                    <a:lnTo>
                      <a:pt x="216" y="18"/>
                    </a:lnTo>
                    <a:lnTo>
                      <a:pt x="204" y="0"/>
                    </a:lnTo>
                    <a:lnTo>
                      <a:pt x="186" y="10"/>
                    </a:lnTo>
                    <a:lnTo>
                      <a:pt x="192" y="35"/>
                    </a:lnTo>
                    <a:lnTo>
                      <a:pt x="182" y="31"/>
                    </a:lnTo>
                    <a:lnTo>
                      <a:pt x="173" y="26"/>
                    </a:lnTo>
                    <a:lnTo>
                      <a:pt x="157" y="63"/>
                    </a:lnTo>
                    <a:lnTo>
                      <a:pt x="136" y="68"/>
                    </a:lnTo>
                    <a:lnTo>
                      <a:pt x="115" y="61"/>
                    </a:lnTo>
                    <a:lnTo>
                      <a:pt x="101" y="80"/>
                    </a:lnTo>
                    <a:lnTo>
                      <a:pt x="84" y="63"/>
                    </a:lnTo>
                    <a:lnTo>
                      <a:pt x="57" y="46"/>
                    </a:lnTo>
                    <a:lnTo>
                      <a:pt x="0" y="6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0" name="Freeform 494"/>
              <p:cNvSpPr/>
              <p:nvPr/>
            </p:nvSpPr>
            <p:spPr bwMode="auto">
              <a:xfrm>
                <a:off x="2492" y="2499"/>
                <a:ext cx="127" cy="62"/>
              </a:xfrm>
              <a:custGeom>
                <a:avLst/>
                <a:gdLst>
                  <a:gd name="T0" fmla="*/ 3 w 444"/>
                  <a:gd name="T1" fmla="*/ 3 h 219"/>
                  <a:gd name="T2" fmla="*/ 2 w 444"/>
                  <a:gd name="T3" fmla="*/ 3 h 219"/>
                  <a:gd name="T4" fmla="*/ 0 w 444"/>
                  <a:gd name="T5" fmla="*/ 4 h 219"/>
                  <a:gd name="T6" fmla="*/ 0 w 444"/>
                  <a:gd name="T7" fmla="*/ 4 h 219"/>
                  <a:gd name="T8" fmla="*/ 0 w 444"/>
                  <a:gd name="T9" fmla="*/ 5 h 219"/>
                  <a:gd name="T10" fmla="*/ 1 w 444"/>
                  <a:gd name="T11" fmla="*/ 5 h 219"/>
                  <a:gd name="T12" fmla="*/ 3 w 444"/>
                  <a:gd name="T13" fmla="*/ 5 h 219"/>
                  <a:gd name="T14" fmla="*/ 4 w 444"/>
                  <a:gd name="T15" fmla="*/ 5 h 219"/>
                  <a:gd name="T16" fmla="*/ 5 w 444"/>
                  <a:gd name="T17" fmla="*/ 5 h 219"/>
                  <a:gd name="T18" fmla="*/ 5 w 444"/>
                  <a:gd name="T19" fmla="*/ 4 h 219"/>
                  <a:gd name="T20" fmla="*/ 6 w 444"/>
                  <a:gd name="T21" fmla="*/ 4 h 219"/>
                  <a:gd name="T22" fmla="*/ 7 w 444"/>
                  <a:gd name="T23" fmla="*/ 4 h 219"/>
                  <a:gd name="T24" fmla="*/ 7 w 444"/>
                  <a:gd name="T25" fmla="*/ 4 h 219"/>
                  <a:gd name="T26" fmla="*/ 9 w 444"/>
                  <a:gd name="T27" fmla="*/ 3 h 219"/>
                  <a:gd name="T28" fmla="*/ 10 w 444"/>
                  <a:gd name="T29" fmla="*/ 2 h 219"/>
                  <a:gd name="T30" fmla="*/ 10 w 444"/>
                  <a:gd name="T31" fmla="*/ 2 h 219"/>
                  <a:gd name="T32" fmla="*/ 10 w 444"/>
                  <a:gd name="T33" fmla="*/ 1 h 219"/>
                  <a:gd name="T34" fmla="*/ 9 w 444"/>
                  <a:gd name="T35" fmla="*/ 1 h 219"/>
                  <a:gd name="T36" fmla="*/ 9 w 444"/>
                  <a:gd name="T37" fmla="*/ 1 h 219"/>
                  <a:gd name="T38" fmla="*/ 8 w 444"/>
                  <a:gd name="T39" fmla="*/ 1 h 219"/>
                  <a:gd name="T40" fmla="*/ 7 w 444"/>
                  <a:gd name="T41" fmla="*/ 0 h 219"/>
                  <a:gd name="T42" fmla="*/ 4 w 444"/>
                  <a:gd name="T43" fmla="*/ 0 h 219"/>
                  <a:gd name="T44" fmla="*/ 4 w 444"/>
                  <a:gd name="T45" fmla="*/ 0 h 219"/>
                  <a:gd name="T46" fmla="*/ 4 w 444"/>
                  <a:gd name="T47" fmla="*/ 1 h 219"/>
                  <a:gd name="T48" fmla="*/ 4 w 444"/>
                  <a:gd name="T49" fmla="*/ 1 h 219"/>
                  <a:gd name="T50" fmla="*/ 4 w 444"/>
                  <a:gd name="T51" fmla="*/ 1 h 219"/>
                  <a:gd name="T52" fmla="*/ 3 w 444"/>
                  <a:gd name="T53" fmla="*/ 1 h 219"/>
                  <a:gd name="T54" fmla="*/ 3 w 444"/>
                  <a:gd name="T55" fmla="*/ 1 h 219"/>
                  <a:gd name="T56" fmla="*/ 2 w 444"/>
                  <a:gd name="T57" fmla="*/ 1 h 219"/>
                  <a:gd name="T58" fmla="*/ 2 w 444"/>
                  <a:gd name="T59" fmla="*/ 1 h 219"/>
                  <a:gd name="T60" fmla="*/ 2 w 444"/>
                  <a:gd name="T61" fmla="*/ 1 h 219"/>
                  <a:gd name="T62" fmla="*/ 2 w 444"/>
                  <a:gd name="T63" fmla="*/ 2 h 219"/>
                  <a:gd name="T64" fmla="*/ 2 w 444"/>
                  <a:gd name="T65" fmla="*/ 2 h 219"/>
                  <a:gd name="T66" fmla="*/ 2 w 444"/>
                  <a:gd name="T67" fmla="*/ 3 h 219"/>
                  <a:gd name="T68" fmla="*/ 4 w 444"/>
                  <a:gd name="T69" fmla="*/ 3 h 219"/>
                  <a:gd name="T70" fmla="*/ 4 w 444"/>
                  <a:gd name="T71" fmla="*/ 2 h 219"/>
                  <a:gd name="T72" fmla="*/ 5 w 444"/>
                  <a:gd name="T73" fmla="*/ 3 h 219"/>
                  <a:gd name="T74" fmla="*/ 4 w 444"/>
                  <a:gd name="T75" fmla="*/ 3 h 219"/>
                  <a:gd name="T76" fmla="*/ 4 w 444"/>
                  <a:gd name="T77" fmla="*/ 3 h 219"/>
                  <a:gd name="T78" fmla="*/ 3 w 444"/>
                  <a:gd name="T79" fmla="*/ 3 h 219"/>
                  <a:gd name="T80" fmla="*/ 3 w 444"/>
                  <a:gd name="T81" fmla="*/ 3 h 219"/>
                  <a:gd name="T82" fmla="*/ 3 w 444"/>
                  <a:gd name="T83" fmla="*/ 3 h 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44"/>
                  <a:gd name="T127" fmla="*/ 0 h 219"/>
                  <a:gd name="T128" fmla="*/ 444 w 444"/>
                  <a:gd name="T129" fmla="*/ 219 h 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44" h="219">
                    <a:moveTo>
                      <a:pt x="113" y="156"/>
                    </a:moveTo>
                    <a:lnTo>
                      <a:pt x="81" y="156"/>
                    </a:lnTo>
                    <a:lnTo>
                      <a:pt x="16" y="165"/>
                    </a:lnTo>
                    <a:lnTo>
                      <a:pt x="0" y="190"/>
                    </a:lnTo>
                    <a:lnTo>
                      <a:pt x="16" y="200"/>
                    </a:lnTo>
                    <a:lnTo>
                      <a:pt x="29" y="207"/>
                    </a:lnTo>
                    <a:lnTo>
                      <a:pt x="118" y="206"/>
                    </a:lnTo>
                    <a:lnTo>
                      <a:pt x="179" y="206"/>
                    </a:lnTo>
                    <a:lnTo>
                      <a:pt x="207" y="219"/>
                    </a:lnTo>
                    <a:lnTo>
                      <a:pt x="216" y="192"/>
                    </a:lnTo>
                    <a:lnTo>
                      <a:pt x="242" y="190"/>
                    </a:lnTo>
                    <a:lnTo>
                      <a:pt x="278" y="180"/>
                    </a:lnTo>
                    <a:lnTo>
                      <a:pt x="309" y="172"/>
                    </a:lnTo>
                    <a:lnTo>
                      <a:pt x="363" y="136"/>
                    </a:lnTo>
                    <a:lnTo>
                      <a:pt x="423" y="102"/>
                    </a:lnTo>
                    <a:lnTo>
                      <a:pt x="444" y="84"/>
                    </a:lnTo>
                    <a:lnTo>
                      <a:pt x="436" y="50"/>
                    </a:lnTo>
                    <a:lnTo>
                      <a:pt x="406" y="50"/>
                    </a:lnTo>
                    <a:lnTo>
                      <a:pt x="382" y="35"/>
                    </a:lnTo>
                    <a:lnTo>
                      <a:pt x="349" y="22"/>
                    </a:lnTo>
                    <a:lnTo>
                      <a:pt x="275" y="14"/>
                    </a:lnTo>
                    <a:lnTo>
                      <a:pt x="182" y="0"/>
                    </a:lnTo>
                    <a:lnTo>
                      <a:pt x="165" y="4"/>
                    </a:lnTo>
                    <a:lnTo>
                      <a:pt x="171" y="22"/>
                    </a:lnTo>
                    <a:lnTo>
                      <a:pt x="180" y="39"/>
                    </a:lnTo>
                    <a:lnTo>
                      <a:pt x="156" y="45"/>
                    </a:lnTo>
                    <a:lnTo>
                      <a:pt x="148" y="33"/>
                    </a:lnTo>
                    <a:lnTo>
                      <a:pt x="117" y="29"/>
                    </a:lnTo>
                    <a:lnTo>
                      <a:pt x="76" y="33"/>
                    </a:lnTo>
                    <a:lnTo>
                      <a:pt x="93" y="45"/>
                    </a:lnTo>
                    <a:lnTo>
                      <a:pt x="93" y="57"/>
                    </a:lnTo>
                    <a:lnTo>
                      <a:pt x="86" y="72"/>
                    </a:lnTo>
                    <a:lnTo>
                      <a:pt x="86" y="95"/>
                    </a:lnTo>
                    <a:lnTo>
                      <a:pt x="98" y="108"/>
                    </a:lnTo>
                    <a:lnTo>
                      <a:pt x="156" y="108"/>
                    </a:lnTo>
                    <a:lnTo>
                      <a:pt x="174" y="107"/>
                    </a:lnTo>
                    <a:lnTo>
                      <a:pt x="192" y="126"/>
                    </a:lnTo>
                    <a:lnTo>
                      <a:pt x="173" y="153"/>
                    </a:lnTo>
                    <a:lnTo>
                      <a:pt x="154" y="153"/>
                    </a:lnTo>
                    <a:lnTo>
                      <a:pt x="132" y="152"/>
                    </a:lnTo>
                    <a:lnTo>
                      <a:pt x="123" y="153"/>
                    </a:lnTo>
                    <a:lnTo>
                      <a:pt x="113" y="156"/>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1" name="Freeform 495"/>
              <p:cNvSpPr/>
              <p:nvPr/>
            </p:nvSpPr>
            <p:spPr bwMode="auto">
              <a:xfrm>
                <a:off x="2479" y="2536"/>
                <a:ext cx="81" cy="65"/>
              </a:xfrm>
              <a:custGeom>
                <a:avLst/>
                <a:gdLst>
                  <a:gd name="T0" fmla="*/ 0 w 285"/>
                  <a:gd name="T1" fmla="*/ 5 h 227"/>
                  <a:gd name="T2" fmla="*/ 0 w 285"/>
                  <a:gd name="T3" fmla="*/ 5 h 227"/>
                  <a:gd name="T4" fmla="*/ 1 w 285"/>
                  <a:gd name="T5" fmla="*/ 5 h 227"/>
                  <a:gd name="T6" fmla="*/ 2 w 285"/>
                  <a:gd name="T7" fmla="*/ 5 h 227"/>
                  <a:gd name="T8" fmla="*/ 3 w 285"/>
                  <a:gd name="T9" fmla="*/ 3 h 227"/>
                  <a:gd name="T10" fmla="*/ 3 w 285"/>
                  <a:gd name="T11" fmla="*/ 4 h 227"/>
                  <a:gd name="T12" fmla="*/ 4 w 285"/>
                  <a:gd name="T13" fmla="*/ 5 h 227"/>
                  <a:gd name="T14" fmla="*/ 5 w 285"/>
                  <a:gd name="T15" fmla="*/ 5 h 227"/>
                  <a:gd name="T16" fmla="*/ 6 w 285"/>
                  <a:gd name="T17" fmla="*/ 5 h 227"/>
                  <a:gd name="T18" fmla="*/ 7 w 285"/>
                  <a:gd name="T19" fmla="*/ 5 h 227"/>
                  <a:gd name="T20" fmla="*/ 7 w 285"/>
                  <a:gd name="T21" fmla="*/ 3 h 227"/>
                  <a:gd name="T22" fmla="*/ 6 w 285"/>
                  <a:gd name="T23" fmla="*/ 3 h 227"/>
                  <a:gd name="T24" fmla="*/ 6 w 285"/>
                  <a:gd name="T25" fmla="*/ 3 h 227"/>
                  <a:gd name="T26" fmla="*/ 6 w 285"/>
                  <a:gd name="T27" fmla="*/ 2 h 227"/>
                  <a:gd name="T28" fmla="*/ 5 w 285"/>
                  <a:gd name="T29" fmla="*/ 2 h 227"/>
                  <a:gd name="T30" fmla="*/ 5 w 285"/>
                  <a:gd name="T31" fmla="*/ 2 h 227"/>
                  <a:gd name="T32" fmla="*/ 3 w 285"/>
                  <a:gd name="T33" fmla="*/ 2 h 227"/>
                  <a:gd name="T34" fmla="*/ 3 w 285"/>
                  <a:gd name="T35" fmla="*/ 2 h 227"/>
                  <a:gd name="T36" fmla="*/ 2 w 285"/>
                  <a:gd name="T37" fmla="*/ 2 h 227"/>
                  <a:gd name="T38" fmla="*/ 1 w 285"/>
                  <a:gd name="T39" fmla="*/ 1 h 227"/>
                  <a:gd name="T40" fmla="*/ 1 w 285"/>
                  <a:gd name="T41" fmla="*/ 1 h 227"/>
                  <a:gd name="T42" fmla="*/ 1 w 285"/>
                  <a:gd name="T43" fmla="*/ 1 h 227"/>
                  <a:gd name="T44" fmla="*/ 1 w 285"/>
                  <a:gd name="T45" fmla="*/ 1 h 227"/>
                  <a:gd name="T46" fmla="*/ 3 w 285"/>
                  <a:gd name="T47" fmla="*/ 1 h 227"/>
                  <a:gd name="T48" fmla="*/ 3 w 285"/>
                  <a:gd name="T49" fmla="*/ 0 h 227"/>
                  <a:gd name="T50" fmla="*/ 2 w 285"/>
                  <a:gd name="T51" fmla="*/ 0 h 227"/>
                  <a:gd name="T52" fmla="*/ 1 w 285"/>
                  <a:gd name="T53" fmla="*/ 0 h 227"/>
                  <a:gd name="T54" fmla="*/ 0 w 285"/>
                  <a:gd name="T55" fmla="*/ 1 h 227"/>
                  <a:gd name="T56" fmla="*/ 0 w 285"/>
                  <a:gd name="T57" fmla="*/ 2 h 227"/>
                  <a:gd name="T58" fmla="*/ 0 w 285"/>
                  <a:gd name="T59" fmla="*/ 2 h 227"/>
                  <a:gd name="T60" fmla="*/ 0 w 285"/>
                  <a:gd name="T61" fmla="*/ 2 h 227"/>
                  <a:gd name="T62" fmla="*/ 1 w 285"/>
                  <a:gd name="T63" fmla="*/ 2 h 227"/>
                  <a:gd name="T64" fmla="*/ 1 w 285"/>
                  <a:gd name="T65" fmla="*/ 3 h 227"/>
                  <a:gd name="T66" fmla="*/ 1 w 285"/>
                  <a:gd name="T67" fmla="*/ 4 h 227"/>
                  <a:gd name="T68" fmla="*/ 1 w 285"/>
                  <a:gd name="T69" fmla="*/ 4 h 227"/>
                  <a:gd name="T70" fmla="*/ 1 w 285"/>
                  <a:gd name="T71" fmla="*/ 4 h 227"/>
                  <a:gd name="T72" fmla="*/ 0 w 285"/>
                  <a:gd name="T73" fmla="*/ 5 h 2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5"/>
                  <a:gd name="T112" fmla="*/ 0 h 227"/>
                  <a:gd name="T113" fmla="*/ 285 w 285"/>
                  <a:gd name="T114" fmla="*/ 227 h 2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5" h="227">
                    <a:moveTo>
                      <a:pt x="0" y="192"/>
                    </a:moveTo>
                    <a:lnTo>
                      <a:pt x="4" y="201"/>
                    </a:lnTo>
                    <a:lnTo>
                      <a:pt x="27" y="205"/>
                    </a:lnTo>
                    <a:lnTo>
                      <a:pt x="76" y="207"/>
                    </a:lnTo>
                    <a:lnTo>
                      <a:pt x="135" y="138"/>
                    </a:lnTo>
                    <a:lnTo>
                      <a:pt x="150" y="181"/>
                    </a:lnTo>
                    <a:lnTo>
                      <a:pt x="166" y="227"/>
                    </a:lnTo>
                    <a:lnTo>
                      <a:pt x="206" y="209"/>
                    </a:lnTo>
                    <a:lnTo>
                      <a:pt x="243" y="191"/>
                    </a:lnTo>
                    <a:lnTo>
                      <a:pt x="285" y="205"/>
                    </a:lnTo>
                    <a:lnTo>
                      <a:pt x="285" y="139"/>
                    </a:lnTo>
                    <a:lnTo>
                      <a:pt x="258" y="127"/>
                    </a:lnTo>
                    <a:lnTo>
                      <a:pt x="242" y="128"/>
                    </a:lnTo>
                    <a:lnTo>
                      <a:pt x="253" y="85"/>
                    </a:lnTo>
                    <a:lnTo>
                      <a:pt x="218" y="76"/>
                    </a:lnTo>
                    <a:lnTo>
                      <a:pt x="192" y="73"/>
                    </a:lnTo>
                    <a:lnTo>
                      <a:pt x="151" y="73"/>
                    </a:lnTo>
                    <a:lnTo>
                      <a:pt x="121" y="73"/>
                    </a:lnTo>
                    <a:lnTo>
                      <a:pt x="81" y="73"/>
                    </a:lnTo>
                    <a:lnTo>
                      <a:pt x="49" y="66"/>
                    </a:lnTo>
                    <a:lnTo>
                      <a:pt x="45" y="59"/>
                    </a:lnTo>
                    <a:lnTo>
                      <a:pt x="50" y="44"/>
                    </a:lnTo>
                    <a:lnTo>
                      <a:pt x="65" y="32"/>
                    </a:lnTo>
                    <a:lnTo>
                      <a:pt x="119" y="21"/>
                    </a:lnTo>
                    <a:lnTo>
                      <a:pt x="117" y="0"/>
                    </a:lnTo>
                    <a:lnTo>
                      <a:pt x="73" y="7"/>
                    </a:lnTo>
                    <a:lnTo>
                      <a:pt x="40" y="4"/>
                    </a:lnTo>
                    <a:lnTo>
                      <a:pt x="19" y="27"/>
                    </a:lnTo>
                    <a:lnTo>
                      <a:pt x="9" y="73"/>
                    </a:lnTo>
                    <a:lnTo>
                      <a:pt x="11" y="84"/>
                    </a:lnTo>
                    <a:lnTo>
                      <a:pt x="8" y="86"/>
                    </a:lnTo>
                    <a:lnTo>
                      <a:pt x="34" y="97"/>
                    </a:lnTo>
                    <a:lnTo>
                      <a:pt x="47" y="122"/>
                    </a:lnTo>
                    <a:lnTo>
                      <a:pt x="39" y="153"/>
                    </a:lnTo>
                    <a:lnTo>
                      <a:pt x="32" y="155"/>
                    </a:lnTo>
                    <a:lnTo>
                      <a:pt x="25" y="166"/>
                    </a:lnTo>
                    <a:lnTo>
                      <a:pt x="0" y="192"/>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sp>
            <p:nvSpPr>
              <p:cNvPr id="212" name="Freeform 496"/>
              <p:cNvSpPr/>
              <p:nvPr/>
            </p:nvSpPr>
            <p:spPr bwMode="auto">
              <a:xfrm>
                <a:off x="2998" y="2793"/>
                <a:ext cx="6" cy="10"/>
              </a:xfrm>
              <a:custGeom>
                <a:avLst/>
                <a:gdLst>
                  <a:gd name="T0" fmla="*/ 0 w 19"/>
                  <a:gd name="T1" fmla="*/ 1 h 33"/>
                  <a:gd name="T2" fmla="*/ 0 w 19"/>
                  <a:gd name="T3" fmla="*/ 0 h 33"/>
                  <a:gd name="T4" fmla="*/ 1 w 19"/>
                  <a:gd name="T5" fmla="*/ 1 h 33"/>
                  <a:gd name="T6" fmla="*/ 0 w 19"/>
                  <a:gd name="T7" fmla="*/ 1 h 33"/>
                  <a:gd name="T8" fmla="*/ 0 60000 65536"/>
                  <a:gd name="T9" fmla="*/ 0 60000 65536"/>
                  <a:gd name="T10" fmla="*/ 0 60000 65536"/>
                  <a:gd name="T11" fmla="*/ 0 60000 65536"/>
                  <a:gd name="T12" fmla="*/ 0 w 19"/>
                  <a:gd name="T13" fmla="*/ 0 h 33"/>
                  <a:gd name="T14" fmla="*/ 19 w 19"/>
                  <a:gd name="T15" fmla="*/ 33 h 33"/>
                </a:gdLst>
                <a:ahLst/>
                <a:cxnLst>
                  <a:cxn ang="T8">
                    <a:pos x="T0" y="T1"/>
                  </a:cxn>
                  <a:cxn ang="T9">
                    <a:pos x="T2" y="T3"/>
                  </a:cxn>
                  <a:cxn ang="T10">
                    <a:pos x="T4" y="T5"/>
                  </a:cxn>
                  <a:cxn ang="T11">
                    <a:pos x="T6" y="T7"/>
                  </a:cxn>
                </a:cxnLst>
                <a:rect l="T12" t="T13" r="T14" b="T15"/>
                <a:pathLst>
                  <a:path w="19" h="33">
                    <a:moveTo>
                      <a:pt x="0" y="33"/>
                    </a:moveTo>
                    <a:lnTo>
                      <a:pt x="11" y="0"/>
                    </a:lnTo>
                    <a:lnTo>
                      <a:pt x="19" y="18"/>
                    </a:lnTo>
                    <a:lnTo>
                      <a:pt x="0" y="33"/>
                    </a:lnTo>
                    <a:close/>
                  </a:path>
                </a:pathLst>
              </a:custGeom>
              <a:grpFill/>
              <a:ln w="6350">
                <a:noFill/>
                <a:round/>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Arial Narrow" panose="020B0606020202030204" pitchFamily="34" charset="0"/>
                  <a:ea typeface="微软雅黑" panose="020B0503020204020204" charset="-122"/>
                  <a:cs typeface="Arial" panose="020B0604020202020204" pitchFamily="34" charset="0"/>
                </a:endParaRPr>
              </a:p>
            </p:txBody>
          </p:sp>
        </p:grpSp>
      </p:grpSp>
      <p:grpSp>
        <p:nvGrpSpPr>
          <p:cNvPr id="55300" name="组合 2"/>
          <p:cNvGrpSpPr/>
          <p:nvPr/>
        </p:nvGrpSpPr>
        <p:grpSpPr>
          <a:xfrm>
            <a:off x="4218305" y="1713230"/>
            <a:ext cx="6560185" cy="1981200"/>
            <a:chOff x="2539782" y="2068507"/>
            <a:chExt cx="6099061" cy="1650297"/>
          </a:xfrm>
        </p:grpSpPr>
        <p:pic>
          <p:nvPicPr>
            <p:cNvPr id="6" name="图片 5"/>
            <p:cNvPicPr>
              <a:picLocks noChangeAspect="1"/>
            </p:cNvPicPr>
            <p:nvPr/>
          </p:nvPicPr>
          <p:blipFill>
            <a:blip r:embed="rId2" cstate="print"/>
            <a:stretch>
              <a:fillRect/>
            </a:stretch>
          </p:blipFill>
          <p:spPr>
            <a:xfrm>
              <a:off x="6167180" y="2068507"/>
              <a:ext cx="2471663" cy="1650297"/>
            </a:xfrm>
            <a:prstGeom prst="rect">
              <a:avLst/>
            </a:prstGeom>
            <a:effectLst>
              <a:outerShdw blurRad="50800" dist="38100" dir="2700000" algn="tl" rotWithShape="0">
                <a:prstClr val="black">
                  <a:alpha val="40000"/>
                </a:prstClr>
              </a:outerShdw>
            </a:effectLst>
            <a:scene3d>
              <a:camera prst="perspectiveLeft" fov="7200000">
                <a:rot lat="0" lon="1200000" rev="0"/>
              </a:camera>
              <a:lightRig rig="threePt" dir="t"/>
            </a:scene3d>
          </p:spPr>
        </p:pic>
        <p:pic>
          <p:nvPicPr>
            <p:cNvPr id="5" name="图片 4"/>
            <p:cNvPicPr>
              <a:picLocks noChangeAspect="1"/>
            </p:cNvPicPr>
            <p:nvPr/>
          </p:nvPicPr>
          <p:blipFill>
            <a:blip r:embed="rId3" cstate="print"/>
            <a:stretch>
              <a:fillRect/>
            </a:stretch>
          </p:blipFill>
          <p:spPr>
            <a:xfrm flipH="1">
              <a:off x="4353481" y="2069768"/>
              <a:ext cx="2471663" cy="1647775"/>
            </a:xfrm>
            <a:prstGeom prst="rect">
              <a:avLst/>
            </a:prstGeom>
            <a:effectLst>
              <a:outerShdw blurRad="50800" dist="38100" dir="2700000" algn="tl" rotWithShape="0">
                <a:prstClr val="black">
                  <a:alpha val="40000"/>
                </a:prstClr>
              </a:outerShdw>
            </a:effectLst>
            <a:scene3d>
              <a:camera prst="perspectiveLeft" fov="7200000">
                <a:rot lat="0" lon="1200000" rev="0"/>
              </a:camera>
              <a:lightRig rig="threePt" dir="t"/>
            </a:scene3d>
          </p:spPr>
        </p:pic>
        <p:pic>
          <p:nvPicPr>
            <p:cNvPr id="4" name="图片 3"/>
            <p:cNvPicPr>
              <a:picLocks noChangeAspect="1"/>
            </p:cNvPicPr>
            <p:nvPr/>
          </p:nvPicPr>
          <p:blipFill>
            <a:blip r:embed="rId4" cstate="print"/>
            <a:stretch>
              <a:fillRect/>
            </a:stretch>
          </p:blipFill>
          <p:spPr>
            <a:xfrm>
              <a:off x="2539782" y="2069365"/>
              <a:ext cx="2471663" cy="1648579"/>
            </a:xfrm>
            <a:prstGeom prst="rect">
              <a:avLst/>
            </a:prstGeom>
            <a:effectLst>
              <a:outerShdw blurRad="50800" dist="38100" dir="2700000" algn="tl" rotWithShape="0">
                <a:prstClr val="black">
                  <a:alpha val="40000"/>
                </a:prstClr>
              </a:outerShdw>
            </a:effectLst>
            <a:scene3d>
              <a:camera prst="perspectiveLeft" fov="7200000">
                <a:rot lat="0" lon="1200000" rev="0"/>
              </a:camera>
              <a:lightRig rig="threePt" dir="t"/>
            </a:scene3d>
          </p:spPr>
        </p:pic>
      </p:grpSp>
      <p:sp>
        <p:nvSpPr>
          <p:cNvPr id="55303" name="矩形 6"/>
          <p:cNvSpPr/>
          <p:nvPr/>
        </p:nvSpPr>
        <p:spPr>
          <a:xfrm>
            <a:off x="1936080" y="4213225"/>
            <a:ext cx="7821930" cy="922020"/>
          </a:xfrm>
          <a:prstGeom prst="rect">
            <a:avLst/>
          </a:prstGeom>
          <a:noFill/>
          <a:ln w="9525">
            <a:noFill/>
          </a:ln>
        </p:spPr>
        <p:txBody>
          <a:bodyPr wrap="square">
            <a:spAutoFit/>
          </a:bodyPr>
          <a:lstStyle/>
          <a:p>
            <a:pPr algn="dist"/>
            <a:r>
              <a:rPr lang="en-US" altLang="zh-CN" sz="5400" b="1" dirty="0">
                <a:solidFill>
                  <a:schemeClr val="bg1"/>
                </a:solidFill>
                <a:latin typeface="微软雅黑" panose="020B0503020204020204" charset="-122"/>
                <a:ea typeface="微软雅黑" panose="020B0503020204020204" charset="-122"/>
                <a:cs typeface="微软雅黑" panose="020B0503020204020204" charset="-122"/>
              </a:rPr>
              <a:t>2018</a:t>
            </a:r>
            <a:r>
              <a:rPr lang="zh-CN" altLang="en-US" sz="5400" b="1" dirty="0">
                <a:solidFill>
                  <a:schemeClr val="bg1"/>
                </a:solidFill>
                <a:latin typeface="微软雅黑" panose="020B0503020204020204" charset="-122"/>
                <a:ea typeface="微软雅黑" panose="020B0503020204020204" charset="-122"/>
                <a:cs typeface="微软雅黑" panose="020B0503020204020204" charset="-122"/>
              </a:rPr>
              <a:t>届毕业生就业指导</a:t>
            </a:r>
            <a:endParaRPr lang="zh-CN" altLang="en-US" sz="5400" b="1" dirty="0">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364290" y="340043"/>
            <a:ext cx="10973880" cy="1143000"/>
          </a:xfrm>
        </p:spPr>
        <p:txBody>
          <a:bodyPr>
            <a:normAutofit/>
          </a:bodyPr>
          <a:lstStyle/>
          <a:p>
            <a:pPr algn="l"/>
            <a:r>
              <a:rPr lang="zh-CN" altLang="en-US" sz="3600" b="1" dirty="0" smtClean="0">
                <a:sym typeface="+mn-ea"/>
              </a:rPr>
              <a:t>秉承家国情怀     服务国家战略</a:t>
            </a:r>
            <a:endParaRPr lang="zh-CN" altLang="en-US" sz="3600" b="1" dirty="0" smtClean="0">
              <a:sym typeface="+mn-ea"/>
            </a:endParaRPr>
          </a:p>
        </p:txBody>
      </p:sp>
      <p:sp>
        <p:nvSpPr>
          <p:cNvPr id="2" name="上箭头 1"/>
          <p:cNvSpPr/>
          <p:nvPr/>
        </p:nvSpPr>
        <p:spPr>
          <a:xfrm>
            <a:off x="3848735" y="1483360"/>
            <a:ext cx="5029835" cy="3415030"/>
          </a:xfrm>
          <a:prstGeom prst="upArrow">
            <a:avLst>
              <a:gd name="adj1" fmla="val 50000"/>
              <a:gd name="adj2" fmla="val 50000"/>
            </a:avLst>
          </a:prstGeom>
          <a:gradFill flip="none">
            <a:gsLst>
              <a:gs pos="0">
                <a:schemeClr val="accent1">
                  <a:lumMod val="5000"/>
                  <a:lumOff val="95000"/>
                </a:schemeClr>
              </a:gs>
              <a:gs pos="98000">
                <a:srgbClr val="CAD9EB">
                  <a:alpha val="11000"/>
                  <a:lumMod val="69000"/>
                  <a:lumOff val="31000"/>
                </a:srgbClr>
              </a:gs>
              <a:gs pos="98000">
                <a:srgbClr val="CAD9EB">
                  <a:alpha val="100000"/>
                </a:srgbClr>
              </a:gs>
              <a:gs pos="98000">
                <a:srgbClr val="CAD9EB">
                  <a:alpha val="100000"/>
                </a:srgbClr>
              </a:gs>
              <a:gs pos="4000">
                <a:srgbClr val="CAD9EB"/>
              </a:gs>
              <a:gs pos="0">
                <a:schemeClr val="accent1">
                  <a:lumMod val="45000"/>
                  <a:lumOff val="55000"/>
                </a:schemeClr>
              </a:gs>
              <a:gs pos="2000">
                <a:schemeClr val="accent1">
                  <a:lumMod val="45000"/>
                  <a:lumOff val="55000"/>
                </a:schemeClr>
              </a:gs>
              <a:gs pos="5000">
                <a:schemeClr val="accent1">
                  <a:lumMod val="30000"/>
                  <a:lumOff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1343660" y="4650740"/>
            <a:ext cx="2421255" cy="1512570"/>
          </a:xfrm>
          <a:prstGeom prst="ellipse">
            <a:avLst/>
          </a:prstGeom>
          <a:gradFill>
            <a:gsLst>
              <a:gs pos="0">
                <a:schemeClr val="bg2"/>
              </a:gs>
              <a:gs pos="100000">
                <a:schemeClr val="tx2">
                  <a:lumMod val="20000"/>
                  <a:lumOff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国际组织</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 name="椭圆 5"/>
          <p:cNvSpPr/>
          <p:nvPr/>
        </p:nvSpPr>
        <p:spPr>
          <a:xfrm>
            <a:off x="8973185" y="4745990"/>
            <a:ext cx="2348865" cy="1417320"/>
          </a:xfrm>
          <a:prstGeom prst="ellipse">
            <a:avLst/>
          </a:prstGeom>
          <a:gradFill>
            <a:gsLst>
              <a:gs pos="0">
                <a:schemeClr val="bg2"/>
              </a:gs>
              <a:gs pos="100000">
                <a:schemeClr val="tx2">
                  <a:lumMod val="20000"/>
                  <a:lumOff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基层就业</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椭圆 8"/>
          <p:cNvSpPr/>
          <p:nvPr/>
        </p:nvSpPr>
        <p:spPr>
          <a:xfrm>
            <a:off x="6433185" y="4650740"/>
            <a:ext cx="2445385" cy="1512570"/>
          </a:xfrm>
          <a:prstGeom prst="ellipse">
            <a:avLst/>
          </a:prstGeom>
          <a:gradFill>
            <a:gsLst>
              <a:gs pos="0">
                <a:schemeClr val="bg2"/>
              </a:gs>
              <a:gs pos="100000">
                <a:schemeClr val="tx2">
                  <a:lumMod val="20000"/>
                  <a:lumOff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重要央企</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椭圆 6"/>
          <p:cNvSpPr/>
          <p:nvPr/>
        </p:nvSpPr>
        <p:spPr>
          <a:xfrm>
            <a:off x="3848735" y="4612005"/>
            <a:ext cx="2536190" cy="1551305"/>
          </a:xfrm>
          <a:prstGeom prst="ellipse">
            <a:avLst/>
          </a:prstGeom>
          <a:gradFill>
            <a:gsLst>
              <a:gs pos="0">
                <a:schemeClr val="bg2"/>
              </a:gs>
              <a:gs pos="100000">
                <a:schemeClr val="tx2">
                  <a:lumMod val="20000"/>
                  <a:lumOff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西部就业</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“一带一路”战略</a:t>
            </a:r>
            <a:endParaRPr lang="zh-CN" altLang="en-US" sz="4000" dirty="0"/>
          </a:p>
        </p:txBody>
      </p:sp>
      <p:pic>
        <p:nvPicPr>
          <p:cNvPr id="4" name="内容占位符 3"/>
          <p:cNvPicPr>
            <a:picLocks noGrp="1" noChangeAspect="1"/>
          </p:cNvPicPr>
          <p:nvPr>
            <p:ph idx="1"/>
          </p:nvPr>
        </p:nvPicPr>
        <p:blipFill>
          <a:blip r:embed="rId1"/>
          <a:stretch>
            <a:fillRect/>
          </a:stretch>
        </p:blipFill>
        <p:spPr>
          <a:xfrm>
            <a:off x="2628265" y="1179195"/>
            <a:ext cx="6687820" cy="4947285"/>
          </a:xfrm>
          <a:prstGeom prst="rect">
            <a:avLst/>
          </a:prstGeom>
        </p:spPr>
      </p:pic>
      <p:sp>
        <p:nvSpPr>
          <p:cNvPr id="5" name="文本框 4"/>
          <p:cNvSpPr txBox="1"/>
          <p:nvPr/>
        </p:nvSpPr>
        <p:spPr>
          <a:xfrm>
            <a:off x="2789555" y="6126480"/>
            <a:ext cx="7803515" cy="497205"/>
          </a:xfrm>
          <a:prstGeom prst="rect">
            <a:avLst/>
          </a:prstGeom>
          <a:noFill/>
          <a:ln w="25400">
            <a:noFill/>
            <a:prstDash val="dash"/>
            <a:miter lim="800000"/>
          </a:ln>
        </p:spPr>
        <p:txBody>
          <a:bodyPr wrap="square" anchor="t">
            <a:spAutoFit/>
          </a:bodyPr>
          <a:lstStyle/>
          <a:p>
            <a:pPr>
              <a:lnSpc>
                <a:spcPct val="110000"/>
              </a:lnSpc>
            </a:pPr>
            <a:r>
              <a:rPr lang="zh-CN" altLang="en-US" sz="2400" dirty="0">
                <a:ea typeface="微软雅黑" panose="020B0503020204020204" charset="-122"/>
              </a:rPr>
              <a:t>全国三分之二的省份都在积极部署对接一带一路战略</a:t>
            </a:r>
            <a:endParaRPr lang="zh-CN" altLang="en-US" sz="2400" dirty="0">
              <a:ea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长江经济带战略</a:t>
            </a:r>
            <a:endParaRPr lang="zh-CN" altLang="en-US" sz="4000" dirty="0"/>
          </a:p>
        </p:txBody>
      </p:sp>
      <p:pic>
        <p:nvPicPr>
          <p:cNvPr id="4" name="内容占位符 3"/>
          <p:cNvPicPr>
            <a:picLocks noGrp="1" noChangeAspect="1"/>
          </p:cNvPicPr>
          <p:nvPr>
            <p:ph idx="1"/>
          </p:nvPr>
        </p:nvPicPr>
        <p:blipFill>
          <a:blip r:embed="rId1"/>
          <a:stretch>
            <a:fillRect/>
          </a:stretch>
        </p:blipFill>
        <p:spPr>
          <a:xfrm>
            <a:off x="1676400" y="1125220"/>
            <a:ext cx="8763000" cy="4789170"/>
          </a:xfrm>
          <a:prstGeom prst="rect">
            <a:avLst/>
          </a:prstGeom>
        </p:spPr>
      </p:pic>
      <p:sp>
        <p:nvSpPr>
          <p:cNvPr id="5" name="文本框 4"/>
          <p:cNvSpPr txBox="1"/>
          <p:nvPr/>
        </p:nvSpPr>
        <p:spPr>
          <a:xfrm>
            <a:off x="4227195" y="5662930"/>
            <a:ext cx="4616450" cy="497205"/>
          </a:xfrm>
          <a:prstGeom prst="rect">
            <a:avLst/>
          </a:prstGeom>
          <a:noFill/>
          <a:ln w="25400">
            <a:noFill/>
            <a:prstDash val="dash"/>
            <a:miter lim="800000"/>
          </a:ln>
        </p:spPr>
        <p:txBody>
          <a:bodyPr wrap="square" anchor="t">
            <a:spAutoFit/>
          </a:bodyPr>
          <a:lstStyle/>
          <a:p>
            <a:pPr>
              <a:lnSpc>
                <a:spcPct val="110000"/>
              </a:lnSpc>
            </a:pPr>
            <a:r>
              <a:rPr lang="zh-CN" altLang="en-US" sz="2400" dirty="0">
                <a:ea typeface="微软雅黑" panose="020B0503020204020204" charset="-122"/>
              </a:rPr>
              <a:t>长江经济带覆盖11省市</a:t>
            </a:r>
            <a:endParaRPr lang="zh-CN" altLang="en-US" sz="2400" dirty="0">
              <a:ea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京津冀一体化战略</a:t>
            </a:r>
            <a:endParaRPr lang="zh-CN" altLang="en-US" sz="4000" dirty="0"/>
          </a:p>
        </p:txBody>
      </p:sp>
      <p:pic>
        <p:nvPicPr>
          <p:cNvPr id="4" name="内容占位符 3"/>
          <p:cNvPicPr>
            <a:picLocks noGrp="1" noChangeAspect="1"/>
          </p:cNvPicPr>
          <p:nvPr>
            <p:ph idx="1"/>
          </p:nvPr>
        </p:nvPicPr>
        <p:blipFill>
          <a:blip r:embed="rId1"/>
          <a:stretch>
            <a:fillRect/>
          </a:stretch>
        </p:blipFill>
        <p:spPr>
          <a:xfrm>
            <a:off x="3095603" y="1236588"/>
            <a:ext cx="6341131" cy="4889891"/>
          </a:xfrm>
          <a:prstGeom prst="rect">
            <a:avLst/>
          </a:prstGeom>
        </p:spPr>
      </p:pic>
      <p:sp>
        <p:nvSpPr>
          <p:cNvPr id="5" name="文本框 4"/>
          <p:cNvSpPr txBox="1"/>
          <p:nvPr/>
        </p:nvSpPr>
        <p:spPr>
          <a:xfrm>
            <a:off x="1670685" y="6126480"/>
            <a:ext cx="8436610" cy="395605"/>
          </a:xfrm>
          <a:prstGeom prst="rect">
            <a:avLst/>
          </a:prstGeom>
          <a:noFill/>
          <a:ln w="25400">
            <a:noFill/>
            <a:prstDash val="dash"/>
            <a:miter lim="800000"/>
          </a:ln>
        </p:spPr>
        <p:txBody>
          <a:bodyPr wrap="square" anchor="t">
            <a:spAutoFit/>
          </a:bodyPr>
          <a:lstStyle/>
          <a:p>
            <a:pPr>
              <a:lnSpc>
                <a:spcPct val="110000"/>
              </a:lnSpc>
            </a:pPr>
            <a:r>
              <a:rPr lang="zh-CN" altLang="en-US" sz="1800" dirty="0">
                <a:ea typeface="微软雅黑" panose="020B0503020204020204" charset="-122"/>
              </a:rPr>
              <a:t>北京：“研发中心”，天津：“全国先进制造业基地”，河北：“全国物流基地”</a:t>
            </a:r>
            <a:endParaRPr lang="zh-CN" altLang="en-US" sz="1800" dirty="0">
              <a:ea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图片 7"/>
          <p:cNvPicPr>
            <a:picLocks noChangeAspect="1"/>
          </p:cNvPicPr>
          <p:nvPr/>
        </p:nvPicPr>
        <p:blipFill>
          <a:blip r:embed="rId1"/>
          <a:srcRect t="3508" r="3555"/>
          <a:stretch>
            <a:fillRect/>
          </a:stretch>
        </p:blipFill>
        <p:spPr>
          <a:xfrm>
            <a:off x="-22225" y="0"/>
            <a:ext cx="12199620" cy="6858000"/>
          </a:xfrm>
          <a:prstGeom prst="rect">
            <a:avLst/>
          </a:prstGeom>
          <a:noFill/>
          <a:ln w="9525">
            <a:noFill/>
          </a:ln>
        </p:spPr>
      </p:pic>
      <p:sp>
        <p:nvSpPr>
          <p:cNvPr id="40" name="任意多边形 39"/>
          <p:cNvSpPr/>
          <p:nvPr/>
        </p:nvSpPr>
        <p:spPr>
          <a:xfrm>
            <a:off x="3699475" y="898525"/>
            <a:ext cx="5060950" cy="5060950"/>
          </a:xfrm>
          <a:custGeom>
            <a:avLst/>
            <a:gdLst>
              <a:gd name="connsiteX0" fmla="*/ 2528706 w 5060732"/>
              <a:gd name="connsiteY0" fmla="*/ 676257 h 5060732"/>
              <a:gd name="connsiteX1" fmla="*/ 674598 w 5060732"/>
              <a:gd name="connsiteY1" fmla="*/ 2530365 h 5060732"/>
              <a:gd name="connsiteX2" fmla="*/ 2528706 w 5060732"/>
              <a:gd name="connsiteY2" fmla="*/ 4384473 h 5060732"/>
              <a:gd name="connsiteX3" fmla="*/ 4382814 w 5060732"/>
              <a:gd name="connsiteY3" fmla="*/ 2530365 h 5060732"/>
              <a:gd name="connsiteX4" fmla="*/ 2528706 w 5060732"/>
              <a:gd name="connsiteY4" fmla="*/ 676257 h 5060732"/>
              <a:gd name="connsiteX5" fmla="*/ 2530366 w 5060732"/>
              <a:gd name="connsiteY5" fmla="*/ 0 h 5060732"/>
              <a:gd name="connsiteX6" fmla="*/ 5060732 w 5060732"/>
              <a:gd name="connsiteY6" fmla="*/ 2530366 h 5060732"/>
              <a:gd name="connsiteX7" fmla="*/ 2530366 w 5060732"/>
              <a:gd name="connsiteY7" fmla="*/ 5060732 h 5060732"/>
              <a:gd name="connsiteX8" fmla="*/ 0 w 5060732"/>
              <a:gd name="connsiteY8" fmla="*/ 2530366 h 5060732"/>
              <a:gd name="connsiteX9" fmla="*/ 2530366 w 5060732"/>
              <a:gd name="connsiteY9" fmla="*/ 0 h 506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0732" h="5060732">
                <a:moveTo>
                  <a:pt x="2528706" y="676257"/>
                </a:moveTo>
                <a:cubicBezTo>
                  <a:pt x="1504710" y="676257"/>
                  <a:pt x="674598" y="1506369"/>
                  <a:pt x="674598" y="2530365"/>
                </a:cubicBezTo>
                <a:cubicBezTo>
                  <a:pt x="674598" y="3554361"/>
                  <a:pt x="1504710" y="4384473"/>
                  <a:pt x="2528706" y="4384473"/>
                </a:cubicBezTo>
                <a:cubicBezTo>
                  <a:pt x="3552702" y="4384473"/>
                  <a:pt x="4382814" y="3554361"/>
                  <a:pt x="4382814" y="2530365"/>
                </a:cubicBezTo>
                <a:cubicBezTo>
                  <a:pt x="4382814" y="1506369"/>
                  <a:pt x="3552702" y="676257"/>
                  <a:pt x="2528706" y="676257"/>
                </a:cubicBezTo>
                <a:close/>
                <a:moveTo>
                  <a:pt x="2530366" y="0"/>
                </a:moveTo>
                <a:cubicBezTo>
                  <a:pt x="3927849" y="0"/>
                  <a:pt x="5060732" y="1132883"/>
                  <a:pt x="5060732" y="2530366"/>
                </a:cubicBezTo>
                <a:cubicBezTo>
                  <a:pt x="5060732" y="3927849"/>
                  <a:pt x="3927849" y="5060732"/>
                  <a:pt x="2530366" y="5060732"/>
                </a:cubicBezTo>
                <a:cubicBezTo>
                  <a:pt x="1132883" y="5060732"/>
                  <a:pt x="0" y="3927849"/>
                  <a:pt x="0" y="2530366"/>
                </a:cubicBezTo>
                <a:cubicBezTo>
                  <a:pt x="0" y="1132883"/>
                  <a:pt x="1132883" y="0"/>
                  <a:pt x="2530366" y="0"/>
                </a:cubicBezTo>
                <a:close/>
              </a:path>
            </a:pathLst>
          </a:custGeom>
          <a:solidFill>
            <a:srgbClr val="6C76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39" name="椭圆 38"/>
          <p:cNvSpPr/>
          <p:nvPr/>
        </p:nvSpPr>
        <p:spPr>
          <a:xfrm>
            <a:off x="4375750" y="1574800"/>
            <a:ext cx="3708400" cy="3708400"/>
          </a:xfrm>
          <a:prstGeom prst="ellipse">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5" name="文本框 4"/>
          <p:cNvSpPr txBox="1"/>
          <p:nvPr/>
        </p:nvSpPr>
        <p:spPr>
          <a:xfrm>
            <a:off x="5252050" y="1481138"/>
            <a:ext cx="1949450" cy="2214880"/>
          </a:xfrm>
          <a:prstGeom prst="rect">
            <a:avLst/>
          </a:prstGeom>
          <a:noFill/>
        </p:spPr>
        <p:txBody>
          <a:bodyPr wrap="none">
            <a:spAutoFit/>
          </a:bodyPr>
          <a:lstStyle/>
          <a:p>
            <a:pPr marR="0" defTabSz="914400">
              <a:buClrTx/>
              <a:buSzTx/>
              <a:buFontTx/>
              <a:buNone/>
              <a:defRPr/>
            </a:pPr>
            <a:r>
              <a:rPr kumimoji="1" lang="en-US" altLang="zh-CN"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rPr>
              <a:t>02</a:t>
            </a:r>
            <a:endParaRPr kumimoji="1" lang="zh-CN" altLang="en-US"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endParaRPr>
          </a:p>
        </p:txBody>
      </p:sp>
      <p:sp>
        <p:nvSpPr>
          <p:cNvPr id="6" name="文本框 5"/>
          <p:cNvSpPr txBox="1"/>
          <p:nvPr/>
        </p:nvSpPr>
        <p:spPr>
          <a:xfrm>
            <a:off x="5429850" y="3494088"/>
            <a:ext cx="1601788" cy="460375"/>
          </a:xfrm>
          <a:prstGeom prst="rect">
            <a:avLst/>
          </a:prstGeom>
          <a:noFill/>
        </p:spPr>
        <p:txBody>
          <a:bodyPr>
            <a:spAutoFit/>
          </a:bodyPr>
          <a:lstStyle/>
          <a:p>
            <a:pPr marR="0" algn="dist" defTabSz="914400">
              <a:buClrTx/>
              <a:buSzTx/>
              <a:buFontTx/>
              <a:buNone/>
              <a:defRPr/>
            </a:pPr>
            <a:r>
              <a:rPr kumimoji="1" lang="zh-CN" altLang="en-US" sz="24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第二部分</a:t>
            </a:r>
            <a:endParaRPr kumimoji="1" lang="zh-CN" altLang="en-US" sz="24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5111080" y="4148138"/>
            <a:ext cx="2468880" cy="398780"/>
          </a:xfrm>
          <a:prstGeom prst="rect">
            <a:avLst/>
          </a:prstGeom>
          <a:noFill/>
        </p:spPr>
        <p:txBody>
          <a:bodyPr wrap="none">
            <a:spAutoFit/>
          </a:bodyPr>
          <a:lstStyle/>
          <a:p>
            <a:pPr marR="0" defTabSz="914400">
              <a:buClrTx/>
              <a:buSzTx/>
              <a:buFontTx/>
              <a:buNone/>
              <a:defRPr/>
            </a:pPr>
            <a:r>
              <a:rPr kumimoji="1" lang="zh-CN" altLang="en-US" sz="20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给毕业生的求职建议</a:t>
            </a:r>
            <a:endParaRPr kumimoji="1" lang="zh-CN" altLang="en-US" sz="20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4000" b="1" dirty="0" smtClean="0">
                <a:latin typeface="微软雅黑" panose="020B0503020204020204" charset="-122"/>
              </a:rPr>
              <a:t>OFFER</a:t>
            </a:r>
            <a:r>
              <a:rPr lang="zh-CN" altLang="en-US" sz="4000" b="1" dirty="0" smtClean="0">
                <a:latin typeface="微软雅黑" panose="020B0503020204020204" charset="-122"/>
              </a:rPr>
              <a:t>是“挤”出来的</a:t>
            </a:r>
            <a:endParaRPr lang="zh-CN" altLang="en-US" sz="4000" b="1" dirty="0">
              <a:latin typeface="微软雅黑" panose="020B0503020204020204" charset="-122"/>
            </a:endParaRPr>
          </a:p>
        </p:txBody>
      </p:sp>
      <p:sp>
        <p:nvSpPr>
          <p:cNvPr id="3" name="内容占位符 2"/>
          <p:cNvSpPr>
            <a:spLocks noGrp="1"/>
          </p:cNvSpPr>
          <p:nvPr>
            <p:ph idx="1"/>
          </p:nvPr>
        </p:nvSpPr>
        <p:spPr>
          <a:xfrm>
            <a:off x="1666844" y="2071678"/>
            <a:ext cx="4714908" cy="4525963"/>
          </a:xfrm>
        </p:spPr>
        <p:txBody>
          <a:bodyPr>
            <a:normAutofit/>
          </a:bodyPr>
          <a:lstStyle/>
          <a:p>
            <a:pPr algn="ctr">
              <a:buNone/>
            </a:pPr>
            <a:r>
              <a:rPr lang="zh-CN" altLang="en-US" sz="3600" dirty="0" smtClean="0"/>
              <a:t>投出</a:t>
            </a:r>
            <a:r>
              <a:rPr lang="zh-CN" altLang="en-US" sz="3600" b="1" dirty="0" smtClean="0">
                <a:solidFill>
                  <a:schemeClr val="accent2"/>
                </a:solidFill>
              </a:rPr>
              <a:t>几十份</a:t>
            </a:r>
            <a:r>
              <a:rPr lang="zh-CN" altLang="en-US" sz="3600" dirty="0" smtClean="0"/>
              <a:t>简历</a:t>
            </a:r>
            <a:endParaRPr lang="en-US" altLang="zh-CN" sz="3600" dirty="0" smtClean="0"/>
          </a:p>
          <a:p>
            <a:pPr algn="ctr">
              <a:buNone/>
            </a:pPr>
            <a:endParaRPr lang="en-US" altLang="zh-CN" dirty="0" smtClean="0"/>
          </a:p>
          <a:p>
            <a:pPr algn="ctr">
              <a:buNone/>
            </a:pPr>
            <a:endParaRPr lang="en-US" altLang="zh-CN" dirty="0" smtClean="0"/>
          </a:p>
          <a:p>
            <a:pPr algn="ctr">
              <a:buNone/>
            </a:pPr>
            <a:r>
              <a:rPr lang="zh-CN" altLang="en-US" sz="2400" dirty="0" smtClean="0"/>
              <a:t>得到</a:t>
            </a:r>
            <a:r>
              <a:rPr lang="zh-CN" altLang="en-US" sz="2400" b="1" dirty="0" smtClean="0">
                <a:solidFill>
                  <a:schemeClr val="accent2"/>
                </a:solidFill>
              </a:rPr>
              <a:t>十几个</a:t>
            </a:r>
            <a:r>
              <a:rPr lang="zh-CN" altLang="en-US" sz="2400" dirty="0" smtClean="0"/>
              <a:t>面试机会</a:t>
            </a:r>
            <a:endParaRPr lang="en-US" altLang="zh-CN" sz="2400" dirty="0" smtClean="0"/>
          </a:p>
          <a:p>
            <a:pPr algn="ctr">
              <a:buNone/>
            </a:pPr>
            <a:endParaRPr lang="en-US" altLang="zh-CN" dirty="0" smtClean="0"/>
          </a:p>
          <a:p>
            <a:pPr algn="ctr">
              <a:buNone/>
            </a:pPr>
            <a:endParaRPr lang="en-US" altLang="zh-CN" dirty="0" smtClean="0"/>
          </a:p>
          <a:p>
            <a:pPr algn="ctr">
              <a:buNone/>
            </a:pPr>
            <a:r>
              <a:rPr lang="zh-CN" altLang="en-US" sz="2000" dirty="0" smtClean="0"/>
              <a:t>可能拿到</a:t>
            </a:r>
            <a:r>
              <a:rPr lang="zh-CN" altLang="en-US" sz="2000" b="1" dirty="0" smtClean="0">
                <a:solidFill>
                  <a:schemeClr val="accent2"/>
                </a:solidFill>
              </a:rPr>
              <a:t>几个</a:t>
            </a:r>
            <a:r>
              <a:rPr lang="en-US" altLang="zh-CN" sz="2000" dirty="0" smtClean="0"/>
              <a:t>offer</a:t>
            </a:r>
            <a:endParaRPr lang="en-US" altLang="zh-CN" sz="2000" dirty="0" smtClean="0"/>
          </a:p>
          <a:p>
            <a:endParaRPr lang="en-US" altLang="zh-CN" dirty="0" smtClean="0"/>
          </a:p>
          <a:p>
            <a:endParaRPr lang="en-US" altLang="zh-CN" dirty="0" smtClean="0"/>
          </a:p>
          <a:p>
            <a:endParaRPr lang="en-US" altLang="zh-CN" dirty="0" smtClean="0"/>
          </a:p>
        </p:txBody>
      </p:sp>
      <p:pic>
        <p:nvPicPr>
          <p:cNvPr id="4" name="图片 3" descr="640.jpg"/>
          <p:cNvPicPr>
            <a:picLocks noChangeAspect="1"/>
          </p:cNvPicPr>
          <p:nvPr/>
        </p:nvPicPr>
        <p:blipFill>
          <a:blip r:embed="rId1"/>
          <a:stretch>
            <a:fillRect/>
          </a:stretch>
        </p:blipFill>
        <p:spPr>
          <a:xfrm>
            <a:off x="6024562" y="1571612"/>
            <a:ext cx="4572032" cy="50006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dirty="0" smtClean="0">
                <a:sym typeface="+mn-ea"/>
              </a:rPr>
              <a:t>多跑宣讲会！</a:t>
            </a:r>
            <a:endParaRPr lang="zh-CN" altLang="en-US" sz="3600" b="1" dirty="0" smtClean="0">
              <a:sym typeface="+mn-ea"/>
            </a:endParaRPr>
          </a:p>
        </p:txBody>
      </p:sp>
      <p:sp>
        <p:nvSpPr>
          <p:cNvPr id="3" name="内容占位符 2"/>
          <p:cNvSpPr>
            <a:spLocks noGrp="1"/>
          </p:cNvSpPr>
          <p:nvPr>
            <p:ph idx="1"/>
          </p:nvPr>
        </p:nvSpPr>
        <p:spPr>
          <a:xfrm>
            <a:off x="1243330" y="1318260"/>
            <a:ext cx="9514840" cy="2993390"/>
          </a:xfrm>
        </p:spPr>
        <p:txBody>
          <a:bodyPr>
            <a:normAutofit/>
          </a:bodyPr>
          <a:lstStyle/>
          <a:p>
            <a:pPr marL="0" indent="0" fontAlgn="auto">
              <a:lnSpc>
                <a:spcPct val="150000"/>
              </a:lnSpc>
              <a:spcBef>
                <a:spcPts val="0"/>
              </a:spcBef>
              <a:buNone/>
            </a:pPr>
            <a:r>
              <a:rPr lang="zh-CN" altLang="en-US" sz="2000" dirty="0">
                <a:latin typeface="微软雅黑" panose="020B0503020204020204" charset="-122"/>
                <a:ea typeface="微软雅黑" panose="020B0503020204020204" charset="-122"/>
              </a:rPr>
              <a:t>宣讲会：企事业单位到各大校园开设与企业宣传、招聘相关的主题讲座。</a:t>
            </a:r>
            <a:endParaRPr lang="zh-CN" altLang="en-US" sz="2000" dirty="0">
              <a:latin typeface="微软雅黑" panose="020B0503020204020204" charset="-122"/>
              <a:ea typeface="微软雅黑" panose="020B0503020204020204" charset="-122"/>
            </a:endParaRPr>
          </a:p>
          <a:p>
            <a:pPr marL="0" indent="0">
              <a:lnSpc>
                <a:spcPct val="150000"/>
              </a:lnSpc>
              <a:spcBef>
                <a:spcPts val="0"/>
              </a:spcBef>
              <a:buNone/>
            </a:pPr>
            <a:r>
              <a:rPr lang="zh-CN" altLang="en-US" sz="1800" dirty="0" smtClean="0"/>
              <a:t>校园宣讲会的程序主要包括：播放企业宣传片、</a:t>
            </a:r>
            <a:r>
              <a:rPr lang="en-US" altLang="zh-CN" sz="1800" dirty="0" smtClean="0"/>
              <a:t>HR </a:t>
            </a:r>
            <a:r>
              <a:rPr lang="zh-CN" altLang="en-US" sz="1800" dirty="0" smtClean="0"/>
              <a:t>或用人部门主管介绍企业及部门情况、校友介绍工作经验和体会、学生提问、接收简历（如果时间充足，学生数量不多，还可能会进行现场面试）。</a:t>
            </a:r>
            <a:endParaRPr lang="zh-CN" altLang="en-US" sz="1800" dirty="0" smtClean="0"/>
          </a:p>
          <a:p>
            <a:pPr marL="0" indent="0" fontAlgn="auto">
              <a:lnSpc>
                <a:spcPct val="150000"/>
              </a:lnSpc>
              <a:spcBef>
                <a:spcPts val="0"/>
              </a:spcBef>
              <a:buNone/>
            </a:pPr>
            <a:endParaRPr lang="zh-CN" altLang="en-US" sz="1800" dirty="0">
              <a:latin typeface="微软雅黑" panose="020B0503020204020204" charset="-122"/>
              <a:ea typeface="微软雅黑" panose="020B0503020204020204" charset="-122"/>
            </a:endParaRPr>
          </a:p>
          <a:p>
            <a:pPr marL="0" indent="0">
              <a:buNone/>
            </a:pPr>
            <a:br>
              <a:rPr lang="zh-CN" altLang="en-US" sz="1800" dirty="0" smtClean="0">
                <a:latin typeface="微软雅黑" panose="020B0503020204020204" charset="-122"/>
                <a:ea typeface="微软雅黑" panose="020B0503020204020204" charset="-122"/>
              </a:rPr>
            </a:br>
            <a:endParaRPr lang="zh-CN" altLang="en-US" sz="1800" dirty="0" smtClean="0">
              <a:latin typeface="微软雅黑" panose="020B0503020204020204" charset="-122"/>
              <a:ea typeface="微软雅黑" panose="020B0503020204020204" charset="-122"/>
            </a:endParaRPr>
          </a:p>
        </p:txBody>
      </p:sp>
      <p:pic>
        <p:nvPicPr>
          <p:cNvPr id="4" name="图片 3"/>
          <p:cNvPicPr>
            <a:picLocks noChangeAspect="1"/>
          </p:cNvPicPr>
          <p:nvPr/>
        </p:nvPicPr>
        <p:blipFill>
          <a:blip r:embed="rId1"/>
          <a:stretch>
            <a:fillRect/>
          </a:stretch>
        </p:blipFill>
        <p:spPr>
          <a:xfrm>
            <a:off x="1489363" y="3608709"/>
            <a:ext cx="3903980" cy="2466340"/>
          </a:xfrm>
          <a:prstGeom prst="rect">
            <a:avLst/>
          </a:prstGeom>
        </p:spPr>
      </p:pic>
      <p:sp>
        <p:nvSpPr>
          <p:cNvPr id="5" name="矩形 4"/>
          <p:cNvSpPr/>
          <p:nvPr/>
        </p:nvSpPr>
        <p:spPr>
          <a:xfrm>
            <a:off x="5981698" y="2937828"/>
            <a:ext cx="6096000" cy="2999740"/>
          </a:xfrm>
          <a:prstGeom prst="rect">
            <a:avLst/>
          </a:prstGeom>
        </p:spPr>
        <p:txBody>
          <a:bodyPr wrap="square">
            <a:spAutoFit/>
          </a:bodyPr>
          <a:lstStyle/>
          <a:p>
            <a:pPr fontAlgn="auto">
              <a:lnSpc>
                <a:spcPct val="150000"/>
              </a:lnSpc>
            </a:pPr>
            <a:r>
              <a:rPr lang="zh-CN" altLang="en-US" dirty="0" smtClean="0">
                <a:ea typeface="微软雅黑" panose="020B0503020204020204" charset="-122"/>
              </a:rPr>
              <a:t>宣讲会一般有四种情况：</a:t>
            </a:r>
            <a:endParaRPr lang="zh-CN" altLang="en-US" dirty="0" smtClean="0">
              <a:ea typeface="微软雅黑" panose="020B0503020204020204" charset="-122"/>
            </a:endParaRPr>
          </a:p>
          <a:p>
            <a:pPr fontAlgn="auto">
              <a:lnSpc>
                <a:spcPct val="150000"/>
              </a:lnSpc>
            </a:pPr>
            <a:r>
              <a:rPr lang="zh-CN" altLang="en-US" dirty="0" smtClean="0">
                <a:ea typeface="微软雅黑" panose="020B0503020204020204" charset="-122"/>
              </a:rPr>
              <a:t>① 宣讲会开完直接结束，现场不收简历；</a:t>
            </a:r>
            <a:endParaRPr lang="zh-CN" altLang="en-US" dirty="0" smtClean="0">
              <a:ea typeface="微软雅黑" panose="020B0503020204020204" charset="-122"/>
            </a:endParaRPr>
          </a:p>
          <a:p>
            <a:pPr fontAlgn="auto">
              <a:lnSpc>
                <a:spcPct val="150000"/>
              </a:lnSpc>
            </a:pPr>
            <a:r>
              <a:rPr lang="zh-CN" altLang="en-US" dirty="0" smtClean="0">
                <a:ea typeface="微软雅黑" panose="020B0503020204020204" charset="-122"/>
              </a:rPr>
              <a:t>② 开完宣讲会现场接受简历投递；</a:t>
            </a:r>
            <a:endParaRPr lang="zh-CN" altLang="en-US" dirty="0" smtClean="0">
              <a:ea typeface="微软雅黑" panose="020B0503020204020204" charset="-122"/>
            </a:endParaRPr>
          </a:p>
          <a:p>
            <a:pPr fontAlgn="auto">
              <a:lnSpc>
                <a:spcPct val="150000"/>
              </a:lnSpc>
            </a:pPr>
            <a:r>
              <a:rPr lang="zh-CN" altLang="en-US" dirty="0" smtClean="0">
                <a:ea typeface="微软雅黑" panose="020B0503020204020204" charset="-122"/>
              </a:rPr>
              <a:t>③ 开完宣讲会不仅接受简历投递，还会进行一轮面试，每个人时间大概是 </a:t>
            </a:r>
            <a:r>
              <a:rPr lang="en-US" altLang="zh-CN" dirty="0" smtClean="0">
                <a:ea typeface="微软雅黑" panose="020B0503020204020204" charset="-122"/>
              </a:rPr>
              <a:t>30-60 </a:t>
            </a:r>
            <a:r>
              <a:rPr lang="zh-CN" altLang="en-US" dirty="0" smtClean="0">
                <a:ea typeface="微软雅黑" panose="020B0503020204020204" charset="-122"/>
              </a:rPr>
              <a:t>秒；</a:t>
            </a:r>
            <a:endParaRPr lang="zh-CN" altLang="en-US" dirty="0" smtClean="0">
              <a:ea typeface="微软雅黑" panose="020B0503020204020204" charset="-122"/>
            </a:endParaRPr>
          </a:p>
          <a:p>
            <a:pPr fontAlgn="auto">
              <a:lnSpc>
                <a:spcPct val="150000"/>
              </a:lnSpc>
            </a:pPr>
            <a:r>
              <a:rPr lang="zh-CN" altLang="en-US" dirty="0" smtClean="0">
                <a:ea typeface="微软雅黑" panose="020B0503020204020204" charset="-122"/>
              </a:rPr>
              <a:t>④ 宣讲会后除了收简历、面试，还可能会有笔试。</a:t>
            </a:r>
            <a:endParaRPr lang="zh-CN" altLang="en-US" dirty="0" smtClean="0">
              <a:ea typeface="微软雅黑" panose="020B0503020204020204" charset="-122"/>
            </a:endParaRPr>
          </a:p>
          <a:p>
            <a:pPr fontAlgn="auto">
              <a:lnSpc>
                <a:spcPct val="150000"/>
              </a:lnSpc>
            </a:pPr>
            <a:r>
              <a:rPr lang="zh-CN" altLang="en-US" b="1" dirty="0" smtClean="0">
                <a:ea typeface="微软雅黑" panose="020B0503020204020204" charset="-122"/>
              </a:rPr>
              <a:t>第二、三种情况是最常见的</a:t>
            </a:r>
            <a:endParaRPr lang="zh-CN" altLang="en-US" dirty="0">
              <a:ea typeface="微软雅黑" panose="020B0503020204020204" charset="-122"/>
            </a:endParaRPr>
          </a:p>
        </p:txBody>
      </p:sp>
      <p:sp>
        <p:nvSpPr>
          <p:cNvPr id="6" name="文本框 5"/>
          <p:cNvSpPr txBox="1"/>
          <p:nvPr/>
        </p:nvSpPr>
        <p:spPr>
          <a:xfrm>
            <a:off x="1386205" y="6199505"/>
            <a:ext cx="7058343" cy="507831"/>
          </a:xfrm>
          <a:prstGeom prst="rect">
            <a:avLst/>
          </a:prstGeom>
          <a:noFill/>
        </p:spPr>
        <p:txBody>
          <a:bodyPr wrap="none" rtlCol="0" anchor="t">
            <a:spAutoFit/>
          </a:bodyPr>
          <a:lstStyle/>
          <a:p>
            <a:pPr marL="0" indent="0" fontAlgn="auto">
              <a:lnSpc>
                <a:spcPct val="150000"/>
              </a:lnSpc>
              <a:spcBef>
                <a:spcPts val="0"/>
              </a:spcBef>
              <a:buNone/>
            </a:pPr>
            <a:r>
              <a:rPr lang="zh-CN" altLang="en-US" dirty="0">
                <a:latin typeface="微软雅黑" panose="020B0503020204020204" charset="-122"/>
                <a:ea typeface="微软雅黑" panose="020B0503020204020204" charset="-122"/>
                <a:sym typeface="+mn-ea"/>
              </a:rPr>
              <a:t>秋招的</a:t>
            </a:r>
            <a:r>
              <a:rPr lang="en-US" altLang="zh-CN" dirty="0" smtClean="0">
                <a:latin typeface="微软雅黑" panose="020B0503020204020204" charset="-122"/>
                <a:ea typeface="微软雅黑" panose="020B0503020204020204" charset="-122"/>
                <a:sym typeface="+mn-ea"/>
              </a:rPr>
              <a:t>9-11</a:t>
            </a:r>
            <a:r>
              <a:rPr lang="zh-CN" altLang="en-US" dirty="0" smtClean="0">
                <a:latin typeface="微软雅黑" panose="020B0503020204020204" charset="-122"/>
                <a:ea typeface="微软雅黑" panose="020B0503020204020204" charset="-122"/>
                <a:sym typeface="+mn-ea"/>
              </a:rPr>
              <a:t>月</a:t>
            </a:r>
            <a:r>
              <a:rPr lang="zh-CN" altLang="en-US" dirty="0">
                <a:latin typeface="微软雅黑" panose="020B0503020204020204" charset="-122"/>
                <a:ea typeface="微软雅黑" panose="020B0503020204020204" charset="-122"/>
                <a:sym typeface="+mn-ea"/>
              </a:rPr>
              <a:t>和春招的</a:t>
            </a:r>
            <a:r>
              <a:rPr lang="en-US" altLang="zh-CN" dirty="0">
                <a:latin typeface="微软雅黑" panose="020B0503020204020204" charset="-122"/>
                <a:ea typeface="微软雅黑" panose="020B0503020204020204" charset="-122"/>
                <a:sym typeface="+mn-ea"/>
              </a:rPr>
              <a:t>3-4</a:t>
            </a:r>
            <a:r>
              <a:rPr lang="zh-CN" altLang="en-US" dirty="0">
                <a:latin typeface="微软雅黑" panose="020B0503020204020204" charset="-122"/>
                <a:ea typeface="微软雅黑" panose="020B0503020204020204" charset="-122"/>
                <a:sym typeface="+mn-ea"/>
              </a:rPr>
              <a:t>月是宣讲会高峰期，毕业生需要多留意</a:t>
            </a:r>
            <a:r>
              <a:rPr lang="zh-CN" altLang="en-US" dirty="0" smtClean="0">
                <a:latin typeface="微软雅黑" panose="020B0503020204020204" charset="-122"/>
                <a:ea typeface="微软雅黑" panose="020B0503020204020204" charset="-122"/>
                <a:sym typeface="+mn-ea"/>
              </a:rPr>
              <a:t>。</a:t>
            </a:r>
            <a:endParaRPr lang="zh-CN"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dirty="0" smtClean="0">
                <a:sym typeface="+mn-ea"/>
              </a:rPr>
              <a:t>为什么要多跑宣讲会？</a:t>
            </a:r>
            <a:endParaRPr lang="zh-CN" altLang="en-US" sz="3600" b="1" dirty="0" smtClean="0">
              <a:sym typeface="+mn-ea"/>
            </a:endParaRPr>
          </a:p>
        </p:txBody>
      </p:sp>
      <p:sp>
        <p:nvSpPr>
          <p:cNvPr id="3" name="内容占位符 2"/>
          <p:cNvSpPr>
            <a:spLocks noGrp="1"/>
          </p:cNvSpPr>
          <p:nvPr>
            <p:ph idx="1"/>
          </p:nvPr>
        </p:nvSpPr>
        <p:spPr>
          <a:xfrm>
            <a:off x="1233805" y="1417955"/>
            <a:ext cx="9724390" cy="2840355"/>
          </a:xfrm>
        </p:spPr>
        <p:txBody>
          <a:bodyPr>
            <a:normAutofit fontScale="47500" lnSpcReduction="20000"/>
          </a:bodyPr>
          <a:lstStyle/>
          <a:p>
            <a:endParaRPr lang="zh-CN" altLang="en-US" dirty="0" smtClean="0"/>
          </a:p>
          <a:p>
            <a:pPr marL="0" indent="0">
              <a:buNone/>
            </a:pPr>
            <a:r>
              <a:rPr lang="zh-CN" altLang="en-US" sz="4000" b="1" dirty="0"/>
              <a:t>①</a:t>
            </a:r>
            <a:r>
              <a:rPr lang="zh-CN" altLang="en-US" sz="4000" dirty="0" smtClean="0"/>
              <a:t> </a:t>
            </a:r>
            <a:r>
              <a:rPr lang="zh-CN" altLang="en-US" sz="4000" b="1" dirty="0" smtClean="0"/>
              <a:t>提高进入</a:t>
            </a:r>
            <a:r>
              <a:rPr lang="zh-CN" altLang="en-US" sz="4000" b="1" dirty="0"/>
              <a:t>笔试的概率！</a:t>
            </a:r>
            <a:r>
              <a:rPr lang="zh-CN" altLang="en-US" sz="4000" dirty="0" smtClean="0"/>
              <a:t>宣讲会现场投递简历获得笔试机会的概率是比网申大很多的。</a:t>
            </a:r>
            <a:endParaRPr lang="zh-CN" altLang="en-US" sz="4000" dirty="0" smtClean="0"/>
          </a:p>
          <a:p>
            <a:pPr marL="0" indent="0">
              <a:buNone/>
            </a:pPr>
            <a:endParaRPr lang="zh-CN" altLang="en-US" sz="4400" dirty="0" smtClean="0"/>
          </a:p>
          <a:p>
            <a:pPr marL="0" indent="0">
              <a:buNone/>
            </a:pPr>
            <a:r>
              <a:rPr lang="zh-CN" altLang="en-US" sz="4000" b="1" dirty="0"/>
              <a:t>② </a:t>
            </a:r>
            <a:r>
              <a:rPr lang="zh-CN" altLang="en-US" sz="3800" b="1" dirty="0" smtClean="0"/>
              <a:t>了解行业、职业、公司、岗位</a:t>
            </a:r>
            <a:endParaRPr lang="en-US" altLang="zh-CN" sz="2400" b="1" dirty="0" smtClean="0"/>
          </a:p>
          <a:p>
            <a:pPr marL="0" algn="l" fontAlgn="auto">
              <a:lnSpc>
                <a:spcPct val="150000"/>
              </a:lnSpc>
              <a:spcBef>
                <a:spcPts val="0"/>
              </a:spcBef>
              <a:buNone/>
            </a:pPr>
            <a:r>
              <a:rPr lang="zh-CN" altLang="en-US" sz="4000" dirty="0" smtClean="0"/>
              <a:t>宣讲会是一个学习机会，如果你认真听了，能对这个公司、这个行业了解得更多一点，也能获得一些经验分享，这对就业选择也是非常重要的。</a:t>
            </a:r>
            <a:endParaRPr lang="zh-CN" altLang="en-US" sz="4000" dirty="0" smtClean="0"/>
          </a:p>
          <a:p>
            <a:pPr marL="0" algn="l" fontAlgn="auto">
              <a:lnSpc>
                <a:spcPct val="150000"/>
              </a:lnSpc>
              <a:spcBef>
                <a:spcPts val="0"/>
              </a:spcBef>
              <a:buNone/>
            </a:pPr>
            <a:r>
              <a:rPr lang="zh-CN" altLang="en-US" sz="4000" dirty="0" smtClean="0"/>
              <a:t>有时还能与 HR 进行现场交流。而在后面的面试中，HR 问你的一些问题是可以在宣讲会中得到答案的。</a:t>
            </a:r>
            <a:endParaRPr lang="zh-CN" altLang="en-US" sz="4000" dirty="0" smtClean="0"/>
          </a:p>
          <a:p>
            <a:pPr marL="0" algn="l">
              <a:buNone/>
            </a:pPr>
            <a:endParaRPr lang="zh-CN" altLang="en-US" dirty="0"/>
          </a:p>
        </p:txBody>
      </p:sp>
      <p:pic>
        <p:nvPicPr>
          <p:cNvPr id="5" name="图片 4"/>
          <p:cNvPicPr>
            <a:picLocks noChangeAspect="1"/>
          </p:cNvPicPr>
          <p:nvPr/>
        </p:nvPicPr>
        <p:blipFill>
          <a:blip r:embed="rId1"/>
          <a:stretch>
            <a:fillRect/>
          </a:stretch>
        </p:blipFill>
        <p:spPr>
          <a:xfrm>
            <a:off x="3915410" y="3945890"/>
            <a:ext cx="4362450" cy="2819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4000" b="1" dirty="0" smtClean="0"/>
              <a:t>如何高效参加宣讲会</a:t>
            </a:r>
            <a:endParaRPr lang="zh-CN" altLang="en-US" sz="4000" b="1" dirty="0" smtClean="0"/>
          </a:p>
        </p:txBody>
      </p:sp>
      <p:sp>
        <p:nvSpPr>
          <p:cNvPr id="3" name="内容占位符 2"/>
          <p:cNvSpPr>
            <a:spLocks noGrp="1"/>
          </p:cNvSpPr>
          <p:nvPr>
            <p:ph idx="1"/>
          </p:nvPr>
        </p:nvSpPr>
        <p:spPr>
          <a:xfrm>
            <a:off x="608965" y="1417955"/>
            <a:ext cx="10974070" cy="5173345"/>
          </a:xfrm>
        </p:spPr>
        <p:txBody>
          <a:bodyPr>
            <a:noAutofit/>
          </a:bodyPr>
          <a:lstStyle/>
          <a:p>
            <a:pPr marL="0" indent="0" algn="l" fontAlgn="auto">
              <a:lnSpc>
                <a:spcPct val="150000"/>
              </a:lnSpc>
              <a:spcBef>
                <a:spcPts val="0"/>
              </a:spcBef>
              <a:buNone/>
            </a:pPr>
            <a:r>
              <a:rPr lang="en-US" altLang="zh-CN" sz="1800" b="1" dirty="0" smtClean="0"/>
              <a:t>1</a:t>
            </a:r>
            <a:r>
              <a:rPr lang="zh-CN" altLang="en-US" sz="1800" b="1" dirty="0" smtClean="0"/>
              <a:t>、挑场次    </a:t>
            </a:r>
            <a:r>
              <a:rPr lang="zh-CN" altLang="en-US" sz="1800" dirty="0" smtClean="0"/>
              <a:t>要选择自己感兴趣的，不必逢场必赶。尤其毕业找工作时，节约时间成本，对毕业生来说十分重要。对于事先申明现场接收简历的宣讲会建议参加；对于事先申明不接收简历的宣讲会，毕业生如果没有充裕时间，完全可以不参加。</a:t>
            </a:r>
            <a:br>
              <a:rPr lang="zh-CN" altLang="en-US" sz="1800" dirty="0" smtClean="0"/>
            </a:br>
            <a:r>
              <a:rPr lang="en-US" altLang="zh-CN" sz="1800" b="1" dirty="0" smtClean="0"/>
              <a:t>2</a:t>
            </a:r>
            <a:r>
              <a:rPr lang="zh-CN" altLang="en-US" sz="1800" b="1" dirty="0" smtClean="0"/>
              <a:t>、选座位    </a:t>
            </a:r>
            <a:r>
              <a:rPr lang="zh-CN" altLang="en-US" sz="1800" dirty="0" smtClean="0"/>
              <a:t>坐在前排，一个微笑，一个坚定的眼神都可以传递信息。往往坐前排的人入选几率较高。</a:t>
            </a:r>
            <a:br>
              <a:rPr lang="zh-CN" altLang="en-US" sz="1800" dirty="0" smtClean="0"/>
            </a:br>
            <a:r>
              <a:rPr lang="en-US" altLang="zh-CN" sz="1800" b="1" dirty="0" smtClean="0"/>
              <a:t>3</a:t>
            </a:r>
            <a:r>
              <a:rPr lang="zh-CN" altLang="en-US" sz="1800" b="1" dirty="0" smtClean="0"/>
              <a:t>、挑时间    </a:t>
            </a:r>
            <a:r>
              <a:rPr lang="zh-CN" altLang="en-US" sz="1800" dirty="0" smtClean="0"/>
              <a:t>如果想和宣讲人员进行深入沟通，要记得“早来晚走”，争取单独交流的机会。单独交流留下的印象要比单纯递简历留下的印象大数百倍。平时要眼观六路，耳听八方，特别是一些知名单位的宣讲会由于受场地限制，如果反应不及时，也许站着听都没地方，一定要提前去。</a:t>
            </a:r>
            <a:br>
              <a:rPr lang="zh-CN" altLang="en-US" sz="1800" dirty="0" smtClean="0"/>
            </a:br>
            <a:r>
              <a:rPr lang="en-US" altLang="zh-CN" sz="1800" b="1" dirty="0" smtClean="0"/>
              <a:t>4</a:t>
            </a:r>
            <a:r>
              <a:rPr lang="zh-CN" altLang="en-US" sz="1800" b="1" dirty="0" smtClean="0"/>
              <a:t>、捡机会    </a:t>
            </a:r>
            <a:r>
              <a:rPr lang="zh-CN" altLang="en-US" sz="1800" dirty="0" smtClean="0"/>
              <a:t>宣讲会一般会提前在就业网公布，一定要学会抓住机会。除了校内宣讲会，也可以到其他学校“吸氧”。</a:t>
            </a:r>
            <a:br>
              <a:rPr lang="zh-CN" altLang="en-US" sz="1800" dirty="0" smtClean="0"/>
            </a:br>
            <a:r>
              <a:rPr lang="en-US" altLang="zh-CN" sz="1800" b="1" dirty="0" smtClean="0"/>
              <a:t>5</a:t>
            </a:r>
            <a:r>
              <a:rPr lang="zh-CN" altLang="en-US" sz="1800" b="1" dirty="0" smtClean="0"/>
              <a:t>、记内容    </a:t>
            </a:r>
            <a:r>
              <a:rPr lang="zh-CN" altLang="en-US" sz="1800" dirty="0" smtClean="0"/>
              <a:t>宣讲会上要用心听。不要问宣讲人员刚讲过的内容，这就不仅会让对方给你减分，而且会对学校学生整体素质打问号。（好记性不如烂笔头）</a:t>
            </a:r>
            <a:endParaRPr lang="zh-CN" altLang="en-US" sz="1800" dirty="0" smtClean="0"/>
          </a:p>
          <a:p>
            <a:pPr marL="0" indent="0" fontAlgn="auto">
              <a:lnSpc>
                <a:spcPct val="150000"/>
              </a:lnSpc>
              <a:spcBef>
                <a:spcPts val="0"/>
              </a:spcBef>
              <a:buNone/>
            </a:pPr>
            <a:r>
              <a:rPr lang="en-US" altLang="zh-CN" sz="1800" b="1" dirty="0" smtClean="0"/>
              <a:t>6</a:t>
            </a:r>
            <a:r>
              <a:rPr lang="zh-CN" altLang="en-US" sz="1800" b="1" dirty="0" smtClean="0"/>
              <a:t>、开眼界    </a:t>
            </a:r>
            <a:r>
              <a:rPr lang="zh-CN" altLang="en-US" sz="1800" dirty="0" smtClean="0"/>
              <a:t>了解单位对人才的定义和描述，有利于树立明确的目标和努力方向。</a:t>
            </a:r>
            <a:endParaRPr lang="zh-CN" altLang="en-US" sz="18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dirty="0" smtClean="0">
                <a:sym typeface="+mn-ea"/>
              </a:rPr>
              <a:t>如何获得最全的宣讲会信息</a:t>
            </a:r>
            <a:endParaRPr lang="zh-CN" altLang="en-US" sz="3600" b="1" dirty="0" smtClean="0"/>
          </a:p>
        </p:txBody>
      </p:sp>
      <p:pic>
        <p:nvPicPr>
          <p:cNvPr id="1026" name="Picture 2"/>
          <p:cNvPicPr>
            <a:picLocks noGrp="1" noChangeAspect="1" noChangeArrowheads="1"/>
          </p:cNvPicPr>
          <p:nvPr>
            <p:ph idx="1"/>
          </p:nvPr>
        </p:nvPicPr>
        <p:blipFill>
          <a:blip r:embed="rId1" cstate="print"/>
          <a:srcRect/>
          <a:stretch>
            <a:fillRect/>
          </a:stretch>
        </p:blipFill>
        <p:spPr bwMode="auto">
          <a:xfrm>
            <a:off x="2317115" y="1417956"/>
            <a:ext cx="7556837" cy="4194276"/>
          </a:xfrm>
          <a:prstGeom prst="rect">
            <a:avLst/>
          </a:prstGeom>
          <a:noFill/>
          <a:ln w="9525">
            <a:noFill/>
            <a:miter lim="800000"/>
            <a:headEnd/>
            <a:tailEnd/>
          </a:ln>
        </p:spPr>
      </p:pic>
      <p:sp>
        <p:nvSpPr>
          <p:cNvPr id="4" name="矩形 3"/>
          <p:cNvSpPr/>
          <p:nvPr/>
        </p:nvSpPr>
        <p:spPr>
          <a:xfrm>
            <a:off x="2333625" y="6068060"/>
            <a:ext cx="7258685" cy="398780"/>
          </a:xfrm>
          <a:prstGeom prst="rect">
            <a:avLst/>
          </a:prstGeom>
        </p:spPr>
        <p:txBody>
          <a:bodyPr wrap="square">
            <a:spAutoFit/>
          </a:bodyPr>
          <a:lstStyle/>
          <a:p>
            <a:pPr algn="l"/>
            <a:r>
              <a:rPr lang="zh-CN" altLang="en-US" dirty="0" smtClean="0">
                <a:solidFill>
                  <a:schemeClr val="tx2"/>
                </a:solidFill>
                <a:ea typeface="微软雅黑" panose="020B0503020204020204" charset="-122"/>
              </a:rPr>
              <a:t>关注就业中心官网</a:t>
            </a:r>
            <a:r>
              <a:rPr lang="en-US" altLang="zh-CN" sz="2000" b="1" dirty="0" smtClean="0">
                <a:solidFill>
                  <a:schemeClr val="tx2"/>
                </a:solidFill>
                <a:latin typeface="Arial Unicode MS" panose="020B0604020202020204" charset="-122"/>
                <a:ea typeface="Arial Unicode MS" panose="020B0604020202020204" charset="-122"/>
              </a:rPr>
              <a:t>www.career.zju.edu.cn</a:t>
            </a:r>
            <a:r>
              <a:rPr lang="zh-CN" altLang="en-US" dirty="0" smtClean="0">
                <a:solidFill>
                  <a:schemeClr val="tx2"/>
                </a:solidFill>
                <a:ea typeface="微软雅黑" panose="020B0503020204020204" charset="-122"/>
              </a:rPr>
              <a:t>，就业微信公号</a:t>
            </a:r>
            <a:r>
              <a:rPr lang="en-US" altLang="zh-CN" sz="2000" b="1" dirty="0" smtClean="0">
                <a:solidFill>
                  <a:schemeClr val="tx2"/>
                </a:solidFill>
                <a:latin typeface="Arial Unicode MS" panose="020B0604020202020204" charset="-122"/>
                <a:ea typeface="Arial Unicode MS" panose="020B0604020202020204" charset="-122"/>
              </a:rPr>
              <a:t>zjujyzx</a:t>
            </a:r>
            <a:endParaRPr lang="en-US" altLang="zh-CN" sz="2000" b="1" dirty="0" smtClean="0">
              <a:solidFill>
                <a:schemeClr val="tx2"/>
              </a:solidFill>
              <a:latin typeface="Arial Unicode MS" panose="020B0604020202020204" charset="-122"/>
              <a:ea typeface="Arial Unicode MS" panose="020B0604020202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图片 7"/>
          <p:cNvPicPr>
            <a:picLocks noChangeAspect="1"/>
          </p:cNvPicPr>
          <p:nvPr/>
        </p:nvPicPr>
        <p:blipFill>
          <a:blip r:embed="rId1"/>
          <a:srcRect t="3508" r="3555"/>
          <a:stretch>
            <a:fillRect/>
          </a:stretch>
        </p:blipFill>
        <p:spPr>
          <a:xfrm>
            <a:off x="54610" y="0"/>
            <a:ext cx="12162790" cy="6858000"/>
          </a:xfrm>
          <a:prstGeom prst="rect">
            <a:avLst/>
          </a:prstGeom>
          <a:noFill/>
          <a:ln w="9525">
            <a:noFill/>
          </a:ln>
        </p:spPr>
      </p:pic>
      <p:sp>
        <p:nvSpPr>
          <p:cNvPr id="40" name="任意多边形 39"/>
          <p:cNvSpPr/>
          <p:nvPr/>
        </p:nvSpPr>
        <p:spPr>
          <a:xfrm>
            <a:off x="3699475" y="898525"/>
            <a:ext cx="5060950" cy="5060950"/>
          </a:xfrm>
          <a:custGeom>
            <a:avLst/>
            <a:gdLst>
              <a:gd name="connsiteX0" fmla="*/ 2528706 w 5060732"/>
              <a:gd name="connsiteY0" fmla="*/ 676257 h 5060732"/>
              <a:gd name="connsiteX1" fmla="*/ 674598 w 5060732"/>
              <a:gd name="connsiteY1" fmla="*/ 2530365 h 5060732"/>
              <a:gd name="connsiteX2" fmla="*/ 2528706 w 5060732"/>
              <a:gd name="connsiteY2" fmla="*/ 4384473 h 5060732"/>
              <a:gd name="connsiteX3" fmla="*/ 4382814 w 5060732"/>
              <a:gd name="connsiteY3" fmla="*/ 2530365 h 5060732"/>
              <a:gd name="connsiteX4" fmla="*/ 2528706 w 5060732"/>
              <a:gd name="connsiteY4" fmla="*/ 676257 h 5060732"/>
              <a:gd name="connsiteX5" fmla="*/ 2530366 w 5060732"/>
              <a:gd name="connsiteY5" fmla="*/ 0 h 5060732"/>
              <a:gd name="connsiteX6" fmla="*/ 5060732 w 5060732"/>
              <a:gd name="connsiteY6" fmla="*/ 2530366 h 5060732"/>
              <a:gd name="connsiteX7" fmla="*/ 2530366 w 5060732"/>
              <a:gd name="connsiteY7" fmla="*/ 5060732 h 5060732"/>
              <a:gd name="connsiteX8" fmla="*/ 0 w 5060732"/>
              <a:gd name="connsiteY8" fmla="*/ 2530366 h 5060732"/>
              <a:gd name="connsiteX9" fmla="*/ 2530366 w 5060732"/>
              <a:gd name="connsiteY9" fmla="*/ 0 h 506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0732" h="5060732">
                <a:moveTo>
                  <a:pt x="2528706" y="676257"/>
                </a:moveTo>
                <a:cubicBezTo>
                  <a:pt x="1504710" y="676257"/>
                  <a:pt x="674598" y="1506369"/>
                  <a:pt x="674598" y="2530365"/>
                </a:cubicBezTo>
                <a:cubicBezTo>
                  <a:pt x="674598" y="3554361"/>
                  <a:pt x="1504710" y="4384473"/>
                  <a:pt x="2528706" y="4384473"/>
                </a:cubicBezTo>
                <a:cubicBezTo>
                  <a:pt x="3552702" y="4384473"/>
                  <a:pt x="4382814" y="3554361"/>
                  <a:pt x="4382814" y="2530365"/>
                </a:cubicBezTo>
                <a:cubicBezTo>
                  <a:pt x="4382814" y="1506369"/>
                  <a:pt x="3552702" y="676257"/>
                  <a:pt x="2528706" y="676257"/>
                </a:cubicBezTo>
                <a:close/>
                <a:moveTo>
                  <a:pt x="2530366" y="0"/>
                </a:moveTo>
                <a:cubicBezTo>
                  <a:pt x="3927849" y="0"/>
                  <a:pt x="5060732" y="1132883"/>
                  <a:pt x="5060732" y="2530366"/>
                </a:cubicBezTo>
                <a:cubicBezTo>
                  <a:pt x="5060732" y="3927849"/>
                  <a:pt x="3927849" y="5060732"/>
                  <a:pt x="2530366" y="5060732"/>
                </a:cubicBezTo>
                <a:cubicBezTo>
                  <a:pt x="1132883" y="5060732"/>
                  <a:pt x="0" y="3927849"/>
                  <a:pt x="0" y="2530366"/>
                </a:cubicBezTo>
                <a:cubicBezTo>
                  <a:pt x="0" y="1132883"/>
                  <a:pt x="1132883" y="0"/>
                  <a:pt x="2530366" y="0"/>
                </a:cubicBezTo>
                <a:close/>
              </a:path>
            </a:pathLst>
          </a:custGeom>
          <a:solidFill>
            <a:srgbClr val="6C76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39" name="椭圆 38"/>
          <p:cNvSpPr/>
          <p:nvPr/>
        </p:nvSpPr>
        <p:spPr>
          <a:xfrm>
            <a:off x="4375750" y="1574800"/>
            <a:ext cx="3708400" cy="3708400"/>
          </a:xfrm>
          <a:prstGeom prst="ellipse">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5" name="文本框 4"/>
          <p:cNvSpPr txBox="1"/>
          <p:nvPr/>
        </p:nvSpPr>
        <p:spPr>
          <a:xfrm>
            <a:off x="5252050" y="1481138"/>
            <a:ext cx="1949450" cy="2214880"/>
          </a:xfrm>
          <a:prstGeom prst="rect">
            <a:avLst/>
          </a:prstGeom>
          <a:noFill/>
        </p:spPr>
        <p:txBody>
          <a:bodyPr wrap="none">
            <a:spAutoFit/>
          </a:bodyPr>
          <a:lstStyle/>
          <a:p>
            <a:pPr marR="0" defTabSz="914400">
              <a:buClrTx/>
              <a:buSzTx/>
              <a:buFontTx/>
              <a:buNone/>
              <a:defRPr/>
            </a:pPr>
            <a:r>
              <a:rPr kumimoji="1" lang="en-US" altLang="zh-CN"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rPr>
              <a:t>01</a:t>
            </a:r>
            <a:endParaRPr kumimoji="1" lang="zh-CN" altLang="en-US"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endParaRPr>
          </a:p>
        </p:txBody>
      </p:sp>
      <p:sp>
        <p:nvSpPr>
          <p:cNvPr id="6" name="文本框 5"/>
          <p:cNvSpPr txBox="1"/>
          <p:nvPr/>
        </p:nvSpPr>
        <p:spPr>
          <a:xfrm>
            <a:off x="5429215" y="3506788"/>
            <a:ext cx="1601788" cy="460375"/>
          </a:xfrm>
          <a:prstGeom prst="rect">
            <a:avLst/>
          </a:prstGeom>
          <a:noFill/>
        </p:spPr>
        <p:txBody>
          <a:bodyPr>
            <a:spAutoFit/>
          </a:bodyPr>
          <a:lstStyle/>
          <a:p>
            <a:pPr marR="0" algn="dist" defTabSz="914400">
              <a:buClrTx/>
              <a:buSzTx/>
              <a:buFontTx/>
              <a:buNone/>
              <a:defRPr/>
            </a:pPr>
            <a:r>
              <a:rPr kumimoji="1" lang="zh-CN" altLang="en-US" sz="24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第一部分</a:t>
            </a:r>
            <a:endParaRPr kumimoji="1" lang="zh-CN" altLang="en-US" sz="24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4878035" y="4148138"/>
            <a:ext cx="3063659" cy="369332"/>
          </a:xfrm>
          <a:prstGeom prst="rect">
            <a:avLst/>
          </a:prstGeom>
          <a:noFill/>
        </p:spPr>
        <p:txBody>
          <a:bodyPr wrap="none">
            <a:spAutoFit/>
          </a:bodyPr>
          <a:lstStyle/>
          <a:p>
            <a:pPr marR="0" defTabSz="914400">
              <a:buClrTx/>
              <a:buSzTx/>
              <a:buFontTx/>
              <a:buNone/>
              <a:defRPr/>
            </a:pPr>
            <a:r>
              <a:rPr kumimoji="1" lang="en-US" altLang="zh-CN" b="1"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2017</a:t>
            </a:r>
            <a:r>
              <a:rPr kumimoji="1" lang="zh-CN" altLang="en-US" b="1"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年</a:t>
            </a:r>
            <a:r>
              <a:rPr kumimoji="1" lang="zh-CN" altLang="en-US" b="1" kern="1200" cap="none" spc="0" normalizeH="0" baseline="0" noProof="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毕业生</a:t>
            </a:r>
            <a:r>
              <a:rPr kumimoji="1" lang="zh-CN" altLang="en-US"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就业情况介绍</a:t>
            </a:r>
            <a:endParaRPr kumimoji="1" lang="zh-CN" altLang="en-US"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dirty="0" smtClean="0">
                <a:sym typeface="+mn-ea"/>
              </a:rPr>
              <a:t>多参加招聘会！</a:t>
            </a:r>
            <a:endParaRPr lang="zh-CN" altLang="en-US" sz="3600" b="1" dirty="0" smtClean="0">
              <a:sym typeface="+mn-ea"/>
            </a:endParaRPr>
          </a:p>
        </p:txBody>
      </p:sp>
      <p:sp>
        <p:nvSpPr>
          <p:cNvPr id="3" name="内容占位符 2"/>
          <p:cNvSpPr>
            <a:spLocks noGrp="1"/>
          </p:cNvSpPr>
          <p:nvPr>
            <p:ph idx="1"/>
          </p:nvPr>
        </p:nvSpPr>
        <p:spPr>
          <a:xfrm>
            <a:off x="862330" y="1033780"/>
            <a:ext cx="10466705" cy="3470910"/>
          </a:xfrm>
        </p:spPr>
        <p:txBody>
          <a:bodyPr>
            <a:normAutofit fontScale="37500" lnSpcReduction="20000"/>
          </a:bodyPr>
          <a:lstStyle/>
          <a:p>
            <a:pPr marL="0" indent="0">
              <a:buNone/>
            </a:pPr>
            <a:endParaRPr lang="zh-CN" altLang="en-US" sz="4400" b="1" dirty="0" smtClean="0"/>
          </a:p>
          <a:p>
            <a:pPr marL="0" indent="0" fontAlgn="auto">
              <a:lnSpc>
                <a:spcPct val="150000"/>
              </a:lnSpc>
              <a:spcBef>
                <a:spcPts val="0"/>
              </a:spcBef>
              <a:buNone/>
            </a:pPr>
            <a:r>
              <a:rPr lang="zh-CN" altLang="en-US" sz="5400" b="1" dirty="0"/>
              <a:t>① </a:t>
            </a:r>
            <a:r>
              <a:rPr lang="zh-CN" altLang="en-US" sz="5400" dirty="0"/>
              <a:t>招聘会和宣讲会最大的区别之一，就是</a:t>
            </a:r>
            <a:r>
              <a:rPr lang="zh-CN" altLang="en-US" sz="5400" b="1" dirty="0"/>
              <a:t>“现场面试”</a:t>
            </a:r>
            <a:r>
              <a:rPr lang="zh-CN" altLang="en-US" sz="5400" dirty="0"/>
              <a:t>。宣讲会一般你只能提交简历，面试几率相对较小。但是，招聘会你可以现场直接交简历并进行面试。</a:t>
            </a:r>
            <a:endParaRPr lang="zh-CN" altLang="en-US" sz="5400" dirty="0"/>
          </a:p>
          <a:p>
            <a:pPr marL="0" indent="0" fontAlgn="auto">
              <a:lnSpc>
                <a:spcPct val="150000"/>
              </a:lnSpc>
              <a:spcBef>
                <a:spcPts val="0"/>
              </a:spcBef>
              <a:buNone/>
            </a:pPr>
            <a:endParaRPr lang="zh-CN" altLang="en-US" sz="6000" dirty="0"/>
          </a:p>
          <a:p>
            <a:pPr marL="0" indent="0" fontAlgn="auto">
              <a:lnSpc>
                <a:spcPct val="150000"/>
              </a:lnSpc>
              <a:spcBef>
                <a:spcPts val="0"/>
              </a:spcBef>
              <a:buNone/>
            </a:pPr>
            <a:r>
              <a:rPr lang="zh-CN" altLang="en-US" sz="5400" b="1" dirty="0"/>
              <a:t>② 增加通过网申的概率。</a:t>
            </a:r>
            <a:r>
              <a:rPr lang="zh-CN" altLang="en-US" sz="5400" dirty="0"/>
              <a:t>网申是进入大型公司必经之路，参加了宣讲会和招聘会，最终还是要网申的，参加招聘会怎么增加通过网申的概率呢？举个例子，你参加了某企业现场招聘会，如果面试后招聘人员询问你的网申序列，这很可能意味着你已经受到了招聘人员的关注，网申将会顺利通过。</a:t>
            </a:r>
            <a:endParaRPr lang="zh-CN" altLang="en-US" sz="5400" dirty="0"/>
          </a:p>
          <a:p>
            <a:pPr marL="0" indent="0">
              <a:buNone/>
            </a:pPr>
            <a:br>
              <a:rPr lang="zh-CN" altLang="en-US" sz="2400" dirty="0" smtClean="0"/>
            </a:br>
            <a:endParaRPr lang="zh-CN" altLang="en-US" sz="2400" dirty="0" smtClean="0"/>
          </a:p>
        </p:txBody>
      </p:sp>
      <p:pic>
        <p:nvPicPr>
          <p:cNvPr id="4" name="图片 3"/>
          <p:cNvPicPr>
            <a:picLocks noChangeAspect="1"/>
          </p:cNvPicPr>
          <p:nvPr/>
        </p:nvPicPr>
        <p:blipFill>
          <a:blip r:embed="rId1"/>
          <a:stretch>
            <a:fillRect/>
          </a:stretch>
        </p:blipFill>
        <p:spPr>
          <a:xfrm>
            <a:off x="1967865" y="4426585"/>
            <a:ext cx="3787775" cy="2183130"/>
          </a:xfrm>
          <a:prstGeom prst="rect">
            <a:avLst/>
          </a:prstGeom>
        </p:spPr>
      </p:pic>
      <p:pic>
        <p:nvPicPr>
          <p:cNvPr id="5" name="图片 4"/>
          <p:cNvPicPr>
            <a:picLocks noChangeAspect="1"/>
          </p:cNvPicPr>
          <p:nvPr/>
        </p:nvPicPr>
        <p:blipFill>
          <a:blip r:embed="rId2"/>
          <a:stretch>
            <a:fillRect/>
          </a:stretch>
        </p:blipFill>
        <p:spPr>
          <a:xfrm>
            <a:off x="6500495" y="4398645"/>
            <a:ext cx="3875405" cy="221107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dirty="0" smtClean="0"/>
              <a:t>现有招聘会日程安排</a:t>
            </a:r>
            <a:r>
              <a:rPr lang="zh-CN" altLang="en-US" sz="2800" b="1" dirty="0" smtClean="0"/>
              <a:t>（后续会有添加，请留意更新）</a:t>
            </a:r>
            <a:endParaRPr lang="zh-CN" altLang="en-US" sz="3600" b="1" dirty="0" smtClean="0"/>
          </a:p>
        </p:txBody>
      </p:sp>
      <p:graphicFrame>
        <p:nvGraphicFramePr>
          <p:cNvPr id="4" name="内容占位符 3"/>
          <p:cNvGraphicFramePr>
            <a:graphicFrameLocks noGrp="1"/>
          </p:cNvGraphicFramePr>
          <p:nvPr>
            <p:ph idx="1"/>
          </p:nvPr>
        </p:nvGraphicFramePr>
        <p:xfrm>
          <a:off x="1099820" y="1162685"/>
          <a:ext cx="9641840" cy="5403850"/>
        </p:xfrm>
        <a:graphic>
          <a:graphicData uri="http://schemas.openxmlformats.org/drawingml/2006/table">
            <a:tbl>
              <a:tblPr firstRow="1" bandRow="1">
                <a:tableStyleId>{5C22544A-7EE6-4342-B048-85BDC9FD1C3A}</a:tableStyleId>
              </a:tblPr>
              <a:tblGrid>
                <a:gridCol w="3815080"/>
                <a:gridCol w="4085590"/>
                <a:gridCol w="1741170"/>
              </a:tblGrid>
              <a:tr h="441960">
                <a:tc>
                  <a:txBody>
                    <a:bodyPr/>
                    <a:lstStyle/>
                    <a:p>
                      <a:pPr algn="l">
                        <a:spcAft>
                          <a:spcPts val="0"/>
                        </a:spcAft>
                      </a:pPr>
                      <a:r>
                        <a:rPr lang="zh-CN" altLang="en-US" b="1" kern="0" dirty="0">
                          <a:solidFill>
                            <a:schemeClr val="bg1"/>
                          </a:solidFill>
                          <a:latin typeface="Times New Roman" panose="02020603050405020304"/>
                          <a:ea typeface="微软雅黑" panose="020B0503020204020204" charset="-122"/>
                          <a:cs typeface="微软雅黑" panose="020B0503020204020204" charset="-122"/>
                        </a:rPr>
                        <a:t>招聘会名称</a:t>
                      </a:r>
                      <a:endParaRPr lang="zh-CN" altLang="en-US" dirty="0">
                        <a:solidFill>
                          <a:schemeClr val="bg1"/>
                        </a:solidFill>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b="1" kern="0" dirty="0">
                          <a:solidFill>
                            <a:schemeClr val="bg1"/>
                          </a:solidFill>
                          <a:latin typeface="Times New Roman" panose="02020603050405020304"/>
                          <a:ea typeface="微软雅黑" panose="020B0503020204020204" charset="-122"/>
                          <a:cs typeface="微软雅黑" panose="020B0503020204020204" charset="-122"/>
                        </a:rPr>
                        <a:t>2018</a:t>
                      </a:r>
                      <a:r>
                        <a:rPr lang="zh-CN" altLang="en-US" b="1" kern="0" dirty="0">
                          <a:solidFill>
                            <a:schemeClr val="bg1"/>
                          </a:solidFill>
                          <a:latin typeface="Times New Roman" panose="02020603050405020304"/>
                          <a:ea typeface="微软雅黑" panose="020B0503020204020204" charset="-122"/>
                          <a:cs typeface="微软雅黑" panose="020B0503020204020204" charset="-122"/>
                        </a:rPr>
                        <a:t>届时间</a:t>
                      </a:r>
                      <a:endParaRPr lang="zh-CN" altLang="en-US" dirty="0">
                        <a:solidFill>
                          <a:schemeClr val="bg1"/>
                        </a:solidFill>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b="1" kern="0" dirty="0">
                          <a:solidFill>
                            <a:schemeClr val="bg1"/>
                          </a:solidFill>
                          <a:latin typeface="Times New Roman" panose="02020603050405020304"/>
                          <a:ea typeface="微软雅黑" panose="020B0503020204020204" charset="-122"/>
                          <a:cs typeface="微软雅黑" panose="020B0503020204020204" charset="-122"/>
                        </a:rPr>
                        <a:t>地点（校区）</a:t>
                      </a:r>
                      <a:endParaRPr lang="zh-CN" altLang="en-US" dirty="0">
                        <a:solidFill>
                          <a:schemeClr val="bg1"/>
                        </a:solidFill>
                        <a:ea typeface="微软雅黑" panose="020B0503020204020204" charset="-122"/>
                        <a:cs typeface="微软雅黑" panose="020B0503020204020204" charset="-122"/>
                      </a:endParaRPr>
                    </a:p>
                  </a:txBody>
                  <a:tcPr marL="68580" marR="68580" marT="0" marB="0" anchor="ctr"/>
                </a:tc>
              </a:tr>
              <a:tr h="532765">
                <a:tc>
                  <a:txBody>
                    <a:bodyPr/>
                    <a:lstStyle/>
                    <a:p>
                      <a:pPr algn="l">
                        <a:spcAft>
                          <a:spcPts val="0"/>
                        </a:spcAft>
                      </a:pPr>
                      <a:r>
                        <a:rPr lang="zh-CN" altLang="en-US" kern="0" dirty="0">
                          <a:solidFill>
                            <a:srgbClr val="000000"/>
                          </a:solidFill>
                          <a:latin typeface="Times New Roman" panose="02020603050405020304"/>
                          <a:ea typeface="微软雅黑" panose="020B0503020204020204" charset="-122"/>
                          <a:cs typeface="微软雅黑" panose="020B0503020204020204" charset="-122"/>
                        </a:rPr>
                        <a:t>杭州市政府组团专场</a:t>
                      </a:r>
                      <a:endParaRPr lang="zh-CN" altLang="en-US" dirty="0">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2017</a:t>
                      </a:r>
                      <a:r>
                        <a:rPr lang="zh-CN" altLang="en-US" kern="0">
                          <a:solidFill>
                            <a:srgbClr val="000000"/>
                          </a:solidFill>
                          <a:latin typeface="Times New Roman" panose="02020603050405020304"/>
                          <a:ea typeface="微软雅黑" panose="020B0503020204020204" charset="-122"/>
                          <a:cs typeface="微软雅黑" panose="020B0503020204020204" charset="-122"/>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10</a:t>
                      </a:r>
                      <a:r>
                        <a:rPr lang="zh-CN" altLang="en-US" kern="0">
                          <a:solidFill>
                            <a:srgbClr val="000000"/>
                          </a:solidFill>
                          <a:latin typeface="Times New Roman" panose="02020603050405020304"/>
                          <a:ea typeface="微软雅黑" panose="020B0503020204020204" charset="-122"/>
                          <a:cs typeface="微软雅黑" panose="020B0503020204020204" charset="-122"/>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21</a:t>
                      </a:r>
                      <a:r>
                        <a:rPr lang="zh-CN" altLang="en-US" kern="0">
                          <a:solidFill>
                            <a:srgbClr val="000000"/>
                          </a:solidFill>
                          <a:latin typeface="Times New Roman" panose="02020603050405020304"/>
                          <a:ea typeface="微软雅黑" panose="020B0503020204020204" charset="-122"/>
                          <a:cs typeface="微软雅黑" panose="020B0503020204020204" charset="-122"/>
                        </a:rPr>
                        <a:t>日（周六） 下午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玉泉</a:t>
                      </a:r>
                      <a:endParaRPr lang="zh-CN" altLang="en-US">
                        <a:ea typeface="微软雅黑" panose="020B0503020204020204" charset="-122"/>
                        <a:cs typeface="微软雅黑" panose="020B0503020204020204" charset="-122"/>
                      </a:endParaRPr>
                    </a:p>
                  </a:txBody>
                  <a:tcPr marL="68580" marR="68580" marT="0" marB="0" anchor="ctr"/>
                </a:tc>
              </a:tr>
              <a:tr h="574675">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浙江省部属企事业单位专场招聘会</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2017</a:t>
                      </a:r>
                      <a:r>
                        <a:rPr lang="zh-CN" altLang="en-US" kern="0">
                          <a:solidFill>
                            <a:srgbClr val="000000"/>
                          </a:solidFill>
                          <a:latin typeface="Times New Roman" panose="02020603050405020304"/>
                          <a:ea typeface="微软雅黑" panose="020B0503020204020204" charset="-122"/>
                          <a:cs typeface="微软雅黑" panose="020B0503020204020204" charset="-122"/>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10</a:t>
                      </a:r>
                      <a:r>
                        <a:rPr lang="zh-CN" altLang="en-US" kern="0">
                          <a:solidFill>
                            <a:srgbClr val="000000"/>
                          </a:solidFill>
                          <a:latin typeface="Times New Roman" panose="02020603050405020304"/>
                          <a:ea typeface="微软雅黑" panose="020B0503020204020204" charset="-122"/>
                          <a:cs typeface="微软雅黑" panose="020B0503020204020204" charset="-122"/>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28</a:t>
                      </a:r>
                      <a:r>
                        <a:rPr lang="zh-CN" altLang="en-US" kern="0">
                          <a:solidFill>
                            <a:srgbClr val="000000"/>
                          </a:solidFill>
                          <a:latin typeface="Times New Roman" panose="02020603050405020304"/>
                          <a:ea typeface="微软雅黑" panose="020B0503020204020204" charset="-122"/>
                          <a:cs typeface="微软雅黑" panose="020B0503020204020204" charset="-122"/>
                        </a:rPr>
                        <a:t>日（周六）下午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玉泉</a:t>
                      </a:r>
                      <a:endParaRPr lang="zh-CN" altLang="en-US">
                        <a:ea typeface="微软雅黑" panose="020B0503020204020204" charset="-122"/>
                        <a:cs typeface="微软雅黑" panose="020B0503020204020204" charset="-122"/>
                      </a:endParaRPr>
                    </a:p>
                  </a:txBody>
                  <a:tcPr marL="68580" marR="68580" marT="0" marB="0" anchor="ctr"/>
                </a:tc>
              </a:tr>
              <a:tr h="532130">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医学专业招聘会</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2017</a:t>
                      </a:r>
                      <a:r>
                        <a:rPr lang="zh-CN" altLang="en-US" kern="0">
                          <a:solidFill>
                            <a:srgbClr val="000000"/>
                          </a:solidFill>
                          <a:latin typeface="Times New Roman" panose="02020603050405020304"/>
                          <a:ea typeface="微软雅黑" panose="020B0503020204020204" charset="-122"/>
                          <a:cs typeface="微软雅黑" panose="020B0503020204020204" charset="-122"/>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11</a:t>
                      </a:r>
                      <a:r>
                        <a:rPr lang="zh-CN" altLang="en-US" kern="0">
                          <a:solidFill>
                            <a:srgbClr val="000000"/>
                          </a:solidFill>
                          <a:latin typeface="Times New Roman" panose="02020603050405020304"/>
                          <a:ea typeface="微软雅黑" panose="020B0503020204020204" charset="-122"/>
                          <a:cs typeface="微软雅黑" panose="020B0503020204020204" charset="-122"/>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19</a:t>
                      </a:r>
                      <a:r>
                        <a:rPr lang="zh-CN" altLang="en-US" kern="0">
                          <a:solidFill>
                            <a:srgbClr val="000000"/>
                          </a:solidFill>
                          <a:latin typeface="Times New Roman" panose="02020603050405020304"/>
                          <a:ea typeface="微软雅黑" panose="020B0503020204020204" charset="-122"/>
                          <a:cs typeface="微软雅黑" panose="020B0503020204020204" charset="-122"/>
                        </a:rPr>
                        <a:t>日（周日） 下午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华家池</a:t>
                      </a:r>
                      <a:endParaRPr lang="zh-CN" altLang="en-US">
                        <a:ea typeface="微软雅黑" panose="020B0503020204020204" charset="-122"/>
                        <a:cs typeface="微软雅黑" panose="020B0503020204020204" charset="-122"/>
                      </a:endParaRPr>
                    </a:p>
                  </a:txBody>
                  <a:tcPr marL="68580" marR="68580" marT="0" marB="0" anchor="ctr"/>
                </a:tc>
              </a:tr>
              <a:tr h="533400">
                <a:tc>
                  <a:txBody>
                    <a:bodyPr/>
                    <a:lstStyle/>
                    <a:p>
                      <a:pPr algn="l">
                        <a:spcAft>
                          <a:spcPts val="0"/>
                        </a:spcAft>
                      </a:pPr>
                      <a:r>
                        <a:rPr lang="zh-CN" altLang="en-US" kern="0" dirty="0">
                          <a:solidFill>
                            <a:srgbClr val="000000"/>
                          </a:solidFill>
                          <a:latin typeface="Times New Roman" panose="02020603050405020304"/>
                          <a:ea typeface="微软雅黑" panose="020B0503020204020204" charset="-122"/>
                          <a:cs typeface="微软雅黑" panose="020B0503020204020204" charset="-122"/>
                        </a:rPr>
                        <a:t>宁波市政府组团专场</a:t>
                      </a:r>
                      <a:endParaRPr lang="zh-CN" altLang="en-US" dirty="0">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2017</a:t>
                      </a:r>
                      <a:r>
                        <a:rPr lang="zh-CN" altLang="en-US" kern="0">
                          <a:solidFill>
                            <a:srgbClr val="000000"/>
                          </a:solidFill>
                          <a:latin typeface="Times New Roman" panose="02020603050405020304"/>
                          <a:ea typeface="微软雅黑" panose="020B0503020204020204" charset="-122"/>
                          <a:cs typeface="微软雅黑" panose="020B0503020204020204" charset="-122"/>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11</a:t>
                      </a:r>
                      <a:r>
                        <a:rPr lang="zh-CN" altLang="en-US" kern="0">
                          <a:solidFill>
                            <a:srgbClr val="000000"/>
                          </a:solidFill>
                          <a:latin typeface="Times New Roman" panose="02020603050405020304"/>
                          <a:ea typeface="微软雅黑" panose="020B0503020204020204" charset="-122"/>
                          <a:cs typeface="微软雅黑" panose="020B0503020204020204" charset="-122"/>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12</a:t>
                      </a:r>
                      <a:r>
                        <a:rPr lang="zh-CN" altLang="en-US" kern="0">
                          <a:solidFill>
                            <a:srgbClr val="000000"/>
                          </a:solidFill>
                          <a:latin typeface="Times New Roman" panose="02020603050405020304"/>
                          <a:ea typeface="微软雅黑" panose="020B0503020204020204" charset="-122"/>
                          <a:cs typeface="微软雅黑" panose="020B0503020204020204" charset="-122"/>
                        </a:rPr>
                        <a:t>日（周日）上午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dirty="0">
                          <a:solidFill>
                            <a:srgbClr val="000000"/>
                          </a:solidFill>
                          <a:latin typeface="Times New Roman" panose="02020603050405020304"/>
                          <a:ea typeface="微软雅黑" panose="020B0503020204020204" charset="-122"/>
                          <a:cs typeface="微软雅黑" panose="020B0503020204020204" charset="-122"/>
                        </a:rPr>
                        <a:t>玉泉</a:t>
                      </a:r>
                      <a:endParaRPr lang="zh-CN" altLang="en-US" dirty="0">
                        <a:ea typeface="微软雅黑" panose="020B0503020204020204" charset="-122"/>
                        <a:cs typeface="微软雅黑" panose="020B0503020204020204" charset="-122"/>
                      </a:endParaRPr>
                    </a:p>
                  </a:txBody>
                  <a:tcPr marL="68580" marR="68580" marT="0" marB="0" anchor="ctr"/>
                </a:tc>
              </a:tr>
              <a:tr h="574040">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秋季综合招聘会玉泉专场（上午场）</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2017</a:t>
                      </a:r>
                      <a:r>
                        <a:rPr lang="zh-CN" altLang="en-US" kern="0">
                          <a:solidFill>
                            <a:srgbClr val="000000"/>
                          </a:solidFill>
                          <a:latin typeface="Times New Roman" panose="02020603050405020304"/>
                          <a:ea typeface="微软雅黑" panose="020B0503020204020204" charset="-122"/>
                          <a:cs typeface="Times New Roman" panose="02020603050405020304"/>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11</a:t>
                      </a:r>
                      <a:r>
                        <a:rPr lang="zh-CN" altLang="en-US" kern="0">
                          <a:solidFill>
                            <a:srgbClr val="000000"/>
                          </a:solidFill>
                          <a:latin typeface="Times New Roman" panose="02020603050405020304"/>
                          <a:ea typeface="微软雅黑" panose="020B0503020204020204" charset="-122"/>
                          <a:cs typeface="Times New Roman" panose="02020603050405020304"/>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12</a:t>
                      </a:r>
                      <a:r>
                        <a:rPr lang="zh-CN" altLang="en-US" kern="0">
                          <a:solidFill>
                            <a:srgbClr val="000000"/>
                          </a:solidFill>
                          <a:latin typeface="Times New Roman" panose="02020603050405020304"/>
                          <a:ea typeface="微软雅黑" panose="020B0503020204020204" charset="-122"/>
                          <a:cs typeface="Times New Roman" panose="02020603050405020304"/>
                        </a:rPr>
                        <a:t>日（周日）</a:t>
                      </a:r>
                      <a:r>
                        <a:rPr lang="zh-CN" altLang="en-US" kern="0">
                          <a:solidFill>
                            <a:srgbClr val="000000"/>
                          </a:solidFill>
                          <a:latin typeface="Times New Roman" panose="02020603050405020304"/>
                          <a:ea typeface="微软雅黑" panose="020B0503020204020204" charset="-122"/>
                          <a:cs typeface="微软雅黑" panose="020B0503020204020204" charset="-122"/>
                        </a:rPr>
                        <a:t> </a:t>
                      </a:r>
                      <a:r>
                        <a:rPr lang="zh-CN" altLang="en-US" kern="0">
                          <a:solidFill>
                            <a:srgbClr val="000000"/>
                          </a:solidFill>
                          <a:latin typeface="Times New Roman" panose="02020603050405020304"/>
                          <a:ea typeface="微软雅黑" panose="020B0503020204020204" charset="-122"/>
                          <a:cs typeface="Times New Roman" panose="02020603050405020304"/>
                        </a:rPr>
                        <a:t>上午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玉泉</a:t>
                      </a:r>
                      <a:endParaRPr lang="zh-CN" altLang="en-US">
                        <a:ea typeface="微软雅黑" panose="020B0503020204020204" charset="-122"/>
                        <a:cs typeface="微软雅黑" panose="020B0503020204020204" charset="-122"/>
                      </a:endParaRPr>
                    </a:p>
                  </a:txBody>
                  <a:tcPr marL="68580" marR="68580" marT="0" marB="0" anchor="ctr"/>
                </a:tc>
              </a:tr>
              <a:tr h="574675">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秋季综合招聘会玉泉专场（下午场）</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2017</a:t>
                      </a:r>
                      <a:r>
                        <a:rPr lang="zh-CN" altLang="en-US" kern="0">
                          <a:solidFill>
                            <a:srgbClr val="000000"/>
                          </a:solidFill>
                          <a:latin typeface="Times New Roman" panose="02020603050405020304"/>
                          <a:ea typeface="微软雅黑" panose="020B0503020204020204" charset="-122"/>
                          <a:cs typeface="Times New Roman" panose="02020603050405020304"/>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11</a:t>
                      </a:r>
                      <a:r>
                        <a:rPr lang="zh-CN" altLang="en-US" kern="0">
                          <a:solidFill>
                            <a:srgbClr val="000000"/>
                          </a:solidFill>
                          <a:latin typeface="Times New Roman" panose="02020603050405020304"/>
                          <a:ea typeface="微软雅黑" panose="020B0503020204020204" charset="-122"/>
                          <a:cs typeface="Times New Roman" panose="02020603050405020304"/>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12</a:t>
                      </a:r>
                      <a:r>
                        <a:rPr lang="zh-CN" altLang="en-US" kern="0">
                          <a:solidFill>
                            <a:srgbClr val="000000"/>
                          </a:solidFill>
                          <a:latin typeface="Times New Roman" panose="02020603050405020304"/>
                          <a:ea typeface="微软雅黑" panose="020B0503020204020204" charset="-122"/>
                          <a:cs typeface="Times New Roman" panose="02020603050405020304"/>
                        </a:rPr>
                        <a:t>日（周日）</a:t>
                      </a:r>
                      <a:r>
                        <a:rPr lang="zh-CN" altLang="en-US" kern="0">
                          <a:solidFill>
                            <a:srgbClr val="000000"/>
                          </a:solidFill>
                          <a:latin typeface="Times New Roman" panose="02020603050405020304"/>
                          <a:ea typeface="微软雅黑" panose="020B0503020204020204" charset="-122"/>
                          <a:cs typeface="微软雅黑" panose="020B0503020204020204" charset="-122"/>
                        </a:rPr>
                        <a:t> </a:t>
                      </a:r>
                      <a:r>
                        <a:rPr lang="zh-CN" altLang="en-US" kern="0">
                          <a:solidFill>
                            <a:srgbClr val="000000"/>
                          </a:solidFill>
                          <a:latin typeface="Times New Roman" panose="02020603050405020304"/>
                          <a:ea typeface="微软雅黑" panose="020B0503020204020204" charset="-122"/>
                          <a:cs typeface="Times New Roman" panose="02020603050405020304"/>
                        </a:rPr>
                        <a:t>下午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玉泉</a:t>
                      </a:r>
                      <a:endParaRPr lang="zh-CN" altLang="en-US">
                        <a:ea typeface="微软雅黑" panose="020B0503020204020204" charset="-122"/>
                        <a:cs typeface="微软雅黑" panose="020B0503020204020204" charset="-122"/>
                      </a:endParaRPr>
                    </a:p>
                  </a:txBody>
                  <a:tcPr marL="68580" marR="68580" marT="0" marB="0" anchor="ctr"/>
                </a:tc>
              </a:tr>
              <a:tr h="574675">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秋季综合招聘会紫金港专场</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2017</a:t>
                      </a:r>
                      <a:r>
                        <a:rPr lang="zh-CN" altLang="en-US" kern="0">
                          <a:solidFill>
                            <a:srgbClr val="000000"/>
                          </a:solidFill>
                          <a:latin typeface="Times New Roman" panose="02020603050405020304"/>
                          <a:ea typeface="微软雅黑" panose="020B0503020204020204" charset="-122"/>
                          <a:cs typeface="Times New Roman" panose="02020603050405020304"/>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12</a:t>
                      </a:r>
                      <a:r>
                        <a:rPr lang="zh-CN" altLang="en-US" kern="0">
                          <a:solidFill>
                            <a:srgbClr val="000000"/>
                          </a:solidFill>
                          <a:latin typeface="Times New Roman" panose="02020603050405020304"/>
                          <a:ea typeface="微软雅黑" panose="020B0503020204020204" charset="-122"/>
                          <a:cs typeface="Times New Roman" panose="02020603050405020304"/>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13</a:t>
                      </a:r>
                      <a:r>
                        <a:rPr lang="zh-CN" altLang="en-US" kern="0">
                          <a:solidFill>
                            <a:srgbClr val="000000"/>
                          </a:solidFill>
                          <a:latin typeface="Times New Roman" panose="02020603050405020304"/>
                          <a:ea typeface="微软雅黑" panose="020B0503020204020204" charset="-122"/>
                          <a:cs typeface="Times New Roman" panose="02020603050405020304"/>
                        </a:rPr>
                        <a:t>日（周三）</a:t>
                      </a:r>
                      <a:r>
                        <a:rPr lang="zh-CN" altLang="en-US" kern="0">
                          <a:solidFill>
                            <a:srgbClr val="000000"/>
                          </a:solidFill>
                          <a:latin typeface="Times New Roman" panose="02020603050405020304"/>
                          <a:ea typeface="微软雅黑" panose="020B0503020204020204" charset="-122"/>
                          <a:cs typeface="微软雅黑" panose="020B0503020204020204" charset="-122"/>
                        </a:rPr>
                        <a:t> </a:t>
                      </a:r>
                      <a:r>
                        <a:rPr lang="zh-CN" altLang="en-US" kern="0">
                          <a:solidFill>
                            <a:srgbClr val="000000"/>
                          </a:solidFill>
                          <a:latin typeface="Times New Roman" panose="02020603050405020304"/>
                          <a:ea typeface="微软雅黑" panose="020B0503020204020204" charset="-122"/>
                          <a:cs typeface="Times New Roman" panose="02020603050405020304"/>
                        </a:rPr>
                        <a:t>下午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紫金港</a:t>
                      </a:r>
                      <a:endParaRPr lang="zh-CN" altLang="en-US">
                        <a:ea typeface="微软雅黑" panose="020B0503020204020204" charset="-122"/>
                        <a:cs typeface="微软雅黑" panose="020B0503020204020204" charset="-122"/>
                      </a:endParaRPr>
                    </a:p>
                  </a:txBody>
                  <a:tcPr marL="68580" marR="68580" marT="0" marB="0" anchor="ctr"/>
                </a:tc>
              </a:tr>
              <a:tr h="532765">
                <a:tc>
                  <a:txBody>
                    <a:bodyPr/>
                    <a:lstStyle/>
                    <a:p>
                      <a:pPr algn="l">
                        <a:spcAft>
                          <a:spcPts val="0"/>
                        </a:spcAft>
                      </a:pPr>
                      <a:r>
                        <a:rPr lang="zh-CN" altLang="en-US" kern="0">
                          <a:solidFill>
                            <a:srgbClr val="000000"/>
                          </a:solidFill>
                          <a:latin typeface="Times New Roman" panose="02020603050405020304"/>
                          <a:ea typeface="微软雅黑" panose="020B0503020204020204" charset="-122"/>
                          <a:cs typeface="微软雅黑" panose="020B0503020204020204" charset="-122"/>
                        </a:rPr>
                        <a:t>春季综合招聘会</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2018</a:t>
                      </a:r>
                      <a:r>
                        <a:rPr lang="zh-CN" altLang="en-US" kern="0">
                          <a:solidFill>
                            <a:srgbClr val="000000"/>
                          </a:solidFill>
                          <a:latin typeface="Times New Roman" panose="02020603050405020304"/>
                          <a:ea typeface="微软雅黑" panose="020B0503020204020204" charset="-122"/>
                          <a:cs typeface="Times New Roman" panose="02020603050405020304"/>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3</a:t>
                      </a:r>
                      <a:r>
                        <a:rPr lang="zh-CN" altLang="en-US" kern="0">
                          <a:solidFill>
                            <a:srgbClr val="000000"/>
                          </a:solidFill>
                          <a:latin typeface="Times New Roman" panose="02020603050405020304"/>
                          <a:ea typeface="微软雅黑" panose="020B0503020204020204" charset="-122"/>
                          <a:cs typeface="Times New Roman" panose="02020603050405020304"/>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21</a:t>
                      </a:r>
                      <a:r>
                        <a:rPr lang="zh-CN" altLang="en-US" kern="0">
                          <a:solidFill>
                            <a:srgbClr val="000000"/>
                          </a:solidFill>
                          <a:latin typeface="Times New Roman" panose="02020603050405020304"/>
                          <a:ea typeface="微软雅黑" panose="020B0503020204020204" charset="-122"/>
                          <a:cs typeface="Times New Roman" panose="02020603050405020304"/>
                        </a:rPr>
                        <a:t>日</a:t>
                      </a:r>
                      <a:r>
                        <a:rPr lang="zh-CN" altLang="en-US" kern="0">
                          <a:solidFill>
                            <a:srgbClr val="000000"/>
                          </a:solidFill>
                          <a:latin typeface="Times New Roman" panose="02020603050405020304"/>
                          <a:ea typeface="微软雅黑" panose="020B0503020204020204" charset="-122"/>
                          <a:cs typeface="微软雅黑" panose="020B0503020204020204" charset="-122"/>
                        </a:rPr>
                        <a:t> </a:t>
                      </a:r>
                      <a:r>
                        <a:rPr lang="zh-CN" altLang="en-US" kern="0">
                          <a:solidFill>
                            <a:srgbClr val="000000"/>
                          </a:solidFill>
                          <a:latin typeface="Times New Roman" panose="02020603050405020304"/>
                          <a:ea typeface="微软雅黑" panose="020B0503020204020204" charset="-122"/>
                          <a:cs typeface="Times New Roman" panose="02020603050405020304"/>
                        </a:rPr>
                        <a:t>（周三）下午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dirty="0">
                          <a:solidFill>
                            <a:srgbClr val="000000"/>
                          </a:solidFill>
                          <a:latin typeface="Times New Roman" panose="02020603050405020304"/>
                          <a:ea typeface="微软雅黑" panose="020B0503020204020204" charset="-122"/>
                          <a:cs typeface="微软雅黑" panose="020B0503020204020204" charset="-122"/>
                        </a:rPr>
                        <a:t>玉泉</a:t>
                      </a:r>
                      <a:endParaRPr lang="zh-CN" altLang="en-US" dirty="0">
                        <a:ea typeface="微软雅黑" panose="020B0503020204020204" charset="-122"/>
                        <a:cs typeface="微软雅黑" panose="020B0503020204020204" charset="-122"/>
                      </a:endParaRPr>
                    </a:p>
                  </a:txBody>
                  <a:tcPr marL="68580" marR="68580" marT="0" marB="0" anchor="ctr"/>
                </a:tc>
              </a:tr>
              <a:tr h="532765">
                <a:tc>
                  <a:txBody>
                    <a:bodyPr/>
                    <a:lstStyle/>
                    <a:p>
                      <a:pPr algn="l">
                        <a:spcAft>
                          <a:spcPts val="0"/>
                        </a:spcAft>
                      </a:pPr>
                      <a:r>
                        <a:rPr lang="zh-CN" altLang="en-US" kern="0" dirty="0">
                          <a:solidFill>
                            <a:srgbClr val="000000"/>
                          </a:solidFill>
                          <a:latin typeface="Times New Roman" panose="02020603050405020304"/>
                          <a:ea typeface="微软雅黑" panose="020B0503020204020204" charset="-122"/>
                          <a:cs typeface="微软雅黑" panose="020B0503020204020204" charset="-122"/>
                        </a:rPr>
                        <a:t>涉农专业招聘会</a:t>
                      </a:r>
                      <a:endParaRPr lang="zh-CN" altLang="en-US" dirty="0">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en-US" altLang="zh-CN" kern="0">
                          <a:solidFill>
                            <a:srgbClr val="000000"/>
                          </a:solidFill>
                          <a:latin typeface="Times New Roman" panose="02020603050405020304"/>
                          <a:ea typeface="微软雅黑" panose="020B0503020204020204" charset="-122"/>
                          <a:cs typeface="微软雅黑" panose="020B0503020204020204" charset="-122"/>
                        </a:rPr>
                        <a:t>2018</a:t>
                      </a:r>
                      <a:r>
                        <a:rPr lang="zh-CN" altLang="en-US" kern="0">
                          <a:solidFill>
                            <a:srgbClr val="000000"/>
                          </a:solidFill>
                          <a:latin typeface="Times New Roman" panose="02020603050405020304"/>
                          <a:ea typeface="微软雅黑" panose="020B0503020204020204" charset="-122"/>
                          <a:cs typeface="微软雅黑" panose="020B0503020204020204" charset="-122"/>
                        </a:rPr>
                        <a:t>年</a:t>
                      </a:r>
                      <a:r>
                        <a:rPr lang="en-US" altLang="zh-CN" kern="0">
                          <a:solidFill>
                            <a:srgbClr val="000000"/>
                          </a:solidFill>
                          <a:latin typeface="Times New Roman" panose="02020603050405020304"/>
                          <a:ea typeface="微软雅黑" panose="020B0503020204020204" charset="-122"/>
                          <a:cs typeface="微软雅黑" panose="020B0503020204020204" charset="-122"/>
                        </a:rPr>
                        <a:t>3</a:t>
                      </a:r>
                      <a:r>
                        <a:rPr lang="zh-CN" altLang="en-US" kern="0">
                          <a:solidFill>
                            <a:srgbClr val="000000"/>
                          </a:solidFill>
                          <a:latin typeface="Times New Roman" panose="02020603050405020304"/>
                          <a:ea typeface="微软雅黑" panose="020B0503020204020204" charset="-122"/>
                          <a:cs typeface="微软雅黑" panose="020B0503020204020204" charset="-122"/>
                        </a:rPr>
                        <a:t>月</a:t>
                      </a:r>
                      <a:r>
                        <a:rPr lang="en-US" altLang="zh-CN" kern="0">
                          <a:solidFill>
                            <a:srgbClr val="000000"/>
                          </a:solidFill>
                          <a:latin typeface="Times New Roman" panose="02020603050405020304"/>
                          <a:ea typeface="微软雅黑" panose="020B0503020204020204" charset="-122"/>
                          <a:cs typeface="微软雅黑" panose="020B0503020204020204" charset="-122"/>
                        </a:rPr>
                        <a:t>16</a:t>
                      </a:r>
                      <a:r>
                        <a:rPr lang="zh-CN" altLang="en-US" kern="0">
                          <a:solidFill>
                            <a:srgbClr val="000000"/>
                          </a:solidFill>
                          <a:latin typeface="Times New Roman" panose="02020603050405020304"/>
                          <a:ea typeface="微软雅黑" panose="020B0503020204020204" charset="-122"/>
                          <a:cs typeface="微软雅黑" panose="020B0503020204020204" charset="-122"/>
                        </a:rPr>
                        <a:t>日（周五）下午</a:t>
                      </a:r>
                      <a:endParaRPr lang="zh-CN" altLang="en-US">
                        <a:ea typeface="微软雅黑" panose="020B0503020204020204" charset="-122"/>
                        <a:cs typeface="微软雅黑" panose="020B0503020204020204" charset="-122"/>
                      </a:endParaRPr>
                    </a:p>
                  </a:txBody>
                  <a:tcPr marL="68580" marR="68580" marT="0" marB="0" anchor="ctr"/>
                </a:tc>
                <a:tc>
                  <a:txBody>
                    <a:bodyPr/>
                    <a:lstStyle/>
                    <a:p>
                      <a:pPr algn="l">
                        <a:spcAft>
                          <a:spcPts val="0"/>
                        </a:spcAft>
                      </a:pPr>
                      <a:r>
                        <a:rPr lang="zh-CN" altLang="en-US" kern="0" dirty="0">
                          <a:solidFill>
                            <a:srgbClr val="000000"/>
                          </a:solidFill>
                          <a:latin typeface="Times New Roman" panose="02020603050405020304"/>
                          <a:ea typeface="微软雅黑" panose="020B0503020204020204" charset="-122"/>
                          <a:cs typeface="微软雅黑" panose="020B0503020204020204" charset="-122"/>
                        </a:rPr>
                        <a:t>紫金港</a:t>
                      </a:r>
                      <a:endParaRPr lang="zh-CN" altLang="en-US" dirty="0">
                        <a:ea typeface="微软雅黑" panose="020B0503020204020204" charset="-122"/>
                        <a:cs typeface="微软雅黑" panose="020B0503020204020204" charset="-122"/>
                      </a:endParaRPr>
                    </a:p>
                  </a:txBody>
                  <a:tcPr marL="68580" marR="68580" marT="0" marB="0" anchor="ct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dirty="0" smtClean="0">
                <a:sym typeface="+mn-ea"/>
              </a:rPr>
              <a:t>参加招聘会小贴士</a:t>
            </a:r>
            <a:endParaRPr lang="zh-CN" altLang="en-US" sz="3600" b="1" dirty="0" smtClean="0">
              <a:sym typeface="+mn-ea"/>
            </a:endParaRPr>
          </a:p>
        </p:txBody>
      </p:sp>
      <p:sp>
        <p:nvSpPr>
          <p:cNvPr id="3" name="内容占位符 2"/>
          <p:cNvSpPr>
            <a:spLocks noGrp="1"/>
          </p:cNvSpPr>
          <p:nvPr>
            <p:ph idx="1"/>
          </p:nvPr>
        </p:nvSpPr>
        <p:spPr>
          <a:xfrm>
            <a:off x="1096010" y="1066165"/>
            <a:ext cx="10259060" cy="3669030"/>
          </a:xfrm>
        </p:spPr>
        <p:txBody>
          <a:bodyPr>
            <a:normAutofit fontScale="35000" lnSpcReduction="20000"/>
          </a:bodyPr>
          <a:lstStyle/>
          <a:p>
            <a:endParaRPr lang="zh-CN" altLang="en-US" dirty="0" smtClean="0"/>
          </a:p>
          <a:p>
            <a:pPr marL="0" indent="0" fontAlgn="auto">
              <a:lnSpc>
                <a:spcPct val="150000"/>
              </a:lnSpc>
              <a:spcBef>
                <a:spcPts val="0"/>
              </a:spcBef>
              <a:buNone/>
            </a:pPr>
            <a:r>
              <a:rPr lang="zh-CN" altLang="en-US" sz="4800" b="1" dirty="0"/>
              <a:t>① 做好材料准备</a:t>
            </a:r>
            <a:endParaRPr lang="zh-CN" altLang="en-US" sz="5400" b="1" dirty="0" smtClean="0"/>
          </a:p>
          <a:p>
            <a:pPr marL="0" indent="0" fontAlgn="auto">
              <a:lnSpc>
                <a:spcPct val="150000"/>
              </a:lnSpc>
              <a:spcBef>
                <a:spcPts val="0"/>
              </a:spcBef>
              <a:buNone/>
            </a:pPr>
            <a:r>
              <a:rPr lang="zh-CN" altLang="en-US" sz="4800" dirty="0" smtClean="0"/>
              <a:t>个人材料提前准备，如个人简历、自荐信、毕业生推荐表、获奖证书等，让招聘单位更全面的了解你。</a:t>
            </a:r>
            <a:endParaRPr lang="zh-CN" altLang="en-US" sz="4800" dirty="0" smtClean="0"/>
          </a:p>
          <a:p>
            <a:pPr marL="0" indent="0" fontAlgn="auto">
              <a:lnSpc>
                <a:spcPct val="150000"/>
              </a:lnSpc>
              <a:spcBef>
                <a:spcPts val="0"/>
              </a:spcBef>
              <a:buNone/>
            </a:pPr>
            <a:endParaRPr lang="zh-CN" altLang="en-US" sz="5400" dirty="0" smtClean="0"/>
          </a:p>
          <a:p>
            <a:pPr marL="0" indent="0" fontAlgn="auto">
              <a:lnSpc>
                <a:spcPct val="150000"/>
              </a:lnSpc>
              <a:spcBef>
                <a:spcPts val="0"/>
              </a:spcBef>
              <a:buNone/>
            </a:pPr>
            <a:r>
              <a:rPr lang="zh-CN" altLang="en-US" sz="4800" b="1" dirty="0"/>
              <a:t>② 提前研究单位</a:t>
            </a:r>
            <a:endParaRPr lang="zh-CN" altLang="en-US" sz="5400" b="1" dirty="0" smtClean="0"/>
          </a:p>
          <a:p>
            <a:pPr marL="0" indent="0" fontAlgn="auto">
              <a:lnSpc>
                <a:spcPct val="150000"/>
              </a:lnSpc>
              <a:spcBef>
                <a:spcPts val="0"/>
              </a:spcBef>
              <a:buNone/>
            </a:pPr>
            <a:r>
              <a:rPr lang="zh-CN" altLang="en-US" sz="4800" dirty="0" smtClean="0"/>
              <a:t>参加招聘会的单位较多，提前了解单位情况，了解招聘岗位及要求，对简历作针对性调整并做好面试准备。</a:t>
            </a:r>
            <a:endParaRPr lang="zh-CN" altLang="en-US" sz="4800" dirty="0" smtClean="0"/>
          </a:p>
          <a:p>
            <a:pPr marL="0" indent="0" fontAlgn="auto">
              <a:lnSpc>
                <a:spcPct val="150000"/>
              </a:lnSpc>
              <a:spcBef>
                <a:spcPts val="0"/>
              </a:spcBef>
              <a:buNone/>
            </a:pPr>
            <a:endParaRPr lang="zh-CN" altLang="en-US" sz="5400" dirty="0" smtClean="0"/>
          </a:p>
          <a:p>
            <a:pPr marL="0" indent="0" fontAlgn="auto">
              <a:lnSpc>
                <a:spcPct val="150000"/>
              </a:lnSpc>
              <a:spcBef>
                <a:spcPts val="0"/>
              </a:spcBef>
              <a:buNone/>
            </a:pPr>
            <a:r>
              <a:rPr lang="zh-CN" altLang="en-US" sz="4800" b="1" dirty="0"/>
              <a:t>③ </a:t>
            </a:r>
            <a:r>
              <a:rPr lang="zh-CN" altLang="en-US" sz="4800" b="1" dirty="0">
                <a:sym typeface="+mn-ea"/>
              </a:rPr>
              <a:t>提前到达会场</a:t>
            </a:r>
            <a:endParaRPr lang="zh-CN" altLang="en-US" sz="5400" b="1" dirty="0" smtClean="0">
              <a:sym typeface="+mn-ea"/>
            </a:endParaRPr>
          </a:p>
          <a:p>
            <a:pPr marL="0" indent="0" fontAlgn="auto">
              <a:lnSpc>
                <a:spcPct val="150000"/>
              </a:lnSpc>
              <a:spcBef>
                <a:spcPts val="0"/>
              </a:spcBef>
              <a:buNone/>
            </a:pPr>
            <a:r>
              <a:rPr lang="zh-CN" altLang="en-US" sz="4800" dirty="0" smtClean="0">
                <a:sym typeface="+mn-ea"/>
              </a:rPr>
              <a:t>招聘会求职学生较多，可以提前到现场，熟悉展位分布，在有限的时间内将简历呈递给招聘单位，与</a:t>
            </a:r>
            <a:r>
              <a:rPr lang="zh-CN" altLang="en-US" sz="4800" dirty="0" smtClean="0"/>
              <a:t>企业人员面对面交流，了解招聘企业的大致情况。</a:t>
            </a:r>
            <a:endParaRPr lang="zh-CN" altLang="en-US" sz="4800" dirty="0" smtClean="0"/>
          </a:p>
          <a:p>
            <a:pPr marL="0" indent="0" fontAlgn="auto">
              <a:lnSpc>
                <a:spcPct val="150000"/>
              </a:lnSpc>
              <a:spcBef>
                <a:spcPts val="0"/>
              </a:spcBef>
              <a:buNone/>
            </a:pPr>
            <a:endParaRPr lang="zh-CN" altLang="en-US" dirty="0"/>
          </a:p>
        </p:txBody>
      </p:sp>
      <p:pic>
        <p:nvPicPr>
          <p:cNvPr id="4" name="图片 3"/>
          <p:cNvPicPr>
            <a:picLocks noChangeAspect="1"/>
          </p:cNvPicPr>
          <p:nvPr/>
        </p:nvPicPr>
        <p:blipFill>
          <a:blip r:embed="rId1"/>
          <a:stretch>
            <a:fillRect/>
          </a:stretch>
        </p:blipFill>
        <p:spPr>
          <a:xfrm>
            <a:off x="4365590" y="4457065"/>
            <a:ext cx="3719830" cy="229806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9655" y="274638"/>
            <a:ext cx="10973880" cy="1143000"/>
          </a:xfrm>
        </p:spPr>
        <p:txBody>
          <a:bodyPr/>
          <a:lstStyle/>
          <a:p>
            <a:r>
              <a:rPr lang="zh-CN" altLang="en-US" sz="4000" b="1" dirty="0" smtClean="0">
                <a:sym typeface="+mn-ea"/>
              </a:rPr>
              <a:t>求职的</a:t>
            </a:r>
            <a:r>
              <a:rPr lang="en-US" altLang="zh-CN" sz="4000" b="1" dirty="0" smtClean="0">
                <a:latin typeface="微软雅黑" panose="020B0503020204020204" charset="-122"/>
                <a:sym typeface="+mn-ea"/>
              </a:rPr>
              <a:t>N</a:t>
            </a:r>
            <a:r>
              <a:rPr lang="zh-CN" altLang="en-US" sz="4000" b="1" dirty="0" smtClean="0">
                <a:sym typeface="+mn-ea"/>
              </a:rPr>
              <a:t>种途径</a:t>
            </a:r>
            <a:endParaRPr lang="zh-CN" altLang="en-US" sz="4000" b="1" dirty="0" smtClean="0">
              <a:sym typeface="+mn-ea"/>
            </a:endParaRPr>
          </a:p>
        </p:txBody>
      </p:sp>
      <p:graphicFrame>
        <p:nvGraphicFramePr>
          <p:cNvPr id="51203" name="内容占位符 51202"/>
          <p:cNvGraphicFramePr>
            <a:graphicFrameLocks noGrp="1"/>
          </p:cNvGraphicFramePr>
          <p:nvPr>
            <p:ph idx="1"/>
          </p:nvPr>
        </p:nvGraphicFramePr>
        <p:xfrm>
          <a:off x="1095340" y="1428736"/>
          <a:ext cx="7784465" cy="4889500"/>
        </p:xfrm>
        <a:graphic>
          <a:graphicData uri="http://schemas.openxmlformats.org/drawingml/2006/table">
            <a:tbl>
              <a:tblPr/>
              <a:tblGrid>
                <a:gridCol w="5480685"/>
                <a:gridCol w="2303780"/>
              </a:tblGrid>
              <a:tr h="487680">
                <a:tc>
                  <a:txBody>
                    <a:bodyPr/>
                    <a:lstStyle/>
                    <a:p>
                      <a:pPr marL="342900" lvl="0" indent="-342900" algn="ctr">
                        <a:buNone/>
                      </a:pPr>
                      <a:r>
                        <a:rPr lang="zh-CN" altLang="en-US" sz="2800" dirty="0">
                          <a:solidFill>
                            <a:schemeClr val="tx1"/>
                          </a:solidFill>
                          <a:latin typeface="黑体" panose="02010609060101010101" pitchFamily="2" charset="-122"/>
                          <a:ea typeface="黑体" panose="02010609060101010101" pitchFamily="2" charset="-122"/>
                          <a:cs typeface="微软雅黑" panose="020B0503020204020204" charset="-122"/>
                        </a:rPr>
                        <a:t>方式</a:t>
                      </a:r>
                      <a:endParaRPr lang="zh-CN" altLang="en-US" sz="2800" dirty="0">
                        <a:solidFill>
                          <a:schemeClr val="tx1"/>
                        </a:solidFill>
                        <a:latin typeface="黑体" panose="02010609060101010101" pitchFamily="2" charset="-122"/>
                        <a:ea typeface="黑体" panose="02010609060101010101" pitchFamily="2" charset="-122"/>
                        <a:cs typeface="微软雅黑" panose="020B0503020204020204" charset="-122"/>
                      </a:endParaRPr>
                    </a:p>
                  </a:txBody>
                  <a:tcPr marL="72000" marR="0" marT="0" marB="0">
                    <a:lnL>
                      <a:noFill/>
                    </a:lnL>
                    <a:lnR>
                      <a:noFill/>
                    </a:lnR>
                    <a:lnT>
                      <a:noFill/>
                    </a:lnT>
                    <a:lnB>
                      <a:noFill/>
                    </a:lnB>
                    <a:lnTlToBr>
                      <a:noFill/>
                    </a:lnTlToBr>
                    <a:lnBlToTr>
                      <a:noFill/>
                    </a:lnBlToTr>
                    <a:noFill/>
                  </a:tcPr>
                </a:tc>
                <a:tc>
                  <a:txBody>
                    <a:bodyPr/>
                    <a:lstStyle/>
                    <a:p>
                      <a:pPr marL="342900" lvl="0" indent="-342900" algn="ctr">
                        <a:buNone/>
                      </a:pPr>
                      <a:r>
                        <a:rPr lang="zh-CN" altLang="en-US" sz="2800">
                          <a:solidFill>
                            <a:schemeClr val="tx1"/>
                          </a:solidFill>
                          <a:latin typeface="黑体" panose="02010609060101010101" pitchFamily="2" charset="-122"/>
                          <a:ea typeface="黑体" panose="02010609060101010101" pitchFamily="2" charset="-122"/>
                          <a:cs typeface="微软雅黑" panose="020B0503020204020204" charset="-122"/>
                        </a:rPr>
                        <a:t>成功系数（</a:t>
                      </a:r>
                      <a:r>
                        <a:rPr lang="en-US" altLang="zh-CN" sz="2800">
                          <a:solidFill>
                            <a:schemeClr val="tx1"/>
                          </a:solidFill>
                          <a:latin typeface="黑体" panose="02010609060101010101" pitchFamily="2" charset="-122"/>
                          <a:ea typeface="Times New Roman" panose="02020603050405020304" pitchFamily="18" charset="0"/>
                          <a:cs typeface="微软雅黑" panose="020B0503020204020204" charset="-122"/>
                        </a:rPr>
                        <a:t>%</a:t>
                      </a:r>
                      <a:r>
                        <a:rPr lang="zh-CN" altLang="en-US" sz="2800">
                          <a:solidFill>
                            <a:schemeClr val="tx1"/>
                          </a:solidFill>
                          <a:latin typeface="黑体" panose="02010609060101010101" pitchFamily="2" charset="-122"/>
                          <a:ea typeface="黑体" panose="02010609060101010101" pitchFamily="2" charset="-122"/>
                          <a:cs typeface="微软雅黑" panose="020B0503020204020204" charset="-122"/>
                        </a:rPr>
                        <a:t>）</a:t>
                      </a:r>
                      <a:endParaRPr lang="zh-CN" altLang="en-US" sz="2800">
                        <a:solidFill>
                          <a:schemeClr val="tx1"/>
                        </a:solidFill>
                        <a:latin typeface="黑体" panose="02010609060101010101" pitchFamily="2" charset="-122"/>
                        <a:ea typeface="黑体" panose="02010609060101010101" pitchFamily="2" charset="-122"/>
                        <a:cs typeface="微软雅黑" panose="020B0503020204020204" charset="-122"/>
                      </a:endParaRPr>
                    </a:p>
                  </a:txBody>
                  <a:tcPr marL="72000" marR="0" marT="0" marB="0">
                    <a:lnL>
                      <a:noFill/>
                    </a:lnL>
                    <a:lnR>
                      <a:noFill/>
                    </a:lnR>
                    <a:lnT>
                      <a:noFill/>
                    </a:lnT>
                    <a:lnB>
                      <a:noFill/>
                    </a:lnB>
                    <a:lnTlToBr>
                      <a:noFill/>
                    </a:lnTlToBr>
                    <a:lnBlToTr>
                      <a:noFill/>
                    </a:lnBlToTr>
                    <a:noFill/>
                  </a:tcPr>
                </a:tc>
              </a:tr>
              <a:tr h="487362">
                <a:tc>
                  <a:txBody>
                    <a:bodyPr/>
                    <a:lstStyle/>
                    <a:p>
                      <a:pPr marL="342900" lvl="0" indent="-342900" algn="l">
                        <a:buNone/>
                      </a:pP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a:noFill/>
                    </a:lnT>
                    <a:lnB>
                      <a:noFill/>
                    </a:lnB>
                    <a:lnTlToBr>
                      <a:noFill/>
                    </a:lnTlToBr>
                    <a:lnBlToTr>
                      <a:noFill/>
                    </a:lnBlToTr>
                    <a:noFill/>
                  </a:tcPr>
                </a:tc>
                <a:tc>
                  <a:txBody>
                    <a:bodyPr/>
                    <a:lstStyle/>
                    <a:p>
                      <a:pPr marL="342900" lvl="0" indent="-342900" algn="ctr">
                        <a:buNone/>
                      </a:pPr>
                      <a:endPar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a:noFill/>
                    </a:lnT>
                    <a:lnB>
                      <a:noFill/>
                    </a:lnB>
                    <a:lnTlToBr>
                      <a:noFill/>
                    </a:lnTlToBr>
                    <a:lnBlToTr>
                      <a:noFill/>
                    </a:lnBlToTr>
                    <a:noFill/>
                  </a:tcPr>
                </a:tc>
              </a:tr>
              <a:tr h="487363">
                <a:tc>
                  <a:txBody>
                    <a:bodyPr/>
                    <a:lstStyle/>
                    <a:p>
                      <a:pPr marL="342900" lvl="0" indent="-342900" algn="l">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rPr>
                        <a:t>校友或朋友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a:noFill/>
                    </a:lnT>
                    <a:lnB w="12700">
                      <a:solidFill>
                        <a:schemeClr val="tx1"/>
                      </a:solidFill>
                      <a:prstDash val="solid"/>
                    </a:lnB>
                    <a:lnTlToBr>
                      <a:noFill/>
                    </a:lnTlToBr>
                    <a:lnBlToTr>
                      <a:noFill/>
                    </a:lnBlToTr>
                    <a:noFill/>
                  </a:tcPr>
                </a:tc>
                <a:tc>
                  <a:txBody>
                    <a:bodyPr/>
                    <a:lstStyle/>
                    <a:p>
                      <a:pPr marL="342900" lvl="0" indent="-342900" algn="ctr">
                        <a:buNone/>
                      </a:pPr>
                      <a:r>
                        <a:rPr lang="en-US" altLang="zh-CN" sz="2400" dirty="0">
                          <a:solidFill>
                            <a:schemeClr val="tx1"/>
                          </a:solidFill>
                          <a:latin typeface="微软雅黑" panose="020B0503020204020204" charset="-122"/>
                          <a:ea typeface="Times New Roman" panose="02020603050405020304" pitchFamily="18" charset="0"/>
                          <a:cs typeface="微软雅黑" panose="020B0503020204020204" charset="-122"/>
                        </a:rPr>
                        <a:t>75</a:t>
                      </a:r>
                      <a:endParaRPr lang="en-US" altLang="zh-CN" sz="2400" dirty="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a:noFill/>
                    </a:lnT>
                    <a:lnB w="12700">
                      <a:solidFill>
                        <a:schemeClr val="tx1"/>
                      </a:solidFill>
                      <a:prstDash val="solid"/>
                    </a:lnB>
                    <a:lnTlToBr>
                      <a:noFill/>
                    </a:lnTlToBr>
                    <a:lnBlToTr>
                      <a:noFill/>
                    </a:lnBlToTr>
                    <a:noFill/>
                  </a:tcPr>
                </a:tc>
              </a:tr>
              <a:tr h="487045">
                <a:tc>
                  <a:txBody>
                    <a:bodyPr/>
                    <a:lstStyle/>
                    <a:p>
                      <a:pPr marL="342900" lvl="0" indent="-342900" algn="l">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rPr>
                        <a:t>招聘广告</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w="12700">
                      <a:solidFill>
                        <a:schemeClr val="tx1"/>
                      </a:solidFill>
                      <a:prstDash val="solid"/>
                    </a:lnT>
                    <a:lnB>
                      <a:noFill/>
                    </a:lnB>
                    <a:lnTlToBr>
                      <a:noFill/>
                    </a:lnTlToBr>
                    <a:lnBlToTr>
                      <a:noFill/>
                    </a:lnBlToTr>
                    <a:noFill/>
                  </a:tcPr>
                </a:tc>
                <a:tc>
                  <a:txBody>
                    <a:bodyPr/>
                    <a:lstStyle/>
                    <a:p>
                      <a:pPr marL="342900" lvl="0" indent="-342900" algn="ctr">
                        <a:buNone/>
                      </a:pPr>
                      <a:r>
                        <a:rPr lang="en-US" altLang="zh-CN" sz="2400" dirty="0">
                          <a:solidFill>
                            <a:schemeClr val="tx1"/>
                          </a:solidFill>
                          <a:latin typeface="微软雅黑" panose="020B0503020204020204" charset="-122"/>
                          <a:ea typeface="Times New Roman" panose="02020603050405020304" pitchFamily="18" charset="0"/>
                          <a:cs typeface="微软雅黑" panose="020B0503020204020204" charset="-122"/>
                        </a:rPr>
                        <a:t>25</a:t>
                      </a:r>
                      <a:endParaRPr lang="en-US" altLang="zh-CN" sz="2400" dirty="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w="12700">
                      <a:solidFill>
                        <a:schemeClr val="tx1"/>
                      </a:solidFill>
                      <a:prstDash val="solid"/>
                    </a:lnT>
                    <a:lnB>
                      <a:noFill/>
                    </a:lnB>
                    <a:lnTlToBr>
                      <a:noFill/>
                    </a:lnTlToBr>
                    <a:lnBlToTr>
                      <a:noFill/>
                    </a:lnBlToTr>
                    <a:noFill/>
                  </a:tcPr>
                </a:tc>
              </a:tr>
              <a:tr h="487680">
                <a:tc>
                  <a:txBody>
                    <a:bodyPr/>
                    <a:lstStyle/>
                    <a:p>
                      <a:pPr marL="342900" lvl="0" indent="-342900" algn="l">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rPr>
                        <a:t>具有相似工作的人的介绍</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a:noFill/>
                    </a:lnT>
                    <a:lnB w="12700">
                      <a:solidFill>
                        <a:schemeClr val="tx1"/>
                      </a:solidFill>
                      <a:prstDash val="solid"/>
                    </a:lnB>
                    <a:lnTlToBr>
                      <a:noFill/>
                    </a:lnTlToBr>
                    <a:lnBlToTr>
                      <a:noFill/>
                    </a:lnBlToTr>
                    <a:noFill/>
                  </a:tcPr>
                </a:tc>
                <a:tc>
                  <a:txBody>
                    <a:bodyPr/>
                    <a:lstStyle/>
                    <a:p>
                      <a:pPr marL="342900" lvl="0" indent="-342900" algn="ctr">
                        <a:buNone/>
                      </a:pPr>
                      <a:r>
                        <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rPr>
                        <a:t>50</a:t>
                      </a:r>
                      <a:endPar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a:noFill/>
                    </a:lnT>
                    <a:lnB w="12700">
                      <a:solidFill>
                        <a:schemeClr val="tx1"/>
                      </a:solidFill>
                      <a:prstDash val="solid"/>
                    </a:lnB>
                    <a:lnTlToBr>
                      <a:noFill/>
                    </a:lnTlToBr>
                    <a:lnBlToTr>
                      <a:noFill/>
                    </a:lnBlToTr>
                    <a:noFill/>
                  </a:tcPr>
                </a:tc>
              </a:tr>
              <a:tr h="487045">
                <a:tc>
                  <a:txBody>
                    <a:bodyPr/>
                    <a:lstStyle/>
                    <a:p>
                      <a:pPr marL="342900" lvl="0" indent="-342900" algn="l">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rPr>
                        <a:t>参加相关的学术会议</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w="12700">
                      <a:solidFill>
                        <a:schemeClr val="tx1"/>
                      </a:solidFill>
                      <a:prstDash val="solid"/>
                    </a:lnT>
                    <a:lnB>
                      <a:noFill/>
                    </a:lnB>
                    <a:lnTlToBr>
                      <a:noFill/>
                    </a:lnTlToBr>
                    <a:lnBlToTr>
                      <a:noFill/>
                    </a:lnBlToTr>
                    <a:noFill/>
                  </a:tcPr>
                </a:tc>
                <a:tc>
                  <a:txBody>
                    <a:bodyPr/>
                    <a:lstStyle/>
                    <a:p>
                      <a:pPr marL="342900" lvl="0" indent="-342900" algn="ctr">
                        <a:buNone/>
                      </a:pPr>
                      <a:r>
                        <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rPr>
                        <a:t>60</a:t>
                      </a:r>
                      <a:endPar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w="12700">
                      <a:solidFill>
                        <a:schemeClr val="tx1"/>
                      </a:solidFill>
                      <a:prstDash val="solid"/>
                    </a:lnT>
                    <a:lnB>
                      <a:noFill/>
                    </a:lnB>
                    <a:lnTlToBr>
                      <a:noFill/>
                    </a:lnTlToBr>
                    <a:lnBlToTr>
                      <a:noFill/>
                    </a:lnBlToTr>
                    <a:noFill/>
                  </a:tcPr>
                </a:tc>
              </a:tr>
              <a:tr h="487363">
                <a:tc>
                  <a:txBody>
                    <a:bodyPr/>
                    <a:lstStyle/>
                    <a:p>
                      <a:pPr marL="342900" lvl="0" indent="-342900" algn="l">
                        <a:buNone/>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在校期间的公司实习</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a:noFill/>
                    </a:lnT>
                    <a:lnB w="12700">
                      <a:solidFill>
                        <a:schemeClr val="tx1"/>
                      </a:solidFill>
                      <a:prstDash val="solid"/>
                    </a:lnB>
                    <a:lnTlToBr>
                      <a:noFill/>
                    </a:lnTlToBr>
                    <a:lnBlToTr>
                      <a:noFill/>
                    </a:lnBlToTr>
                    <a:noFill/>
                  </a:tcPr>
                </a:tc>
                <a:tc>
                  <a:txBody>
                    <a:bodyPr/>
                    <a:lstStyle/>
                    <a:p>
                      <a:pPr marL="342900" lvl="0" indent="-342900" algn="ctr">
                        <a:buNone/>
                      </a:pPr>
                      <a:r>
                        <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rPr>
                        <a:t>50</a:t>
                      </a:r>
                      <a:endPar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a:noFill/>
                    </a:lnT>
                    <a:lnB w="12700">
                      <a:solidFill>
                        <a:schemeClr val="tx1"/>
                      </a:solidFill>
                      <a:prstDash val="solid"/>
                    </a:lnB>
                    <a:lnTlToBr>
                      <a:noFill/>
                    </a:lnTlToBr>
                    <a:lnBlToTr>
                      <a:noFill/>
                    </a:lnBlToTr>
                    <a:noFill/>
                  </a:tcPr>
                </a:tc>
              </a:tr>
              <a:tr h="503237">
                <a:tc>
                  <a:txBody>
                    <a:bodyPr/>
                    <a:lstStyle/>
                    <a:p>
                      <a:pPr marL="342900" lvl="0" indent="-342900" algn="l">
                        <a:buNone/>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盲目地投简历到公司</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w="12700">
                      <a:solidFill>
                        <a:schemeClr val="tx1"/>
                      </a:solidFill>
                      <a:prstDash val="solid"/>
                    </a:lnT>
                    <a:lnB>
                      <a:noFill/>
                    </a:lnB>
                    <a:lnTlToBr>
                      <a:noFill/>
                    </a:lnTlToBr>
                    <a:lnBlToTr>
                      <a:noFill/>
                    </a:lnBlToTr>
                    <a:noFill/>
                  </a:tcPr>
                </a:tc>
                <a:tc>
                  <a:txBody>
                    <a:bodyPr/>
                    <a:lstStyle/>
                    <a:p>
                      <a:pPr marL="342900" lvl="0" indent="-342900" algn="ctr">
                        <a:buNone/>
                      </a:pPr>
                      <a:r>
                        <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rPr>
                        <a:t>5</a:t>
                      </a:r>
                      <a:endPar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w="12700">
                      <a:solidFill>
                        <a:schemeClr val="tx1"/>
                      </a:solidFill>
                      <a:prstDash val="solid"/>
                    </a:lnT>
                    <a:lnB>
                      <a:noFill/>
                    </a:lnB>
                    <a:lnTlToBr>
                      <a:noFill/>
                    </a:lnTlToBr>
                    <a:lnBlToTr>
                      <a:noFill/>
                    </a:lnBlToTr>
                    <a:noFill/>
                  </a:tcPr>
                </a:tc>
              </a:tr>
              <a:tr h="487363">
                <a:tc>
                  <a:txBody>
                    <a:bodyPr/>
                    <a:lstStyle/>
                    <a:p>
                      <a:pPr marL="342900" lvl="0" indent="-342900" algn="l">
                        <a:buNone/>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参加大型招聘会</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a:noFill/>
                    </a:lnT>
                    <a:lnB>
                      <a:noFill/>
                    </a:lnB>
                    <a:lnTlToBr>
                      <a:noFill/>
                    </a:lnTlToBr>
                    <a:lnBlToTr>
                      <a:noFill/>
                    </a:lnBlToTr>
                    <a:noFill/>
                  </a:tcPr>
                </a:tc>
                <a:tc>
                  <a:txBody>
                    <a:bodyPr/>
                    <a:lstStyle/>
                    <a:p>
                      <a:pPr marL="342900" lvl="0" indent="-342900" algn="ctr">
                        <a:buNone/>
                      </a:pPr>
                      <a:r>
                        <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rPr>
                        <a:t>20</a:t>
                      </a:r>
                      <a:endParaRPr lang="en-US" altLang="zh-CN" sz="240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a:noFill/>
                    </a:lnT>
                    <a:lnB>
                      <a:noFill/>
                    </a:lnB>
                    <a:lnTlToBr>
                      <a:noFill/>
                    </a:lnTlToBr>
                    <a:lnBlToTr>
                      <a:noFill/>
                    </a:lnBlToTr>
                    <a:noFill/>
                  </a:tcPr>
                </a:tc>
              </a:tr>
              <a:tr h="487362">
                <a:tc>
                  <a:txBody>
                    <a:bodyPr/>
                    <a:lstStyle/>
                    <a:p>
                      <a:pPr marL="342900" lvl="0" indent="-342900" algn="l">
                        <a:buNone/>
                      </a:pP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参加学校为某公司特别组织的宣讲会</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endParaRPr>
                    </a:p>
                  </a:txBody>
                  <a:tcPr marL="72000" marR="0" marT="0" marB="0">
                    <a:lnL>
                      <a:noFill/>
                    </a:lnL>
                    <a:lnR>
                      <a:noFill/>
                    </a:lnR>
                    <a:lnT>
                      <a:noFill/>
                    </a:lnT>
                    <a:lnB>
                      <a:noFill/>
                    </a:lnB>
                    <a:lnTlToBr>
                      <a:noFill/>
                    </a:lnTlToBr>
                    <a:lnBlToTr>
                      <a:noFill/>
                    </a:lnBlToTr>
                    <a:noFill/>
                  </a:tcPr>
                </a:tc>
                <a:tc>
                  <a:txBody>
                    <a:bodyPr/>
                    <a:lstStyle/>
                    <a:p>
                      <a:pPr marL="342900" lvl="0" indent="-342900" algn="ctr">
                        <a:buNone/>
                      </a:pPr>
                      <a:r>
                        <a:rPr lang="en-US" altLang="zh-CN" sz="2400" dirty="0">
                          <a:solidFill>
                            <a:schemeClr val="tx1"/>
                          </a:solidFill>
                          <a:latin typeface="微软雅黑" panose="020B0503020204020204" charset="-122"/>
                          <a:ea typeface="Times New Roman" panose="02020603050405020304" pitchFamily="18" charset="0"/>
                          <a:cs typeface="微软雅黑" panose="020B0503020204020204" charset="-122"/>
                        </a:rPr>
                        <a:t>25</a:t>
                      </a:r>
                      <a:endParaRPr lang="en-US" altLang="zh-CN" sz="2400" dirty="0">
                        <a:solidFill>
                          <a:schemeClr val="tx1"/>
                        </a:solidFill>
                        <a:latin typeface="微软雅黑" panose="020B0503020204020204" charset="-122"/>
                        <a:ea typeface="Times New Roman" panose="02020603050405020304" pitchFamily="18" charset="0"/>
                        <a:cs typeface="微软雅黑" panose="020B0503020204020204" charset="-122"/>
                      </a:endParaRPr>
                    </a:p>
                  </a:txBody>
                  <a:tcPr marL="72000" marR="0" marT="0" marB="0">
                    <a:lnL>
                      <a:noFill/>
                    </a:lnL>
                    <a:lnR>
                      <a:noFill/>
                    </a:lnR>
                    <a:lnT>
                      <a:noFill/>
                    </a:lnT>
                    <a:lnB>
                      <a:noFill/>
                    </a:lnB>
                    <a:lnTlToBr>
                      <a:noFill/>
                    </a:lnTlToBr>
                    <a:lnBlToTr>
                      <a:noFill/>
                    </a:lnBlToTr>
                    <a:noFill/>
                  </a:tcPr>
                </a:tc>
              </a:tr>
            </a:tbl>
          </a:graphicData>
        </a:graphic>
      </p:graphicFrame>
      <p:sp>
        <p:nvSpPr>
          <p:cNvPr id="3" name="文本框 2"/>
          <p:cNvSpPr txBox="1"/>
          <p:nvPr/>
        </p:nvSpPr>
        <p:spPr>
          <a:xfrm>
            <a:off x="2653665" y="6477000"/>
            <a:ext cx="5970270" cy="368300"/>
          </a:xfrm>
          <a:prstGeom prst="rect">
            <a:avLst/>
          </a:prstGeom>
          <a:noFill/>
        </p:spPr>
        <p:txBody>
          <a:bodyPr wrap="none" rtlCol="0" anchor="t">
            <a:spAutoFit/>
          </a:bodyPr>
          <a:lstStyle/>
          <a:p>
            <a:r>
              <a:rPr lang="zh-CN" altLang="en-US">
                <a:ea typeface="微软雅黑" panose="020B0503020204020204" charset="-122"/>
                <a:cs typeface="微软雅黑" panose="020B0503020204020204" charset="-122"/>
                <a:sym typeface="+mn-ea"/>
              </a:rPr>
              <a:t>——摘自理查德·尼尔森·鲍利斯《你的降落伞是什么颜色》</a:t>
            </a:r>
            <a:endParaRPr lang="zh-CN" altLang="en-US"/>
          </a:p>
        </p:txBody>
      </p:sp>
      <p:sp>
        <p:nvSpPr>
          <p:cNvPr id="6" name="标题 1"/>
          <p:cNvSpPr>
            <a:spLocks noGrp="1"/>
          </p:cNvSpPr>
          <p:nvPr/>
        </p:nvSpPr>
        <p:spPr>
          <a:xfrm>
            <a:off x="8623935" y="201295"/>
            <a:ext cx="3575685" cy="3484245"/>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微软雅黑" panose="020B0503020204020204" charset="-122"/>
                <a:cs typeface="微软雅黑" panose="020B0503020204020204" charset="-122"/>
              </a:defRPr>
            </a:lvl1pPr>
          </a:lstStyle>
          <a:p>
            <a:pPr fontAlgn="auto">
              <a:lnSpc>
                <a:spcPct val="150000"/>
              </a:lnSpc>
            </a:pPr>
            <a:r>
              <a:rPr lang="zh-CN" altLang="en-US"/>
              <a:t>网络求职</a:t>
            </a:r>
            <a:endParaRPr lang="zh-CN" altLang="en-US"/>
          </a:p>
          <a:p>
            <a:pPr fontAlgn="auto">
              <a:lnSpc>
                <a:spcPct val="150000"/>
              </a:lnSpc>
            </a:pPr>
            <a:r>
              <a:rPr lang="zh-CN" altLang="en-US"/>
              <a:t>人脉求职</a:t>
            </a:r>
            <a:endParaRPr lang="zh-CN" altLang="en-US"/>
          </a:p>
          <a:p>
            <a:pPr fontAlgn="auto">
              <a:lnSpc>
                <a:spcPct val="150000"/>
              </a:lnSpc>
            </a:pPr>
            <a:r>
              <a:rPr lang="zh-CN" altLang="en-US"/>
              <a:t>个性求职</a:t>
            </a:r>
            <a:endParaRPr lang="zh-CN" altLang="en-US"/>
          </a:p>
          <a:p>
            <a:pPr fontAlgn="auto">
              <a:lnSpc>
                <a:spcPct val="150000"/>
              </a:lnSpc>
            </a:pPr>
            <a:r>
              <a:rPr lang="zh-CN" altLang="en-US"/>
              <a:t>主动求职</a:t>
            </a:r>
            <a:endParaRPr lang="zh-CN" altLang="en-US"/>
          </a:p>
          <a:p>
            <a:pPr fontAlgn="auto">
              <a:lnSpc>
                <a:spcPct val="150000"/>
              </a:lnSpc>
            </a:pPr>
            <a:r>
              <a:rPr lang="en-US" altLang="zh-CN"/>
              <a:t>…………</a:t>
            </a:r>
            <a:endParaRPr lang="en-US" altLang="zh-CN"/>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sz="4000" b="1"/>
              <a:t>听听过来人的经验</a:t>
            </a:r>
            <a:endParaRPr lang="zh-CN" altLang="zh-CN" sz="4000" b="1"/>
          </a:p>
        </p:txBody>
      </p:sp>
      <p:sp>
        <p:nvSpPr>
          <p:cNvPr id="3" name="内容占位符 2"/>
          <p:cNvSpPr>
            <a:spLocks noGrp="1"/>
          </p:cNvSpPr>
          <p:nvPr>
            <p:ph idx="1"/>
          </p:nvPr>
        </p:nvSpPr>
        <p:spPr/>
        <p:txBody>
          <a:bodyPr>
            <a:normAutofit fontScale="90000" lnSpcReduction="10000"/>
          </a:bodyPr>
          <a:lstStyle/>
          <a:p>
            <a:pPr fontAlgn="auto">
              <a:lnSpc>
                <a:spcPct val="150000"/>
              </a:lnSpc>
              <a:spcBef>
                <a:spcPts val="0"/>
              </a:spcBef>
            </a:pPr>
            <a:r>
              <a:rPr lang="zh-CN" altLang="en-US" sz="3100" dirty="0" smtClean="0"/>
              <a:t>通过种种办法加到往年面试者以及成功入职的前辈的微信，向学长学姐求教经验。</a:t>
            </a:r>
            <a:endParaRPr lang="en-US" altLang="zh-CN" sz="3100" dirty="0" smtClean="0"/>
          </a:p>
          <a:p>
            <a:pPr fontAlgn="auto">
              <a:lnSpc>
                <a:spcPct val="150000"/>
              </a:lnSpc>
              <a:spcBef>
                <a:spcPts val="0"/>
              </a:spcBef>
            </a:pPr>
            <a:r>
              <a:rPr lang="zh-CN" altLang="en-US" sz="3100" dirty="0" smtClean="0"/>
              <a:t>在智联招聘、前程无忧等求职平台上进行注册，收藏各大高校就业指导中心官网的网址。经常去看这些网站有没有职位更新和可去的招聘会。</a:t>
            </a:r>
            <a:endParaRPr lang="zh-CN" altLang="en-US" sz="3100" dirty="0" smtClean="0"/>
          </a:p>
          <a:p>
            <a:pPr fontAlgn="auto">
              <a:lnSpc>
                <a:spcPct val="150000"/>
              </a:lnSpc>
              <a:spcBef>
                <a:spcPts val="0"/>
              </a:spcBef>
            </a:pPr>
            <a:r>
              <a:rPr lang="zh-CN" altLang="en-US" sz="3100" dirty="0" smtClean="0"/>
              <a:t>加入一些求职微信群，关注心仪公司的校招公众号。这样随时随地都能看到求职信息，把零碎时间利用起来。</a:t>
            </a:r>
            <a:endParaRPr lang="zh-CN" altLang="en-US" sz="3100" dirty="0" smtClean="0"/>
          </a:p>
          <a:p>
            <a:pPr fontAlgn="auto">
              <a:lnSpc>
                <a:spcPct val="150000"/>
              </a:lnSpc>
              <a:spcBef>
                <a:spcPts val="0"/>
              </a:spcBef>
            </a:pPr>
            <a:endParaRPr lang="zh-CN"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60" y="456883"/>
            <a:ext cx="10973880" cy="1143000"/>
          </a:xfrm>
        </p:spPr>
        <p:txBody>
          <a:bodyPr>
            <a:normAutofit/>
          </a:bodyPr>
          <a:lstStyle/>
          <a:p>
            <a:r>
              <a:rPr lang="zh-CN" altLang="en-US" sz="3600" b="1" dirty="0" smtClean="0">
                <a:sym typeface="+mn-ea"/>
              </a:rPr>
              <a:t>简历和面试准备</a:t>
            </a:r>
            <a:endParaRPr lang="zh-CN" altLang="en-US" sz="3600" b="1" dirty="0" smtClean="0">
              <a:sym typeface="+mn-ea"/>
            </a:endParaRPr>
          </a:p>
        </p:txBody>
      </p:sp>
      <p:grpSp>
        <p:nvGrpSpPr>
          <p:cNvPr id="52226" name="组合 3"/>
          <p:cNvGrpSpPr/>
          <p:nvPr/>
        </p:nvGrpSpPr>
        <p:grpSpPr>
          <a:xfrm>
            <a:off x="952464" y="1500174"/>
            <a:ext cx="4441190" cy="3557906"/>
            <a:chOff x="576290" y="1320724"/>
            <a:chExt cx="4259096" cy="3974145"/>
          </a:xfrm>
        </p:grpSpPr>
        <p:grpSp>
          <p:nvGrpSpPr>
            <p:cNvPr id="52227" name="组合 1"/>
            <p:cNvGrpSpPr/>
            <p:nvPr/>
          </p:nvGrpSpPr>
          <p:grpSpPr>
            <a:xfrm>
              <a:off x="1051356" y="1320724"/>
              <a:ext cx="3659193" cy="3647517"/>
              <a:chOff x="1051393" y="1320724"/>
              <a:chExt cx="2841975" cy="2832906"/>
            </a:xfrm>
          </p:grpSpPr>
          <p:sp>
            <p:nvSpPr>
              <p:cNvPr id="15" name="Rectangle 8"/>
              <p:cNvSpPr/>
              <p:nvPr/>
            </p:nvSpPr>
            <p:spPr>
              <a:xfrm>
                <a:off x="1051393" y="1320724"/>
                <a:ext cx="2841974" cy="2832906"/>
              </a:xfrm>
              <a:prstGeom prst="rect">
                <a:avLst/>
              </a:prstGeom>
              <a:noFill/>
            </p:spPr>
            <p:style>
              <a:lnRef idx="0">
                <a:schemeClr val="accent2"/>
              </a:lnRef>
              <a:fillRef idx="3">
                <a:schemeClr val="accent2"/>
              </a:fillRef>
              <a:effectRef idx="3">
                <a:schemeClr val="accent2"/>
              </a:effectRef>
              <a:fontRef idx="minor">
                <a:schemeClr val="lt1"/>
              </a:fontRef>
            </p:style>
            <p:txBody>
              <a:bodyPr lIns="68607" tIns="34304" rIns="68607" bIns="34304"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6" name="Rectangle 9"/>
              <p:cNvSpPr/>
              <p:nvPr/>
            </p:nvSpPr>
            <p:spPr>
              <a:xfrm>
                <a:off x="1051519" y="1876410"/>
                <a:ext cx="2841849" cy="21304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607" tIns="34304" rIns="68607" bIns="34304"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1" i="0" u="none" strike="noStrike" kern="1200" cap="none" spc="0" normalizeH="0" baseline="0" noProof="0">
                  <a:ln>
                    <a:noFill/>
                  </a:ln>
                  <a:solidFill>
                    <a:schemeClr val="lt1"/>
                  </a:solidFill>
                  <a:effectLst/>
                  <a:uLnTx/>
                  <a:uFillTx/>
                  <a:latin typeface="+mn-lt"/>
                  <a:ea typeface="+mn-ea"/>
                  <a:cs typeface="+mn-cs"/>
                </a:endParaRPr>
              </a:p>
            </p:txBody>
          </p:sp>
        </p:grpSp>
        <p:sp>
          <p:nvSpPr>
            <p:cNvPr id="52230" name="TextBox 12"/>
            <p:cNvSpPr txBox="1"/>
            <p:nvPr/>
          </p:nvSpPr>
          <p:spPr>
            <a:xfrm>
              <a:off x="576290" y="1500174"/>
              <a:ext cx="4259096" cy="571687"/>
            </a:xfrm>
            <a:prstGeom prst="rect">
              <a:avLst/>
            </a:prstGeom>
            <a:noFill/>
            <a:ln w="9525">
              <a:noFill/>
            </a:ln>
          </p:spPr>
          <p:txBody>
            <a:bodyPr wrap="square" lIns="82325" tIns="41163" rIns="82325" bIns="41163" anchor="t">
              <a:spAutoFit/>
            </a:bodyPr>
            <a:lstStyle/>
            <a:p>
              <a:pPr marL="742950" lvl="1" indent="-285750" algn="ctr" defTabSz="1097280">
                <a:buClr>
                  <a:schemeClr val="bg2"/>
                </a:buClr>
                <a:buSzPct val="75000"/>
                <a:buFont typeface="Wingdings" panose="05000000000000000000" pitchFamily="2" charset="2"/>
                <a:buNone/>
              </a:pPr>
              <a:r>
                <a:rPr lang="zh-CN" altLang="en-US" sz="2800" b="1">
                  <a:solidFill>
                    <a:srgbClr val="232751"/>
                  </a:solidFill>
                  <a:latin typeface="黑体" panose="02010609060101010101" pitchFamily="2" charset="-122"/>
                  <a:ea typeface="黑体" panose="02010609060101010101" pitchFamily="2" charset="-122"/>
                </a:rPr>
                <a:t>撰写简历的三大要领</a:t>
              </a:r>
              <a:endParaRPr lang="zh-CN" altLang="en-US" sz="2800" b="1">
                <a:solidFill>
                  <a:srgbClr val="232751"/>
                </a:solidFill>
                <a:latin typeface="黑体" panose="02010609060101010101" pitchFamily="2" charset="-122"/>
                <a:ea typeface="黑体" panose="02010609060101010101" pitchFamily="2" charset="-122"/>
              </a:endParaRPr>
            </a:p>
          </p:txBody>
        </p:sp>
        <p:sp>
          <p:nvSpPr>
            <p:cNvPr id="52231" name="TextBox 13"/>
            <p:cNvSpPr txBox="1"/>
            <p:nvPr/>
          </p:nvSpPr>
          <p:spPr>
            <a:xfrm>
              <a:off x="1310318" y="2342100"/>
              <a:ext cx="3302978" cy="2952769"/>
            </a:xfrm>
            <a:prstGeom prst="rect">
              <a:avLst/>
            </a:prstGeom>
            <a:noFill/>
            <a:ln w="9525">
              <a:noFill/>
            </a:ln>
          </p:spPr>
          <p:txBody>
            <a:bodyPr wrap="square" lIns="82325" tIns="41163" rIns="82325" bIns="41163" anchor="t">
              <a:spAutoFit/>
            </a:bodyPr>
            <a:lstStyle/>
            <a:p>
              <a:pPr marL="171450" lvl="1" indent="-171450" algn="l">
                <a:lnSpc>
                  <a:spcPct val="150000"/>
                </a:lnSpc>
                <a:spcBef>
                  <a:spcPts val="450"/>
                </a:spcBef>
                <a:spcAft>
                  <a:spcPts val="450"/>
                </a:spcAft>
                <a:buClr>
                  <a:schemeClr val="accent2"/>
                </a:buClr>
                <a:buSzPct val="85000"/>
                <a:buChar char="•"/>
              </a:pPr>
              <a:r>
                <a:rPr lang="zh-CN" altLang="en-US" sz="2400" dirty="0">
                  <a:solidFill>
                    <a:schemeClr val="tx1"/>
                  </a:solidFill>
                  <a:latin typeface="微软雅黑" panose="020B0503020204020204" charset="-122"/>
                  <a:ea typeface="微软雅黑" panose="020B0503020204020204" charset="-122"/>
                </a:rPr>
                <a:t>内容要切重要点</a:t>
              </a:r>
              <a:endParaRPr lang="zh-CN" altLang="en-US" sz="2400" dirty="0">
                <a:solidFill>
                  <a:schemeClr val="tx1"/>
                </a:solidFill>
                <a:latin typeface="微软雅黑" panose="020B0503020204020204" charset="-122"/>
                <a:ea typeface="微软雅黑" panose="020B0503020204020204" charset="-122"/>
              </a:endParaRPr>
            </a:p>
            <a:p>
              <a:pPr marL="171450" lvl="1" indent="-171450" algn="l">
                <a:lnSpc>
                  <a:spcPct val="150000"/>
                </a:lnSpc>
                <a:spcBef>
                  <a:spcPts val="450"/>
                </a:spcBef>
                <a:spcAft>
                  <a:spcPts val="450"/>
                </a:spcAft>
                <a:buClr>
                  <a:schemeClr val="accent2"/>
                </a:buClr>
                <a:buSzPct val="85000"/>
              </a:pPr>
              <a:r>
                <a:rPr lang="zh-CN" altLang="en-US" sz="2400" dirty="0">
                  <a:solidFill>
                    <a:schemeClr val="tx1"/>
                  </a:solidFill>
                  <a:latin typeface="微软雅黑" panose="020B0503020204020204" charset="-122"/>
                  <a:ea typeface="微软雅黑" panose="020B0503020204020204" charset="-122"/>
                </a:rPr>
                <a:t>（相关经验、成就展示）</a:t>
              </a:r>
              <a:endParaRPr lang="zh-CN" altLang="en-US" sz="2400" dirty="0">
                <a:solidFill>
                  <a:schemeClr val="tx1"/>
                </a:solidFill>
                <a:latin typeface="微软雅黑" panose="020B0503020204020204" charset="-122"/>
                <a:ea typeface="微软雅黑" panose="020B0503020204020204" charset="-122"/>
              </a:endParaRPr>
            </a:p>
            <a:p>
              <a:pPr marL="171450" lvl="1" indent="-171450" algn="l">
                <a:lnSpc>
                  <a:spcPct val="150000"/>
                </a:lnSpc>
                <a:spcBef>
                  <a:spcPts val="450"/>
                </a:spcBef>
                <a:spcAft>
                  <a:spcPts val="450"/>
                </a:spcAft>
                <a:buClr>
                  <a:schemeClr val="accent2"/>
                </a:buClr>
                <a:buSzPct val="85000"/>
                <a:buChar char="•"/>
              </a:pPr>
              <a:r>
                <a:rPr lang="zh-CN" altLang="en-US" sz="2400" dirty="0">
                  <a:solidFill>
                    <a:schemeClr val="tx1"/>
                  </a:solidFill>
                  <a:latin typeface="微软雅黑" panose="020B0503020204020204" charset="-122"/>
                  <a:ea typeface="微软雅黑" panose="020B0503020204020204" charset="-122"/>
                </a:rPr>
                <a:t>格式要简洁大方</a:t>
              </a:r>
              <a:endParaRPr lang="zh-CN" altLang="en-US" sz="2400" dirty="0">
                <a:solidFill>
                  <a:schemeClr val="tx1"/>
                </a:solidFill>
                <a:latin typeface="微软雅黑" panose="020B0503020204020204" charset="-122"/>
                <a:ea typeface="微软雅黑" panose="020B0503020204020204" charset="-122"/>
              </a:endParaRPr>
            </a:p>
            <a:p>
              <a:pPr marL="171450" lvl="1" indent="-171450" algn="l">
                <a:lnSpc>
                  <a:spcPct val="150000"/>
                </a:lnSpc>
                <a:spcBef>
                  <a:spcPts val="450"/>
                </a:spcBef>
                <a:spcAft>
                  <a:spcPts val="450"/>
                </a:spcAft>
                <a:buClr>
                  <a:schemeClr val="accent2"/>
                </a:buClr>
                <a:buSzPct val="85000"/>
                <a:buChar char="•"/>
              </a:pPr>
              <a:r>
                <a:rPr lang="zh-CN" altLang="en-US" sz="2400" dirty="0">
                  <a:solidFill>
                    <a:schemeClr val="tx1"/>
                  </a:solidFill>
                  <a:latin typeface="微软雅黑" panose="020B0503020204020204" charset="-122"/>
                  <a:ea typeface="微软雅黑" panose="020B0503020204020204" charset="-122"/>
                </a:rPr>
                <a:t>慎选照片</a:t>
              </a:r>
              <a:endParaRPr lang="zh-CN" altLang="en-US" sz="2400" dirty="0">
                <a:solidFill>
                  <a:schemeClr val="tx1"/>
                </a:solidFill>
                <a:latin typeface="微软雅黑" panose="020B0503020204020204" charset="-122"/>
                <a:ea typeface="微软雅黑" panose="020B0503020204020204" charset="-122"/>
              </a:endParaRPr>
            </a:p>
          </p:txBody>
        </p:sp>
      </p:grpSp>
      <p:grpSp>
        <p:nvGrpSpPr>
          <p:cNvPr id="52232" name="组 2"/>
          <p:cNvGrpSpPr/>
          <p:nvPr/>
        </p:nvGrpSpPr>
        <p:grpSpPr>
          <a:xfrm>
            <a:off x="6381752" y="1633220"/>
            <a:ext cx="5071472" cy="4657718"/>
            <a:chOff x="5439621" y="896349"/>
            <a:chExt cx="3959298" cy="4825661"/>
          </a:xfrm>
        </p:grpSpPr>
        <p:sp>
          <p:nvSpPr>
            <p:cNvPr id="18" name="Rectangle 8"/>
            <p:cNvSpPr/>
            <p:nvPr/>
          </p:nvSpPr>
          <p:spPr bwMode="auto">
            <a:xfrm>
              <a:off x="5677515" y="896349"/>
              <a:ext cx="3453781" cy="4537764"/>
            </a:xfrm>
            <a:prstGeom prst="rect">
              <a:avLst/>
            </a:prstGeom>
            <a:noFill/>
          </p:spPr>
          <p:style>
            <a:lnRef idx="0">
              <a:schemeClr val="accent2"/>
            </a:lnRef>
            <a:fillRef idx="3">
              <a:schemeClr val="accent2"/>
            </a:fillRef>
            <a:effectRef idx="3">
              <a:schemeClr val="accent2"/>
            </a:effectRef>
            <a:fontRef idx="minor">
              <a:schemeClr val="lt1"/>
            </a:fontRef>
          </p:style>
          <p:txBody>
            <a:bodyPr lIns="68607" tIns="34304" rIns="68607" bIns="34304"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1" i="0" u="none" strike="noStrike" kern="1200" cap="none" spc="0" normalizeH="0" baseline="0" noProof="0">
                <a:ln>
                  <a:noFill/>
                </a:ln>
                <a:solidFill>
                  <a:schemeClr val="lt1"/>
                </a:solidFill>
                <a:effectLst/>
                <a:uLnTx/>
                <a:uFillTx/>
                <a:latin typeface="+mn-lt"/>
                <a:ea typeface="+mn-ea"/>
                <a:cs typeface="+mn-cs"/>
              </a:endParaRPr>
            </a:p>
          </p:txBody>
        </p:sp>
        <p:grpSp>
          <p:nvGrpSpPr>
            <p:cNvPr id="52234" name="组 1"/>
            <p:cNvGrpSpPr/>
            <p:nvPr/>
          </p:nvGrpSpPr>
          <p:grpSpPr>
            <a:xfrm>
              <a:off x="5439621" y="906534"/>
              <a:ext cx="3959298" cy="4815476"/>
              <a:chOff x="5439621" y="906534"/>
              <a:chExt cx="3959298" cy="4815476"/>
            </a:xfrm>
          </p:grpSpPr>
          <p:sp>
            <p:nvSpPr>
              <p:cNvPr id="19" name="Rectangle 9"/>
              <p:cNvSpPr/>
              <p:nvPr/>
            </p:nvSpPr>
            <p:spPr bwMode="auto">
              <a:xfrm>
                <a:off x="5677342" y="1536739"/>
                <a:ext cx="3453584" cy="3897374"/>
              </a:xfrm>
              <a:prstGeom prst="rect">
                <a:avLst/>
              </a:prstGeom>
              <a:solidFill>
                <a:schemeClr val="bg1">
                  <a:alpha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68607" tIns="34304" rIns="68607" bIns="34304"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52236" name="TextBox 12"/>
              <p:cNvSpPr txBox="1"/>
              <p:nvPr/>
            </p:nvSpPr>
            <p:spPr>
              <a:xfrm>
                <a:off x="5439621" y="906534"/>
                <a:ext cx="3603476" cy="530264"/>
              </a:xfrm>
              <a:prstGeom prst="rect">
                <a:avLst/>
              </a:prstGeom>
              <a:noFill/>
              <a:ln w="9525">
                <a:noFill/>
              </a:ln>
            </p:spPr>
            <p:txBody>
              <a:bodyPr wrap="square" lIns="82325" tIns="41163" rIns="82325" bIns="41163" anchor="t">
                <a:spAutoFit/>
              </a:bodyPr>
              <a:lstStyle/>
              <a:p>
                <a:pPr marL="742950" lvl="1" indent="-285750" algn="ctr" defTabSz="1097280">
                  <a:buClr>
                    <a:schemeClr val="bg2"/>
                  </a:buClr>
                  <a:buSzPct val="75000"/>
                  <a:buFont typeface="Wingdings" panose="05000000000000000000" pitchFamily="2" charset="2"/>
                  <a:buNone/>
                </a:pPr>
                <a:r>
                  <a:rPr lang="zh-CN" altLang="en-US" sz="2800" b="1">
                    <a:solidFill>
                      <a:schemeClr val="tx1"/>
                    </a:solidFill>
                    <a:latin typeface="黑体" panose="02010609060101010101" pitchFamily="2" charset="-122"/>
                    <a:ea typeface="黑体" panose="02010609060101010101" pitchFamily="2" charset="-122"/>
                  </a:rPr>
                  <a:t>撰写简历的注意事项</a:t>
                </a:r>
                <a:r>
                  <a:rPr lang="zh-CN" altLang="en-US" sz="2000">
                    <a:solidFill>
                      <a:schemeClr val="bg1"/>
                    </a:solidFill>
                    <a:latin typeface="黑体" panose="02010609060101010101" pitchFamily="2" charset="-122"/>
                    <a:ea typeface="黑体" panose="02010609060101010101" pitchFamily="2" charset="-122"/>
                  </a:rPr>
                  <a:t>项</a:t>
                </a:r>
                <a:endParaRPr lang="zh-CN" altLang="en-US" sz="2000">
                  <a:solidFill>
                    <a:schemeClr val="bg1"/>
                  </a:solidFill>
                  <a:latin typeface="黑体" panose="02010609060101010101" pitchFamily="2" charset="-122"/>
                  <a:ea typeface="黑体" panose="02010609060101010101" pitchFamily="2" charset="-122"/>
                </a:endParaRPr>
              </a:p>
            </p:txBody>
          </p:sp>
          <p:sp>
            <p:nvSpPr>
              <p:cNvPr id="57360" name="TextBox 13"/>
              <p:cNvSpPr txBox="1">
                <a:spLocks noChangeArrowheads="1"/>
              </p:cNvSpPr>
              <p:nvPr/>
            </p:nvSpPr>
            <p:spPr bwMode="auto">
              <a:xfrm>
                <a:off x="5941566" y="1572658"/>
                <a:ext cx="3457353" cy="4149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2325" tIns="41163" rIns="82325" bIns="41163">
                <a:spAutoFit/>
              </a:bodyPr>
              <a:lstStyle/>
              <a:p>
                <a:pPr marL="171450" lvl="1" indent="-171450" algn="l" fontAlgn="base">
                  <a:lnSpc>
                    <a:spcPct val="150000"/>
                  </a:lnSpc>
                  <a:spcBef>
                    <a:spcPts val="450"/>
                  </a:spcBef>
                  <a:spcAft>
                    <a:spcPts val="450"/>
                  </a:spcAft>
                  <a:buClr>
                    <a:schemeClr val="accent2"/>
                  </a:buClr>
                  <a:buSzPct val="85000"/>
                  <a:buChar char="•"/>
                </a:pPr>
                <a:r>
                  <a:rPr lang="zh-CN" altLang="en-US" sz="2000" strike="noStrike" noProof="1">
                    <a:solidFill>
                      <a:schemeClr val="tx1"/>
                    </a:solidFill>
                    <a:latin typeface="微软雅黑" panose="020B0503020204020204" charset="-122"/>
                    <a:ea typeface="微软雅黑" panose="020B0503020204020204" charset="-122"/>
                  </a:rPr>
                  <a:t>要疏密有致、主次分明</a:t>
                </a:r>
                <a:endParaRPr lang="zh-CN" altLang="en-US" sz="2000" strike="noStrike" noProof="1">
                  <a:solidFill>
                    <a:schemeClr val="tx1"/>
                  </a:solidFill>
                  <a:latin typeface="微软雅黑" panose="020B0503020204020204" charset="-122"/>
                  <a:ea typeface="微软雅黑" panose="020B0503020204020204" charset="-122"/>
                </a:endParaRPr>
              </a:p>
              <a:p>
                <a:pPr marL="171450" lvl="1" indent="-171450" algn="l" fontAlgn="base">
                  <a:lnSpc>
                    <a:spcPct val="150000"/>
                  </a:lnSpc>
                  <a:spcBef>
                    <a:spcPts val="450"/>
                  </a:spcBef>
                  <a:spcAft>
                    <a:spcPts val="450"/>
                  </a:spcAft>
                  <a:buClr>
                    <a:schemeClr val="accent2"/>
                  </a:buClr>
                  <a:buSzPct val="85000"/>
                  <a:buChar char="•"/>
                </a:pPr>
                <a:r>
                  <a:rPr lang="zh-CN" altLang="en-US" sz="2000" strike="noStrike" noProof="1">
                    <a:solidFill>
                      <a:schemeClr val="tx1"/>
                    </a:solidFill>
                    <a:latin typeface="微软雅黑" panose="020B0503020204020204" charset="-122"/>
                    <a:ea typeface="微软雅黑" panose="020B0503020204020204" charset="-122"/>
                  </a:rPr>
                  <a:t> 控制在一页范围内</a:t>
                </a:r>
                <a:endParaRPr lang="zh-CN" altLang="en-US" sz="2000" strike="noStrike" noProof="1">
                  <a:solidFill>
                    <a:schemeClr val="tx1"/>
                  </a:solidFill>
                  <a:latin typeface="微软雅黑" panose="020B0503020204020204" charset="-122"/>
                  <a:ea typeface="微软雅黑" panose="020B0503020204020204" charset="-122"/>
                </a:endParaRPr>
              </a:p>
              <a:p>
                <a:pPr marL="171450" lvl="1" indent="-171450" algn="l" fontAlgn="base">
                  <a:lnSpc>
                    <a:spcPct val="150000"/>
                  </a:lnSpc>
                  <a:spcBef>
                    <a:spcPts val="450"/>
                  </a:spcBef>
                  <a:spcAft>
                    <a:spcPts val="450"/>
                  </a:spcAft>
                  <a:buClr>
                    <a:schemeClr val="accent2"/>
                  </a:buClr>
                  <a:buSzPct val="85000"/>
                  <a:buChar char="•"/>
                </a:pPr>
                <a:r>
                  <a:rPr lang="zh-CN" altLang="en-US" sz="2000" strike="noStrike" noProof="1">
                    <a:solidFill>
                      <a:schemeClr val="tx1"/>
                    </a:solidFill>
                    <a:latin typeface="微软雅黑" panose="020B0503020204020204" charset="-122"/>
                    <a:ea typeface="微软雅黑" panose="020B0503020204020204" charset="-122"/>
                  </a:rPr>
                  <a:t> 各种级别的字体要选择适当</a:t>
                </a:r>
                <a:endParaRPr lang="zh-CN" altLang="en-US" sz="2000" strike="noStrike" noProof="1">
                  <a:solidFill>
                    <a:schemeClr val="tx1"/>
                  </a:solidFill>
                  <a:latin typeface="微软雅黑" panose="020B0503020204020204" charset="-122"/>
                  <a:ea typeface="微软雅黑" panose="020B0503020204020204" charset="-122"/>
                </a:endParaRPr>
              </a:p>
              <a:p>
                <a:pPr marL="171450" lvl="1" indent="-171450" algn="l" fontAlgn="base">
                  <a:lnSpc>
                    <a:spcPct val="150000"/>
                  </a:lnSpc>
                  <a:spcBef>
                    <a:spcPts val="450"/>
                  </a:spcBef>
                  <a:spcAft>
                    <a:spcPts val="450"/>
                  </a:spcAft>
                  <a:buClr>
                    <a:schemeClr val="accent2"/>
                  </a:buClr>
                  <a:buSzPct val="85000"/>
                  <a:buChar char="•"/>
                </a:pPr>
                <a:r>
                  <a:rPr lang="zh-CN" altLang="en-US" sz="2000" strike="noStrike" noProof="1">
                    <a:solidFill>
                      <a:schemeClr val="tx1"/>
                    </a:solidFill>
                    <a:latin typeface="微软雅黑" panose="020B0503020204020204" charset="-122"/>
                    <a:ea typeface="微软雅黑" panose="020B0503020204020204" charset="-122"/>
                  </a:rPr>
                  <a:t> 不要使用框格</a:t>
                </a:r>
                <a:endParaRPr lang="zh-CN" altLang="en-US" sz="2000" strike="noStrike" noProof="1">
                  <a:solidFill>
                    <a:schemeClr val="tx1"/>
                  </a:solidFill>
                  <a:latin typeface="微软雅黑" panose="020B0503020204020204" charset="-122"/>
                  <a:ea typeface="微软雅黑" panose="020B0503020204020204" charset="-122"/>
                </a:endParaRPr>
              </a:p>
              <a:p>
                <a:pPr marL="171450" lvl="1" indent="-171450" algn="l" fontAlgn="base">
                  <a:lnSpc>
                    <a:spcPct val="150000"/>
                  </a:lnSpc>
                  <a:spcBef>
                    <a:spcPts val="450"/>
                  </a:spcBef>
                  <a:spcAft>
                    <a:spcPts val="450"/>
                  </a:spcAft>
                  <a:buClr>
                    <a:schemeClr val="accent2"/>
                  </a:buClr>
                  <a:buSzPct val="85000"/>
                  <a:buChar char="•"/>
                </a:pPr>
                <a:r>
                  <a:rPr lang="zh-CN" altLang="en-US" sz="2000" strike="noStrike" noProof="1">
                    <a:solidFill>
                      <a:schemeClr val="tx1"/>
                    </a:solidFill>
                    <a:latin typeface="微软雅黑" panose="020B0503020204020204" charset="-122"/>
                    <a:ea typeface="微软雅黑" panose="020B0503020204020204" charset="-122"/>
                  </a:rPr>
                  <a:t> 不要出现</a:t>
                </a:r>
                <a:r>
                  <a:rPr lang="en-US" altLang="zh-CN" sz="2000" strike="noStrike" noProof="1">
                    <a:solidFill>
                      <a:schemeClr val="tx1"/>
                    </a:solidFill>
                    <a:latin typeface="微软雅黑" panose="020B0503020204020204" charset="-122"/>
                    <a:ea typeface="微软雅黑" panose="020B0503020204020204" charset="-122"/>
                  </a:rPr>
                  <a:t>Resume</a:t>
                </a:r>
                <a:r>
                  <a:rPr lang="zh-CN" altLang="en-US" sz="2000" strike="noStrike" noProof="1">
                    <a:solidFill>
                      <a:schemeClr val="tx1"/>
                    </a:solidFill>
                    <a:latin typeface="微软雅黑" panose="020B0503020204020204" charset="-122"/>
                    <a:ea typeface="微软雅黑" panose="020B0503020204020204" charset="-122"/>
                  </a:rPr>
                  <a:t>或“简历”</a:t>
                </a:r>
                <a:r>
                  <a:rPr lang="en-US" altLang="zh-CN" sz="2000" strike="noStrike" noProof="1">
                    <a:solidFill>
                      <a:schemeClr val="tx1"/>
                    </a:solidFill>
                    <a:latin typeface="微软雅黑" panose="020B0503020204020204" charset="-122"/>
                    <a:ea typeface="微软雅黑" panose="020B0503020204020204" charset="-122"/>
                  </a:rPr>
                  <a:t> </a:t>
                </a:r>
                <a:r>
                  <a:rPr lang="zh-CN" altLang="en-US" sz="2000" strike="noStrike" noProof="1">
                    <a:solidFill>
                      <a:schemeClr val="tx1"/>
                    </a:solidFill>
                    <a:latin typeface="微软雅黑" panose="020B0503020204020204" charset="-122"/>
                    <a:ea typeface="微软雅黑" panose="020B0503020204020204" charset="-122"/>
                  </a:rPr>
                  <a:t>字样</a:t>
                </a:r>
                <a:endParaRPr lang="zh-CN" altLang="en-US" sz="2000" strike="noStrike" noProof="1">
                  <a:solidFill>
                    <a:schemeClr val="tx1"/>
                  </a:solidFill>
                  <a:latin typeface="微软雅黑" panose="020B0503020204020204" charset="-122"/>
                  <a:ea typeface="微软雅黑" panose="020B0503020204020204" charset="-122"/>
                </a:endParaRPr>
              </a:p>
              <a:p>
                <a:pPr marL="171450" lvl="1" indent="-171450" algn="l" fontAlgn="base">
                  <a:lnSpc>
                    <a:spcPct val="150000"/>
                  </a:lnSpc>
                  <a:spcBef>
                    <a:spcPts val="450"/>
                  </a:spcBef>
                  <a:spcAft>
                    <a:spcPts val="450"/>
                  </a:spcAft>
                  <a:buClr>
                    <a:schemeClr val="accent2"/>
                  </a:buClr>
                  <a:buSzPct val="85000"/>
                  <a:buChar char="•"/>
                </a:pPr>
                <a:r>
                  <a:rPr lang="zh-CN" altLang="en-US" sz="2000" strike="noStrike" noProof="1">
                    <a:solidFill>
                      <a:schemeClr val="tx1"/>
                    </a:solidFill>
                    <a:latin typeface="微软雅黑" panose="020B0503020204020204" charset="-122"/>
                    <a:ea typeface="微软雅黑" panose="020B0503020204020204" charset="-122"/>
                  </a:rPr>
                  <a:t> 不要以学校</a:t>
                </a:r>
                <a:r>
                  <a:rPr lang="en-US" altLang="zh-CN" sz="2000" strike="noStrike" noProof="1">
                    <a:solidFill>
                      <a:schemeClr val="tx1"/>
                    </a:solidFill>
                    <a:latin typeface="微软雅黑" panose="020B0503020204020204" charset="-122"/>
                    <a:ea typeface="微软雅黑" panose="020B0503020204020204" charset="-122"/>
                  </a:rPr>
                  <a:t>Logo </a:t>
                </a:r>
                <a:r>
                  <a:rPr lang="zh-CN" altLang="en-US" sz="2000" strike="noStrike" noProof="1">
                    <a:solidFill>
                      <a:schemeClr val="tx1"/>
                    </a:solidFill>
                    <a:latin typeface="微软雅黑" panose="020B0503020204020204" charset="-122"/>
                    <a:ea typeface="微软雅黑" panose="020B0503020204020204" charset="-122"/>
                  </a:rPr>
                  <a:t>和名称作为页眉</a:t>
                </a:r>
                <a:endParaRPr lang="zh-CN" altLang="en-US" sz="2000" strike="noStrike" noProof="1">
                  <a:solidFill>
                    <a:schemeClr val="tx1"/>
                  </a:solidFill>
                  <a:latin typeface="微软雅黑" panose="020B0503020204020204" charset="-122"/>
                  <a:ea typeface="微软雅黑" panose="020B0503020204020204" charset="-122"/>
                </a:endParaRPr>
              </a:p>
              <a:p>
                <a:pPr marL="171450" lvl="1" indent="-171450" algn="l" fontAlgn="base">
                  <a:lnSpc>
                    <a:spcPct val="150000"/>
                  </a:lnSpc>
                  <a:spcBef>
                    <a:spcPts val="450"/>
                  </a:spcBef>
                  <a:spcAft>
                    <a:spcPts val="450"/>
                  </a:spcAft>
                  <a:buClr>
                    <a:schemeClr val="accent2"/>
                  </a:buClr>
                  <a:buSzPct val="85000"/>
                  <a:buChar char="•"/>
                </a:pPr>
                <a:r>
                  <a:rPr lang="zh-CN" altLang="en-US" sz="2000" strike="noStrike" noProof="1">
                    <a:solidFill>
                      <a:schemeClr val="tx1"/>
                    </a:solidFill>
                    <a:latin typeface="微软雅黑" panose="020B0503020204020204" charset="-122"/>
                    <a:ea typeface="微软雅黑" panose="020B0503020204020204" charset="-122"/>
                  </a:rPr>
                  <a:t> 使用时间逆序</a:t>
                </a:r>
                <a:endParaRPr lang="zh-CN" altLang="en-US" sz="2000" strike="noStrike" noProof="1">
                  <a:solidFill>
                    <a:schemeClr val="tx1"/>
                  </a:solidFill>
                  <a:latin typeface="微软雅黑" panose="020B0503020204020204" charset="-122"/>
                  <a:ea typeface="微软雅黑" panose="020B0503020204020204" charset="-122"/>
                </a:endParaRPr>
              </a:p>
            </p:txBody>
          </p:sp>
        </p:grpSp>
      </p:grpSp>
      <p:sp>
        <p:nvSpPr>
          <p:cNvPr id="4" name="文本框 3"/>
          <p:cNvSpPr txBox="1"/>
          <p:nvPr/>
        </p:nvSpPr>
        <p:spPr>
          <a:xfrm>
            <a:off x="595274" y="5357826"/>
            <a:ext cx="6647974" cy="923330"/>
          </a:xfrm>
          <a:prstGeom prst="rect">
            <a:avLst/>
          </a:prstGeom>
          <a:noFill/>
        </p:spPr>
        <p:txBody>
          <a:bodyPr wrap="none" rtlCol="0" anchor="t">
            <a:spAutoFit/>
          </a:bodyPr>
          <a:lstStyle/>
          <a:p>
            <a:pPr algn="l" eaLnBrk="1" hangingPunct="1"/>
            <a:r>
              <a:rPr lang="zh-CN" altLang="en-US" b="1" dirty="0" smtClean="0">
                <a:solidFill>
                  <a:schemeClr val="tx2"/>
                </a:solidFill>
                <a:latin typeface="微软雅黑" panose="020B0503020204020204" charset="-122"/>
                <a:ea typeface="微软雅黑" panose="020B0503020204020204" charset="-122"/>
                <a:sym typeface="+mn-ea"/>
              </a:rPr>
              <a:t>推荐学习第三部分的网络学堂之</a:t>
            </a:r>
            <a:r>
              <a:rPr lang="zh-CN" altLang="zh-CN" b="1" dirty="0" smtClean="0">
                <a:solidFill>
                  <a:schemeClr val="tx2"/>
                </a:solidFill>
                <a:latin typeface="微软雅黑" panose="020B0503020204020204" charset="-122"/>
                <a:ea typeface="微软雅黑" panose="020B0503020204020204" charset="-122"/>
                <a:sym typeface="+mn-ea"/>
              </a:rPr>
              <a:t>就业</a:t>
            </a:r>
            <a:r>
              <a:rPr lang="zh-CN" altLang="zh-CN" b="1" dirty="0">
                <a:solidFill>
                  <a:schemeClr val="tx2"/>
                </a:solidFill>
                <a:latin typeface="微软雅黑" panose="020B0503020204020204" charset="-122"/>
                <a:ea typeface="微软雅黑" panose="020B0503020204020204" charset="-122"/>
                <a:sym typeface="+mn-ea"/>
              </a:rPr>
              <a:t>指导系列慕课</a:t>
            </a:r>
            <a:r>
              <a:rPr lang="en-US" altLang="zh-CN" b="1" dirty="0">
                <a:solidFill>
                  <a:schemeClr val="tx2"/>
                </a:solidFill>
                <a:latin typeface="微软雅黑" panose="020B0503020204020204" charset="-122"/>
                <a:ea typeface="微软雅黑" panose="020B0503020204020204" charset="-122"/>
                <a:sym typeface="+mn-ea"/>
              </a:rPr>
              <a:t>“</a:t>
            </a:r>
            <a:r>
              <a:rPr lang="zh-CN" altLang="en-US" b="1" dirty="0">
                <a:solidFill>
                  <a:schemeClr val="tx2"/>
                </a:solidFill>
                <a:latin typeface="微软雅黑" panose="020B0503020204020204" charset="-122"/>
                <a:ea typeface="微软雅黑" panose="020B0503020204020204" charset="-122"/>
                <a:sym typeface="+mn-ea"/>
              </a:rPr>
              <a:t>简历特训</a:t>
            </a:r>
            <a:r>
              <a:rPr lang="en-US" altLang="zh-CN" b="1" dirty="0">
                <a:solidFill>
                  <a:schemeClr val="tx2"/>
                </a:solidFill>
                <a:latin typeface="微软雅黑" panose="020B0503020204020204" charset="-122"/>
                <a:ea typeface="微软雅黑" panose="020B0503020204020204" charset="-122"/>
                <a:sym typeface="+mn-ea"/>
              </a:rPr>
              <a:t>”</a:t>
            </a:r>
            <a:endParaRPr lang="en-US" altLang="zh-CN" b="1" dirty="0">
              <a:solidFill>
                <a:schemeClr val="tx2"/>
              </a:solidFill>
              <a:latin typeface="微软雅黑" panose="020B0503020204020204" charset="-122"/>
              <a:ea typeface="微软雅黑" panose="020B0503020204020204" charset="-122"/>
              <a:sym typeface="+mn-ea"/>
            </a:endParaRPr>
          </a:p>
          <a:p>
            <a:pPr algn="l" eaLnBrk="1" hangingPunct="1"/>
            <a:r>
              <a:rPr lang="zh-CN" altLang="en-US" dirty="0">
                <a:solidFill>
                  <a:schemeClr val="tx2"/>
                </a:solidFill>
                <a:ea typeface="微软雅黑" panose="020B0503020204020204" charset="-122"/>
                <a:cs typeface="微软雅黑" panose="020B0503020204020204" charset="-122"/>
                <a:sym typeface="+mn-ea"/>
              </a:rPr>
              <a:t>http://www.career.zju.edu.cn//news/149881033439343475.html</a:t>
            </a:r>
            <a:endParaRPr lang="zh-CN" altLang="en-US" dirty="0">
              <a:solidFill>
                <a:schemeClr val="tx2"/>
              </a:solidFill>
              <a:ea typeface="微软雅黑" panose="020B0503020204020204" charset="-122"/>
            </a:endParaRPr>
          </a:p>
          <a:p>
            <a:pPr eaLnBrk="1" hangingPunct="1"/>
            <a:endParaRPr lang="en-US" altLang="zh-CN" b="1" dirty="0">
              <a:solidFill>
                <a:schemeClr val="tx2"/>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b="1" dirty="0" smtClean="0">
                <a:sym typeface="+mn-ea"/>
              </a:rPr>
              <a:t>简历和面试准备</a:t>
            </a:r>
            <a:endParaRPr lang="zh-CN" altLang="en-US" sz="3600"/>
          </a:p>
        </p:txBody>
      </p:sp>
      <p:sp>
        <p:nvSpPr>
          <p:cNvPr id="3" name="内容占位符 2"/>
          <p:cNvSpPr>
            <a:spLocks noGrp="1"/>
          </p:cNvSpPr>
          <p:nvPr>
            <p:ph idx="1"/>
          </p:nvPr>
        </p:nvSpPr>
        <p:spPr>
          <a:xfrm>
            <a:off x="1159570" y="1315720"/>
            <a:ext cx="10973880" cy="4525963"/>
          </a:xfrm>
        </p:spPr>
        <p:txBody>
          <a:bodyPr>
            <a:noAutofit/>
          </a:bodyPr>
          <a:lstStyle/>
          <a:p>
            <a:pPr marL="285750" indent="-285750" defTabSz="913130">
              <a:lnSpc>
                <a:spcPct val="150000"/>
              </a:lnSpc>
              <a:buChar char="•"/>
            </a:pPr>
            <a:r>
              <a:rPr lang="zh-CN" altLang="en-US" sz="1900">
                <a:solidFill>
                  <a:schemeClr val="tx1"/>
                </a:solidFill>
                <a:latin typeface="Arial" panose="020B0604020202020204" pitchFamily="34" charset="0"/>
                <a:sym typeface="+mn-ea"/>
              </a:rPr>
              <a:t>了解确切的职位信息和职位要求；</a:t>
            </a:r>
            <a:endParaRPr lang="zh-CN" altLang="en-US" sz="1900" noProof="1">
              <a:solidFill>
                <a:schemeClr val="tx1"/>
              </a:solidFill>
              <a:latin typeface="Arial" panose="020B0604020202020204" pitchFamily="34" charset="0"/>
              <a:sym typeface="+mn-ea"/>
            </a:endParaRPr>
          </a:p>
          <a:p>
            <a:pPr marL="285750" indent="-285750" defTabSz="913130">
              <a:lnSpc>
                <a:spcPct val="150000"/>
              </a:lnSpc>
              <a:buChar char="•"/>
            </a:pPr>
            <a:r>
              <a:rPr lang="zh-CN" altLang="en-US" sz="1900">
                <a:solidFill>
                  <a:schemeClr val="tx1"/>
                </a:solidFill>
                <a:latin typeface="Arial" panose="020B0604020202020204" pitchFamily="34" charset="0"/>
                <a:sym typeface="+mn-ea"/>
              </a:rPr>
              <a:t>分析自身的知识、能力和素质与该职位匹配的程度；</a:t>
            </a:r>
            <a:endParaRPr lang="zh-CN" altLang="en-US" sz="1900" noProof="1">
              <a:solidFill>
                <a:schemeClr val="tx1"/>
              </a:solidFill>
              <a:latin typeface="Arial" panose="020B0604020202020204" pitchFamily="34" charset="0"/>
              <a:sym typeface="+mn-ea"/>
            </a:endParaRPr>
          </a:p>
          <a:p>
            <a:pPr marL="285750" indent="-285750" defTabSz="913130">
              <a:lnSpc>
                <a:spcPct val="150000"/>
              </a:lnSpc>
              <a:buChar char="•"/>
            </a:pPr>
            <a:r>
              <a:rPr lang="zh-CN" altLang="en-US" sz="1900">
                <a:solidFill>
                  <a:schemeClr val="tx1"/>
                </a:solidFill>
                <a:latin typeface="Arial" panose="020B0604020202020204" pitchFamily="34" charset="0"/>
                <a:sym typeface="+mn-ea"/>
              </a:rPr>
              <a:t>检查个人简历是否准备充分；</a:t>
            </a:r>
            <a:endParaRPr lang="zh-CN" altLang="en-US" sz="1900" noProof="1">
              <a:solidFill>
                <a:schemeClr val="tx1"/>
              </a:solidFill>
              <a:latin typeface="Arial" panose="020B0604020202020204" pitchFamily="34" charset="0"/>
              <a:sym typeface="+mn-ea"/>
            </a:endParaRPr>
          </a:p>
          <a:p>
            <a:pPr marL="285750" indent="-285750" defTabSz="913130">
              <a:lnSpc>
                <a:spcPct val="150000"/>
              </a:lnSpc>
              <a:buChar char="•"/>
            </a:pPr>
            <a:r>
              <a:rPr lang="zh-CN" altLang="en-US" sz="1900">
                <a:solidFill>
                  <a:schemeClr val="tx1"/>
                </a:solidFill>
                <a:latin typeface="Arial" panose="020B0604020202020204" pitchFamily="34" charset="0"/>
                <a:sym typeface="+mn-ea"/>
              </a:rPr>
              <a:t>思考如何向面试官展示胜任该职位的个人优势；</a:t>
            </a:r>
            <a:endParaRPr lang="zh-CN" altLang="en-US" sz="1900" noProof="1">
              <a:solidFill>
                <a:schemeClr val="tx1"/>
              </a:solidFill>
              <a:latin typeface="Arial" panose="020B0604020202020204" pitchFamily="34" charset="0"/>
              <a:sym typeface="+mn-ea"/>
            </a:endParaRPr>
          </a:p>
          <a:p>
            <a:pPr marL="285750" indent="-285750" defTabSz="913130">
              <a:lnSpc>
                <a:spcPct val="150000"/>
              </a:lnSpc>
              <a:buChar char="•"/>
            </a:pPr>
            <a:r>
              <a:rPr lang="zh-CN" altLang="en-US" sz="1900">
                <a:solidFill>
                  <a:schemeClr val="tx1"/>
                </a:solidFill>
                <a:latin typeface="Arial" panose="020B0604020202020204" pitchFamily="34" charset="0"/>
                <a:sym typeface="+mn-ea"/>
              </a:rPr>
              <a:t>演练应对面试官的提问，如以下一些常规性的问题：</a:t>
            </a:r>
            <a:endParaRPr lang="zh-CN" altLang="en-US" sz="1900" noProof="1">
              <a:solidFill>
                <a:schemeClr val="tx1"/>
              </a:solidFill>
              <a:latin typeface="Arial" panose="020B0604020202020204" pitchFamily="34" charset="0"/>
              <a:sym typeface="+mn-ea"/>
            </a:endParaRPr>
          </a:p>
          <a:p>
            <a:pPr marL="742950" lvl="1" indent="-285750" algn="l" defTabSz="913130" fontAlgn="base">
              <a:lnSpc>
                <a:spcPct val="150000"/>
              </a:lnSpc>
              <a:buFont typeface="Wingdings" panose="05000000000000000000" pitchFamily="2" charset="2"/>
              <a:buChar char="ü"/>
            </a:pPr>
            <a:r>
              <a:rPr lang="zh-CN" altLang="en-US" sz="1900">
                <a:solidFill>
                  <a:schemeClr val="tx1"/>
                </a:solidFill>
                <a:latin typeface="Arial" panose="020B0604020202020204" pitchFamily="34" charset="0"/>
                <a:sym typeface="+mn-ea"/>
              </a:rPr>
              <a:t>用一分钟的时间介绍你自己？</a:t>
            </a:r>
            <a:endParaRPr lang="zh-CN" altLang="en-US" sz="1900" strike="noStrike" noProof="1">
              <a:solidFill>
                <a:schemeClr val="tx1"/>
              </a:solidFill>
              <a:latin typeface="Arial" panose="020B0604020202020204" pitchFamily="34" charset="0"/>
              <a:sym typeface="+mn-ea"/>
            </a:endParaRPr>
          </a:p>
          <a:p>
            <a:pPr marL="742950" lvl="1" indent="-285750" algn="l" defTabSz="913130" fontAlgn="base">
              <a:lnSpc>
                <a:spcPct val="150000"/>
              </a:lnSpc>
              <a:buFont typeface="Wingdings" panose="05000000000000000000" pitchFamily="2" charset="2"/>
              <a:buChar char="ü"/>
            </a:pPr>
            <a:r>
              <a:rPr lang="zh-CN" altLang="en-US" sz="1900">
                <a:solidFill>
                  <a:schemeClr val="tx1"/>
                </a:solidFill>
                <a:latin typeface="Arial" panose="020B0604020202020204" pitchFamily="34" charset="0"/>
                <a:sym typeface="+mn-ea"/>
              </a:rPr>
              <a:t>关于我们企业，你了解多少？</a:t>
            </a:r>
            <a:endParaRPr lang="zh-CN" altLang="en-US" sz="1900" strike="noStrike" noProof="1">
              <a:solidFill>
                <a:schemeClr val="tx1"/>
              </a:solidFill>
              <a:latin typeface="Arial" panose="020B0604020202020204" pitchFamily="34" charset="0"/>
              <a:sym typeface="+mn-ea"/>
            </a:endParaRPr>
          </a:p>
          <a:p>
            <a:pPr marL="742950" lvl="1" indent="-285750" algn="l" defTabSz="913130" fontAlgn="base">
              <a:lnSpc>
                <a:spcPct val="150000"/>
              </a:lnSpc>
              <a:buFont typeface="Wingdings" panose="05000000000000000000" pitchFamily="2" charset="2"/>
              <a:buChar char="ü"/>
            </a:pPr>
            <a:r>
              <a:rPr lang="zh-CN" altLang="en-US" sz="1900">
                <a:solidFill>
                  <a:schemeClr val="tx1"/>
                </a:solidFill>
                <a:latin typeface="Arial" panose="020B0604020202020204" pitchFamily="34" charset="0"/>
                <a:sym typeface="+mn-ea"/>
              </a:rPr>
              <a:t>你为什么申请这个岗位？</a:t>
            </a:r>
            <a:endParaRPr lang="zh-CN" altLang="en-US" sz="1900" strike="noStrike" noProof="1">
              <a:solidFill>
                <a:schemeClr val="tx1"/>
              </a:solidFill>
              <a:latin typeface="Arial" panose="020B0604020202020204" pitchFamily="34" charset="0"/>
              <a:sym typeface="+mn-ea"/>
            </a:endParaRPr>
          </a:p>
          <a:p>
            <a:pPr marL="742950" lvl="1" indent="-285750" algn="l" defTabSz="913130" fontAlgn="base">
              <a:lnSpc>
                <a:spcPct val="150000"/>
              </a:lnSpc>
              <a:buFont typeface="Wingdings" panose="05000000000000000000" pitchFamily="2" charset="2"/>
              <a:buChar char="ü"/>
            </a:pPr>
            <a:r>
              <a:rPr lang="zh-CN" altLang="en-US" sz="1900">
                <a:solidFill>
                  <a:schemeClr val="tx1"/>
                </a:solidFill>
                <a:latin typeface="Arial" panose="020B0604020202020204" pitchFamily="34" charset="0"/>
                <a:sym typeface="+mn-ea"/>
              </a:rPr>
              <a:t>你对薪酬待遇的期望值是多少？</a:t>
            </a:r>
            <a:endParaRPr lang="zh-CN" altLang="en-US" sz="1900">
              <a:solidFill>
                <a:schemeClr val="tx1"/>
              </a:solidFill>
              <a:latin typeface="Arial" panose="020B0604020202020204" pitchFamily="34" charset="0"/>
              <a:sym typeface="+mn-ea"/>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a:t>给毕业生的建议</a:t>
            </a:r>
            <a:endParaRPr lang="zh-CN" altLang="en-US" sz="3600" b="1"/>
          </a:p>
        </p:txBody>
      </p:sp>
      <p:sp>
        <p:nvSpPr>
          <p:cNvPr id="3" name="内容占位符 2"/>
          <p:cNvSpPr>
            <a:spLocks noGrp="1"/>
          </p:cNvSpPr>
          <p:nvPr>
            <p:ph idx="1"/>
          </p:nvPr>
        </p:nvSpPr>
        <p:spPr/>
        <p:txBody>
          <a:bodyPr>
            <a:normAutofit/>
          </a:bodyPr>
          <a:lstStyle/>
          <a:p>
            <a:pPr marL="457200" indent="-457200" defTabSz="913130">
              <a:lnSpc>
                <a:spcPct val="150000"/>
              </a:lnSpc>
              <a:buFont typeface="黑体" panose="02010609060101010101" pitchFamily="2" charset="-122"/>
              <a:buAutoNum type="arabicPeriod"/>
            </a:pPr>
            <a:r>
              <a:rPr lang="zh-CN" altLang="en-US" sz="2400" dirty="0">
                <a:latin typeface="微软雅黑" panose="020B0503020204020204" charset="-122"/>
                <a:sym typeface="+mn-ea"/>
              </a:rPr>
              <a:t>摆正就业心态，合理安排求职时间和节奏</a:t>
            </a:r>
            <a:endParaRPr lang="zh-CN" altLang="en-US" sz="2800" dirty="0">
              <a:latin typeface="微软雅黑" panose="020B0503020204020204" charset="-122"/>
              <a:ea typeface="微软雅黑" panose="020B0503020204020204" charset="-122"/>
              <a:sym typeface="+mn-ea"/>
            </a:endParaRPr>
          </a:p>
          <a:p>
            <a:pPr lvl="1" indent="0" algn="l" defTabSz="913130">
              <a:lnSpc>
                <a:spcPct val="150000"/>
              </a:lnSpc>
            </a:pPr>
            <a:r>
              <a:rPr lang="zh-CN" altLang="en-US" sz="2400" dirty="0">
                <a:latin typeface="微软雅黑" panose="020B0503020204020204" charset="-122"/>
                <a:sym typeface="+mn-ea"/>
              </a:rPr>
              <a:t>把握求职“黄金时期”</a:t>
            </a:r>
            <a:r>
              <a:rPr lang="zh-CN" altLang="en-US" sz="2400" dirty="0" smtClean="0">
                <a:latin typeface="微软雅黑" panose="020B0503020204020204" charset="-122"/>
                <a:sym typeface="+mn-ea"/>
              </a:rPr>
              <a:t>，签约要慎重，一旦签约，就要履行承诺。</a:t>
            </a:r>
            <a:endParaRPr lang="zh-CN" altLang="en-US" sz="2400" dirty="0">
              <a:latin typeface="微软雅黑" panose="020B0503020204020204" charset="-122"/>
              <a:sym typeface="+mn-ea"/>
            </a:endParaRPr>
          </a:p>
          <a:p>
            <a:pPr marL="0" indent="0" defTabSz="913130">
              <a:lnSpc>
                <a:spcPct val="150000"/>
              </a:lnSpc>
              <a:buNone/>
            </a:pPr>
            <a:r>
              <a:rPr lang="en-US" altLang="zh-CN" sz="2400" dirty="0">
                <a:latin typeface="微软雅黑" panose="020B0503020204020204" charset="-122"/>
                <a:sym typeface="+mn-ea"/>
              </a:rPr>
              <a:t>2</a:t>
            </a:r>
            <a:r>
              <a:rPr lang="zh-CN" altLang="en-US" sz="2400" dirty="0">
                <a:latin typeface="微软雅黑" panose="020B0503020204020204" charset="-122"/>
                <a:sym typeface="+mn-ea"/>
              </a:rPr>
              <a:t>、充分利用各种求职资源</a:t>
            </a:r>
            <a:endParaRPr lang="zh-CN" altLang="en-US" sz="2800" dirty="0">
              <a:latin typeface="微软雅黑" panose="020B0503020204020204" charset="-122"/>
              <a:ea typeface="微软雅黑" panose="020B0503020204020204" charset="-122"/>
              <a:sym typeface="+mn-ea"/>
            </a:endParaRPr>
          </a:p>
          <a:p>
            <a:pPr lvl="1" indent="0" algn="l" defTabSz="913130">
              <a:lnSpc>
                <a:spcPct val="150000"/>
              </a:lnSpc>
            </a:pPr>
            <a:r>
              <a:rPr lang="zh-CN" altLang="en-US" sz="2400" dirty="0">
                <a:latin typeface="微软雅黑" panose="020B0503020204020204" charset="-122"/>
                <a:sym typeface="+mn-ea"/>
              </a:rPr>
              <a:t>学校、学院、学科专业资源，导师，亲朋好友及校友等各类社会资源，拓宽就业渠道，为自己争取更多的应聘机会。</a:t>
            </a:r>
            <a:endParaRPr lang="zh-CN" altLang="en-US" sz="2400" dirty="0">
              <a:latin typeface="微软雅黑" panose="020B0503020204020204" charset="-122"/>
              <a:ea typeface="微软雅黑" panose="020B0503020204020204" charset="-122"/>
              <a:sym typeface="+mn-ea"/>
            </a:endParaRPr>
          </a:p>
          <a:p>
            <a:pPr lvl="1" indent="0" algn="l" defTabSz="913130">
              <a:lnSpc>
                <a:spcPct val="150000"/>
              </a:lnSpc>
            </a:pPr>
            <a:endParaRPr lang="zh-CN" altLang="en-US" sz="3200" dirty="0">
              <a:latin typeface="微软雅黑" panose="020B0503020204020204" charset="-122"/>
              <a:ea typeface="微软雅黑" panose="020B0503020204020204" charset="-122"/>
            </a:endParaRPr>
          </a:p>
          <a:p>
            <a:endParaRPr lang="zh-CN"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b="1">
                <a:sym typeface="+mn-ea"/>
              </a:rPr>
              <a:t>给毕业生的建议</a:t>
            </a:r>
            <a:endParaRPr lang="zh-CN" altLang="en-US" sz="3600"/>
          </a:p>
        </p:txBody>
      </p:sp>
      <p:sp>
        <p:nvSpPr>
          <p:cNvPr id="3" name="内容占位符 2"/>
          <p:cNvSpPr>
            <a:spLocks noGrp="1"/>
          </p:cNvSpPr>
          <p:nvPr>
            <p:ph idx="1"/>
          </p:nvPr>
        </p:nvSpPr>
        <p:spPr/>
        <p:txBody>
          <a:bodyPr>
            <a:normAutofit fontScale="92500" lnSpcReduction="10000"/>
          </a:bodyPr>
          <a:lstStyle/>
          <a:p>
            <a:pPr defTabSz="913130">
              <a:lnSpc>
                <a:spcPct val="150000"/>
              </a:lnSpc>
              <a:buNone/>
            </a:pPr>
            <a:r>
              <a:rPr lang="en-US" altLang="zh-CN" sz="3200" dirty="0">
                <a:latin typeface="微软雅黑" panose="020B0503020204020204" charset="-122"/>
                <a:sym typeface="+mn-ea"/>
              </a:rPr>
              <a:t>3</a:t>
            </a:r>
            <a:r>
              <a:rPr lang="zh-CN" altLang="en-US" sz="3200" dirty="0" smtClean="0">
                <a:latin typeface="微软雅黑" panose="020B0503020204020204" charset="-122"/>
                <a:sym typeface="+mn-ea"/>
              </a:rPr>
              <a:t>、</a:t>
            </a:r>
            <a:r>
              <a:rPr lang="zh-CN" altLang="en-US" dirty="0" smtClean="0">
                <a:latin typeface="微软雅黑" panose="020B0503020204020204" charset="-122"/>
                <a:sym typeface="+mn-ea"/>
              </a:rPr>
              <a:t>综合考虑</a:t>
            </a:r>
            <a:r>
              <a:rPr lang="zh-CN" altLang="en-US" dirty="0" smtClean="0">
                <a:solidFill>
                  <a:srgbClr val="FF0000"/>
                </a:solidFill>
                <a:latin typeface="微软雅黑" panose="020B0503020204020204" charset="-122"/>
                <a:sym typeface="+mn-ea"/>
              </a:rPr>
              <a:t>国家需要和个人发展</a:t>
            </a:r>
            <a:endParaRPr lang="zh-CN" altLang="en-US" sz="3200" noProof="1">
              <a:latin typeface="微软雅黑" panose="020B0503020204020204" charset="-122"/>
              <a:ea typeface="微软雅黑" panose="020B0503020204020204" charset="-122"/>
            </a:endParaRPr>
          </a:p>
          <a:p>
            <a:pPr lvl="1" algn="l" defTabSz="913130" fontAlgn="base">
              <a:lnSpc>
                <a:spcPct val="150000"/>
              </a:lnSpc>
              <a:buNone/>
            </a:pPr>
            <a:r>
              <a:rPr lang="zh-CN" altLang="en-US" sz="3200" dirty="0">
                <a:latin typeface="微软雅黑" panose="020B0503020204020204" charset="-122"/>
                <a:sym typeface="+mn-ea"/>
              </a:rPr>
              <a:t>不要一味追求地域和一时的待遇，</a:t>
            </a:r>
            <a:r>
              <a:rPr lang="zh-CN" altLang="en-US" sz="3200" dirty="0" smtClean="0">
                <a:latin typeface="微软雅黑" panose="020B0503020204020204" charset="-122"/>
                <a:sym typeface="+mn-ea"/>
              </a:rPr>
              <a:t>关注长远发展</a:t>
            </a:r>
            <a:endParaRPr lang="zh-CN" altLang="en-US" sz="3200"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sym typeface="+mn-ea"/>
            </a:endParaRPr>
          </a:p>
          <a:p>
            <a:pPr defTabSz="913130">
              <a:lnSpc>
                <a:spcPct val="150000"/>
              </a:lnSpc>
              <a:buNone/>
            </a:pPr>
            <a:r>
              <a:rPr lang="en-US" altLang="zh-CN" sz="3200" dirty="0">
                <a:latin typeface="微软雅黑" panose="020B0503020204020204" charset="-122"/>
                <a:sym typeface="+mn-ea"/>
              </a:rPr>
              <a:t>4</a:t>
            </a:r>
            <a:r>
              <a:rPr lang="zh-CN" altLang="zh-CN" sz="3200" dirty="0">
                <a:latin typeface="微软雅黑" panose="020B0503020204020204" charset="-122"/>
                <a:sym typeface="+mn-ea"/>
              </a:rPr>
              <a:t>、</a:t>
            </a:r>
            <a:r>
              <a:rPr lang="zh-CN" altLang="en-US" sz="3200" dirty="0">
                <a:latin typeface="微软雅黑" panose="020B0503020204020204" charset="-122"/>
                <a:sym typeface="+mn-ea"/>
              </a:rPr>
              <a:t>提早做好考研、出国或求职的规划</a:t>
            </a:r>
            <a:endParaRPr lang="en-US" altLang="zh-CN" sz="3200" dirty="0">
              <a:latin typeface="微软雅黑" panose="020B0503020204020204" charset="-122"/>
              <a:ea typeface="微软雅黑" panose="020B0503020204020204" charset="-122"/>
            </a:endParaRPr>
          </a:p>
          <a:p>
            <a:pPr lvl="1" indent="0" algn="l" defTabSz="913130">
              <a:lnSpc>
                <a:spcPct val="150000"/>
              </a:lnSpc>
              <a:buNone/>
            </a:pPr>
            <a:r>
              <a:rPr lang="zh-CN" altLang="en-US" sz="3200" dirty="0">
                <a:latin typeface="微软雅黑" panose="020B0503020204020204" charset="-122"/>
                <a:sym typeface="+mn-ea"/>
              </a:rPr>
              <a:t>考研、出国和就业</a:t>
            </a:r>
            <a:r>
              <a:rPr lang="en-US" altLang="zh-CN" sz="3200" dirty="0">
                <a:latin typeface="微软雅黑" panose="020B0503020204020204" charset="-122"/>
                <a:sym typeface="+mn-ea"/>
              </a:rPr>
              <a:t>/</a:t>
            </a:r>
            <a:r>
              <a:rPr lang="zh-CN" altLang="en-US" sz="3200" dirty="0">
                <a:latin typeface="微软雅黑" panose="020B0503020204020204" charset="-122"/>
                <a:sym typeface="+mn-ea"/>
              </a:rPr>
              <a:t>了解职场在时间上并不完全冲突</a:t>
            </a:r>
            <a:endParaRPr lang="zh-CN" altLang="en-US" sz="3200" dirty="0">
              <a:latin typeface="微软雅黑" panose="020B0503020204020204" charset="-122"/>
              <a:sym typeface="+mn-ea"/>
            </a:endParaRPr>
          </a:p>
          <a:p>
            <a:pPr defTabSz="913130">
              <a:lnSpc>
                <a:spcPct val="150000"/>
              </a:lnSpc>
              <a:buNone/>
            </a:pPr>
            <a:r>
              <a:rPr lang="en-US" altLang="zh-CN" sz="3200" dirty="0">
                <a:latin typeface="微软雅黑" panose="020B0503020204020204" charset="-122"/>
                <a:sym typeface="+mn-ea"/>
              </a:rPr>
              <a:t>5</a:t>
            </a:r>
            <a:r>
              <a:rPr lang="zh-CN" altLang="en-US" sz="3200" dirty="0">
                <a:latin typeface="微软雅黑" panose="020B0503020204020204" charset="-122"/>
                <a:sym typeface="+mn-ea"/>
              </a:rPr>
              <a:t>、重视求职技能培养，参与实习，快速融入职场和社会</a:t>
            </a:r>
            <a:endParaRPr lang="zh-CN" altLang="en-US" sz="3200" noProof="1">
              <a:latin typeface="微软雅黑" panose="020B0503020204020204" charset="-122"/>
              <a:ea typeface="微软雅黑" panose="020B0503020204020204" charset="-122"/>
            </a:endParaRPr>
          </a:p>
          <a:p>
            <a:pPr lvl="1" algn="l" defTabSz="913130" fontAlgn="base">
              <a:lnSpc>
                <a:spcPct val="150000"/>
              </a:lnSpc>
              <a:buNone/>
            </a:pPr>
            <a:r>
              <a:rPr lang="zh-CN" altLang="en-US" sz="3200" dirty="0">
                <a:latin typeface="微软雅黑" panose="020B0503020204020204" charset="-122"/>
                <a:sym typeface="+mn-ea"/>
              </a:rPr>
              <a:t>针对就业需要，重视简历撰写和面试</a:t>
            </a:r>
            <a:r>
              <a:rPr lang="zh-CN" altLang="en-US" sz="3200" dirty="0" smtClean="0">
                <a:latin typeface="微软雅黑" panose="020B0503020204020204" charset="-122"/>
                <a:sym typeface="+mn-ea"/>
              </a:rPr>
              <a:t>技能提升</a:t>
            </a:r>
            <a:endParaRPr lang="zh-CN" altLang="en-US" sz="3200" strike="noStrike" noProof="1">
              <a:solidFill>
                <a:srgbClr val="FFFFFF"/>
              </a:solidFill>
              <a:effectLst>
                <a:outerShdw blurRad="38100" dist="38100" dir="2700000">
                  <a:srgbClr val="000000"/>
                </a:outerShdw>
              </a:effectLst>
              <a:latin typeface="黑体" panose="02010609060101010101" pitchFamily="2" charset="-122"/>
              <a:ea typeface="黑体" panose="02010609060101010101" pitchFamily="2" charset="-122"/>
            </a:endParaRPr>
          </a:p>
          <a:p>
            <a:pPr lvl="1" indent="0" algn="l" defTabSz="913130">
              <a:lnSpc>
                <a:spcPct val="150000"/>
              </a:lnSpc>
            </a:pPr>
            <a:endParaRPr lang="zh-CN" altLang="en-US" sz="3200" dirty="0">
              <a:latin typeface="微软雅黑" panose="020B0503020204020204" charset="-122"/>
              <a:ea typeface="微软雅黑" panose="020B0503020204020204" charset="-122"/>
            </a:endParaRPr>
          </a:p>
          <a:p>
            <a:pPr lvl="1" algn="l" defTabSz="913130" fontAlgn="base">
              <a:lnSpc>
                <a:spcPct val="150000"/>
              </a:lnSpc>
            </a:pPr>
            <a:endParaRPr lang="zh-CN" altLang="en-US" sz="3200" strike="noStrike" noProof="1">
              <a:solidFill>
                <a:srgbClr val="FFFFFF"/>
              </a:solidFill>
              <a:effectLst>
                <a:outerShdw blurRad="38100" dist="38100" dir="2700000">
                  <a:srgbClr val="000000"/>
                </a:outerShdw>
              </a:effectLst>
              <a:latin typeface="黑体" panose="02010609060101010101" pitchFamily="2" charset="-122"/>
              <a:ea typeface="黑体" panose="02010609060101010101" pitchFamily="2" charset="-122"/>
            </a:endParaRPr>
          </a:p>
          <a:p>
            <a:endParaRPr lang="zh-CN"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图片 7"/>
          <p:cNvPicPr>
            <a:picLocks noChangeAspect="1"/>
          </p:cNvPicPr>
          <p:nvPr/>
        </p:nvPicPr>
        <p:blipFill>
          <a:blip r:embed="rId1"/>
          <a:srcRect t="3508" r="3555"/>
          <a:stretch>
            <a:fillRect/>
          </a:stretch>
        </p:blipFill>
        <p:spPr>
          <a:xfrm>
            <a:off x="15240" y="0"/>
            <a:ext cx="12240260" cy="6858000"/>
          </a:xfrm>
          <a:prstGeom prst="rect">
            <a:avLst/>
          </a:prstGeom>
          <a:noFill/>
          <a:ln w="9525">
            <a:noFill/>
          </a:ln>
        </p:spPr>
      </p:pic>
      <p:sp>
        <p:nvSpPr>
          <p:cNvPr id="40" name="任意多边形 39"/>
          <p:cNvSpPr/>
          <p:nvPr/>
        </p:nvSpPr>
        <p:spPr>
          <a:xfrm>
            <a:off x="3699475" y="898525"/>
            <a:ext cx="5060950" cy="5060950"/>
          </a:xfrm>
          <a:custGeom>
            <a:avLst/>
            <a:gdLst>
              <a:gd name="connsiteX0" fmla="*/ 2528706 w 5060732"/>
              <a:gd name="connsiteY0" fmla="*/ 676257 h 5060732"/>
              <a:gd name="connsiteX1" fmla="*/ 674598 w 5060732"/>
              <a:gd name="connsiteY1" fmla="*/ 2530365 h 5060732"/>
              <a:gd name="connsiteX2" fmla="*/ 2528706 w 5060732"/>
              <a:gd name="connsiteY2" fmla="*/ 4384473 h 5060732"/>
              <a:gd name="connsiteX3" fmla="*/ 4382814 w 5060732"/>
              <a:gd name="connsiteY3" fmla="*/ 2530365 h 5060732"/>
              <a:gd name="connsiteX4" fmla="*/ 2528706 w 5060732"/>
              <a:gd name="connsiteY4" fmla="*/ 676257 h 5060732"/>
              <a:gd name="connsiteX5" fmla="*/ 2530366 w 5060732"/>
              <a:gd name="connsiteY5" fmla="*/ 0 h 5060732"/>
              <a:gd name="connsiteX6" fmla="*/ 5060732 w 5060732"/>
              <a:gd name="connsiteY6" fmla="*/ 2530366 h 5060732"/>
              <a:gd name="connsiteX7" fmla="*/ 2530366 w 5060732"/>
              <a:gd name="connsiteY7" fmla="*/ 5060732 h 5060732"/>
              <a:gd name="connsiteX8" fmla="*/ 0 w 5060732"/>
              <a:gd name="connsiteY8" fmla="*/ 2530366 h 5060732"/>
              <a:gd name="connsiteX9" fmla="*/ 2530366 w 5060732"/>
              <a:gd name="connsiteY9" fmla="*/ 0 h 506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0732" h="5060732">
                <a:moveTo>
                  <a:pt x="2528706" y="676257"/>
                </a:moveTo>
                <a:cubicBezTo>
                  <a:pt x="1504710" y="676257"/>
                  <a:pt x="674598" y="1506369"/>
                  <a:pt x="674598" y="2530365"/>
                </a:cubicBezTo>
                <a:cubicBezTo>
                  <a:pt x="674598" y="3554361"/>
                  <a:pt x="1504710" y="4384473"/>
                  <a:pt x="2528706" y="4384473"/>
                </a:cubicBezTo>
                <a:cubicBezTo>
                  <a:pt x="3552702" y="4384473"/>
                  <a:pt x="4382814" y="3554361"/>
                  <a:pt x="4382814" y="2530365"/>
                </a:cubicBezTo>
                <a:cubicBezTo>
                  <a:pt x="4382814" y="1506369"/>
                  <a:pt x="3552702" y="676257"/>
                  <a:pt x="2528706" y="676257"/>
                </a:cubicBezTo>
                <a:close/>
                <a:moveTo>
                  <a:pt x="2530366" y="0"/>
                </a:moveTo>
                <a:cubicBezTo>
                  <a:pt x="3927849" y="0"/>
                  <a:pt x="5060732" y="1132883"/>
                  <a:pt x="5060732" y="2530366"/>
                </a:cubicBezTo>
                <a:cubicBezTo>
                  <a:pt x="5060732" y="3927849"/>
                  <a:pt x="3927849" y="5060732"/>
                  <a:pt x="2530366" y="5060732"/>
                </a:cubicBezTo>
                <a:cubicBezTo>
                  <a:pt x="1132883" y="5060732"/>
                  <a:pt x="0" y="3927849"/>
                  <a:pt x="0" y="2530366"/>
                </a:cubicBezTo>
                <a:cubicBezTo>
                  <a:pt x="0" y="1132883"/>
                  <a:pt x="1132883" y="0"/>
                  <a:pt x="2530366" y="0"/>
                </a:cubicBezTo>
                <a:close/>
              </a:path>
            </a:pathLst>
          </a:custGeom>
          <a:solidFill>
            <a:srgbClr val="6C76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39" name="椭圆 38"/>
          <p:cNvSpPr/>
          <p:nvPr/>
        </p:nvSpPr>
        <p:spPr>
          <a:xfrm>
            <a:off x="4375750" y="1574800"/>
            <a:ext cx="3708400" cy="3708400"/>
          </a:xfrm>
          <a:prstGeom prst="ellipse">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5" name="文本框 4"/>
          <p:cNvSpPr txBox="1"/>
          <p:nvPr/>
        </p:nvSpPr>
        <p:spPr>
          <a:xfrm>
            <a:off x="5252050" y="1481138"/>
            <a:ext cx="1949450" cy="2214880"/>
          </a:xfrm>
          <a:prstGeom prst="rect">
            <a:avLst/>
          </a:prstGeom>
          <a:noFill/>
        </p:spPr>
        <p:txBody>
          <a:bodyPr wrap="none">
            <a:spAutoFit/>
          </a:bodyPr>
          <a:lstStyle/>
          <a:p>
            <a:pPr marR="0" defTabSz="914400">
              <a:buClrTx/>
              <a:buSzTx/>
              <a:buFontTx/>
              <a:buNone/>
              <a:defRPr/>
            </a:pPr>
            <a:r>
              <a:rPr kumimoji="1" lang="en-US" altLang="zh-CN"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rPr>
              <a:t>03</a:t>
            </a:r>
            <a:endParaRPr kumimoji="1" lang="zh-CN" altLang="en-US"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endParaRPr>
          </a:p>
        </p:txBody>
      </p:sp>
      <p:sp>
        <p:nvSpPr>
          <p:cNvPr id="6" name="文本框 5"/>
          <p:cNvSpPr txBox="1"/>
          <p:nvPr/>
        </p:nvSpPr>
        <p:spPr>
          <a:xfrm>
            <a:off x="5429850" y="3494088"/>
            <a:ext cx="1601788" cy="460375"/>
          </a:xfrm>
          <a:prstGeom prst="rect">
            <a:avLst/>
          </a:prstGeom>
          <a:noFill/>
        </p:spPr>
        <p:txBody>
          <a:bodyPr>
            <a:spAutoFit/>
          </a:bodyPr>
          <a:lstStyle/>
          <a:p>
            <a:pPr marR="0" algn="dist" defTabSz="914400">
              <a:buClrTx/>
              <a:buSzTx/>
              <a:buFontTx/>
              <a:buNone/>
              <a:defRPr/>
            </a:pPr>
            <a:r>
              <a:rPr kumimoji="1" lang="zh-CN" altLang="en-US" sz="24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第三部分</a:t>
            </a:r>
            <a:endParaRPr kumimoji="1" lang="zh-CN" altLang="en-US" sz="24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4738335" y="4148138"/>
            <a:ext cx="2976880" cy="398780"/>
          </a:xfrm>
          <a:prstGeom prst="rect">
            <a:avLst/>
          </a:prstGeom>
          <a:noFill/>
        </p:spPr>
        <p:txBody>
          <a:bodyPr wrap="none">
            <a:spAutoFit/>
          </a:bodyPr>
          <a:lstStyle/>
          <a:p>
            <a:pPr marR="0" defTabSz="914400">
              <a:buClrTx/>
              <a:buSzTx/>
              <a:buFontTx/>
              <a:buNone/>
              <a:defRPr/>
            </a:pPr>
            <a:r>
              <a:rPr kumimoji="1" lang="zh-CN" altLang="en-US" sz="20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就业政策与就业指导服务</a:t>
            </a:r>
            <a:endParaRPr kumimoji="1" lang="zh-CN" altLang="en-US" sz="2000"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7667636" y="1643050"/>
            <a:ext cx="4073525" cy="4214842"/>
          </a:xfrm>
          <a:prstGeom prst="rect">
            <a:avLst/>
          </a:prstGeom>
        </p:spPr>
      </p:pic>
      <p:sp>
        <p:nvSpPr>
          <p:cNvPr id="4" name="标题 3"/>
          <p:cNvSpPr>
            <a:spLocks noGrp="1"/>
          </p:cNvSpPr>
          <p:nvPr>
            <p:ph type="title"/>
          </p:nvPr>
        </p:nvSpPr>
        <p:spPr/>
        <p:txBody>
          <a:bodyPr/>
          <a:lstStyle/>
          <a:p>
            <a:r>
              <a:rPr lang="zh-CN" altLang="en-US" sz="4000" b="1" kern="0" dirty="0" smtClean="0">
                <a:latin typeface="微软雅黑" panose="020B0503020204020204" charset="-122"/>
              </a:rPr>
              <a:t>就业大环境</a:t>
            </a:r>
            <a:endParaRPr lang="zh-CN" altLang="en-US" sz="4000" b="1" kern="0" dirty="0" smtClean="0">
              <a:latin typeface="微软雅黑" panose="020B0503020204020204" charset="-122"/>
            </a:endParaRPr>
          </a:p>
        </p:txBody>
      </p:sp>
      <p:sp>
        <p:nvSpPr>
          <p:cNvPr id="5" name="内容占位符 4"/>
          <p:cNvSpPr>
            <a:spLocks noGrp="1"/>
          </p:cNvSpPr>
          <p:nvPr>
            <p:ph idx="1"/>
          </p:nvPr>
        </p:nvSpPr>
        <p:spPr>
          <a:xfrm>
            <a:off x="609600" y="1417955"/>
            <a:ext cx="10974070" cy="4708525"/>
          </a:xfrm>
        </p:spPr>
        <p:txBody>
          <a:bodyPr/>
          <a:lstStyle/>
          <a:p>
            <a:pPr lvl="0" indent="0" fontAlgn="auto">
              <a:lnSpc>
                <a:spcPct val="150000"/>
              </a:lnSpc>
              <a:spcBef>
                <a:spcPts val="0"/>
              </a:spcBef>
              <a:buSzPts val="1000"/>
              <a:buNone/>
              <a:tabLst>
                <a:tab pos="457200" algn="l"/>
              </a:tabLst>
            </a:pPr>
            <a:r>
              <a:rPr lang="zh-CN" altLang="en-US" sz="2800" kern="0" dirty="0" smtClean="0">
                <a:solidFill>
                  <a:srgbClr val="444444"/>
                </a:solidFill>
                <a:latin typeface="微软雅黑" panose="020B0503020204020204" charset="-122"/>
              </a:rPr>
              <a:t>就业形势严峻，毕业生感觉</a:t>
            </a:r>
            <a:r>
              <a:rPr lang="en-US" sz="2800" kern="0" dirty="0" smtClean="0">
                <a:solidFill>
                  <a:srgbClr val="444444"/>
                </a:solidFill>
                <a:latin typeface="微软雅黑" panose="020B0503020204020204" charset="-122"/>
              </a:rPr>
              <a:t>"</a:t>
            </a:r>
            <a:r>
              <a:rPr lang="zh-CN" altLang="en-US" sz="2800" kern="0" dirty="0" smtClean="0">
                <a:solidFill>
                  <a:srgbClr val="444444"/>
                </a:solidFill>
                <a:latin typeface="微软雅黑" panose="020B0503020204020204" charset="-122"/>
              </a:rPr>
              <a:t>就业更难</a:t>
            </a:r>
            <a:r>
              <a:rPr lang="en-US" sz="2800" kern="0" dirty="0" smtClean="0">
                <a:solidFill>
                  <a:srgbClr val="444444"/>
                </a:solidFill>
                <a:latin typeface="微软雅黑" panose="020B0503020204020204" charset="-122"/>
              </a:rPr>
              <a:t>"</a:t>
            </a:r>
            <a:endParaRPr lang="en-US" sz="2800" kern="0" dirty="0" smtClean="0">
              <a:solidFill>
                <a:srgbClr val="444444"/>
              </a:solidFill>
              <a:latin typeface="微软雅黑" panose="020B0503020204020204" charset="-122"/>
            </a:endParaRPr>
          </a:p>
          <a:p>
            <a:pPr lvl="0" indent="0" fontAlgn="auto">
              <a:lnSpc>
                <a:spcPct val="150000"/>
              </a:lnSpc>
              <a:spcBef>
                <a:spcPts val="0"/>
              </a:spcBef>
              <a:buSzPts val="1000"/>
              <a:buFont typeface="Symbol" panose="05050102010706020507"/>
              <a:buChar char=""/>
              <a:tabLst>
                <a:tab pos="457200" algn="l"/>
              </a:tabLst>
            </a:pPr>
            <a:endParaRPr lang="zh-CN" altLang="en-US" sz="2400" kern="100" dirty="0" smtClean="0">
              <a:latin typeface="微软雅黑" panose="020B0503020204020204" charset="-122"/>
              <a:cs typeface="Times New Roman" panose="02020603050405020304"/>
            </a:endParaRPr>
          </a:p>
          <a:p>
            <a:endParaRPr lang="zh-CN" altLang="en-US" dirty="0"/>
          </a:p>
        </p:txBody>
      </p:sp>
      <p:sp>
        <p:nvSpPr>
          <p:cNvPr id="6" name="文本框 5"/>
          <p:cNvSpPr txBox="1"/>
          <p:nvPr/>
        </p:nvSpPr>
        <p:spPr>
          <a:xfrm>
            <a:off x="8310578" y="2786058"/>
            <a:ext cx="2540000" cy="463588"/>
          </a:xfrm>
          <a:prstGeom prst="rect">
            <a:avLst/>
          </a:prstGeom>
          <a:noFill/>
        </p:spPr>
        <p:txBody>
          <a:bodyPr wrap="square" rtlCol="0" anchor="t">
            <a:spAutoFit/>
          </a:bodyPr>
          <a:lstStyle/>
          <a:p>
            <a:pPr fontAlgn="auto">
              <a:lnSpc>
                <a:spcPct val="150000"/>
              </a:lnSpc>
            </a:pPr>
            <a:r>
              <a:rPr lang="zh-CN" altLang="en-US" b="1" dirty="0">
                <a:ea typeface="微软雅黑" panose="020B0503020204020204" charset="-122"/>
              </a:rPr>
              <a:t>应届毕业生人数在增加    </a:t>
            </a:r>
            <a:endParaRPr lang="zh-CN" altLang="en-US" b="1" dirty="0">
              <a:ea typeface="微软雅黑" panose="020B0503020204020204" charset="-122"/>
            </a:endParaRPr>
          </a:p>
        </p:txBody>
      </p:sp>
      <p:sp>
        <p:nvSpPr>
          <p:cNvPr id="9" name="文本框 8"/>
          <p:cNvSpPr txBox="1"/>
          <p:nvPr/>
        </p:nvSpPr>
        <p:spPr>
          <a:xfrm>
            <a:off x="9810776" y="1857364"/>
            <a:ext cx="2540000" cy="880369"/>
          </a:xfrm>
          <a:prstGeom prst="rect">
            <a:avLst/>
          </a:prstGeom>
          <a:noFill/>
        </p:spPr>
        <p:txBody>
          <a:bodyPr wrap="square" rtlCol="0" anchor="t">
            <a:spAutoFit/>
          </a:bodyPr>
          <a:lstStyle/>
          <a:p>
            <a:pPr fontAlgn="auto">
              <a:lnSpc>
                <a:spcPct val="150000"/>
              </a:lnSpc>
            </a:pPr>
            <a:r>
              <a:rPr lang="zh-CN" altLang="en-US" b="1" dirty="0" smtClean="0">
                <a:ea typeface="微软雅黑" panose="020B0503020204020204" charset="-122"/>
                <a:sym typeface="+mn-ea"/>
              </a:rPr>
              <a:t>海</a:t>
            </a:r>
            <a:r>
              <a:rPr lang="zh-CN" altLang="en-US" b="1" dirty="0">
                <a:ea typeface="微软雅黑" panose="020B0503020204020204" charset="-122"/>
                <a:sym typeface="+mn-ea"/>
              </a:rPr>
              <a:t>归人数在增加</a:t>
            </a:r>
            <a:endParaRPr lang="zh-CN" altLang="en-US" b="1" dirty="0">
              <a:ea typeface="微软雅黑" panose="020B0503020204020204" charset="-122"/>
            </a:endParaRPr>
          </a:p>
          <a:p>
            <a:pPr fontAlgn="auto">
              <a:lnSpc>
                <a:spcPct val="150000"/>
              </a:lnSpc>
            </a:pPr>
            <a:endParaRPr lang="zh-CN" altLang="en-US" dirty="0">
              <a:ea typeface="微软雅黑" panose="020B0503020204020204" charset="-122"/>
            </a:endParaRPr>
          </a:p>
        </p:txBody>
      </p:sp>
      <p:sp>
        <p:nvSpPr>
          <p:cNvPr id="10" name="文本框 9"/>
          <p:cNvSpPr txBox="1"/>
          <p:nvPr/>
        </p:nvSpPr>
        <p:spPr>
          <a:xfrm>
            <a:off x="8667768" y="2357430"/>
            <a:ext cx="2723823" cy="463588"/>
          </a:xfrm>
          <a:prstGeom prst="rect">
            <a:avLst/>
          </a:prstGeom>
          <a:noFill/>
        </p:spPr>
        <p:txBody>
          <a:bodyPr wrap="none" rtlCol="0" anchor="t">
            <a:spAutoFit/>
          </a:bodyPr>
          <a:lstStyle/>
          <a:p>
            <a:pPr fontAlgn="auto">
              <a:lnSpc>
                <a:spcPct val="150000"/>
              </a:lnSpc>
            </a:pPr>
            <a:r>
              <a:rPr lang="zh-CN" altLang="en-US" b="1" dirty="0">
                <a:ea typeface="微软雅黑" panose="020B0503020204020204" charset="-122"/>
                <a:sym typeface="+mn-ea"/>
              </a:rPr>
              <a:t>跳槽再择业的人数在增加</a:t>
            </a:r>
            <a:endParaRPr lang="zh-CN" altLang="en-US" b="1" dirty="0">
              <a:ea typeface="微软雅黑" panose="020B0503020204020204" charset="-122"/>
            </a:endParaRPr>
          </a:p>
        </p:txBody>
      </p:sp>
      <p:sp>
        <p:nvSpPr>
          <p:cNvPr id="12" name="矩形 11"/>
          <p:cNvSpPr/>
          <p:nvPr/>
        </p:nvSpPr>
        <p:spPr>
          <a:xfrm>
            <a:off x="1238216" y="6286520"/>
            <a:ext cx="5054589" cy="369332"/>
          </a:xfrm>
          <a:prstGeom prst="rect">
            <a:avLst/>
          </a:prstGeom>
        </p:spPr>
        <p:txBody>
          <a:bodyPr wrap="none">
            <a:spAutoFit/>
          </a:bodyPr>
          <a:lstStyle/>
          <a:p>
            <a:r>
              <a:rPr lang="en-US" altLang="zh-CN" dirty="0" smtClean="0">
                <a:latin typeface="微软雅黑" panose="020B0503020204020204" charset="-122"/>
                <a:ea typeface="微软雅黑" panose="020B0503020204020204" charset="-122"/>
              </a:rPr>
              <a:t>2010-2018</a:t>
            </a:r>
            <a:r>
              <a:rPr lang="zh-CN" altLang="en-US" dirty="0" smtClean="0">
                <a:latin typeface="微软雅黑" panose="020B0503020204020204" charset="-122"/>
                <a:ea typeface="微软雅黑" panose="020B0503020204020204" charset="-122"/>
              </a:rPr>
              <a:t>年我国应届毕业生人数（单位：万）</a:t>
            </a:r>
            <a:endParaRPr lang="zh-CN" altLang="en-US" dirty="0">
              <a:latin typeface="微软雅黑" panose="020B0503020204020204" charset="-122"/>
              <a:ea typeface="微软雅黑" panose="020B0503020204020204" charset="-122"/>
            </a:endParaRPr>
          </a:p>
        </p:txBody>
      </p:sp>
      <p:sp>
        <p:nvSpPr>
          <p:cNvPr id="14" name="矩形 13"/>
          <p:cNvSpPr/>
          <p:nvPr/>
        </p:nvSpPr>
        <p:spPr>
          <a:xfrm>
            <a:off x="6881818" y="2357430"/>
            <a:ext cx="642942" cy="307777"/>
          </a:xfrm>
          <a:prstGeom prst="rect">
            <a:avLst/>
          </a:prstGeom>
        </p:spPr>
        <p:txBody>
          <a:bodyPr wrap="square">
            <a:spAutoFit/>
          </a:bodyPr>
          <a:lstStyle/>
          <a:p>
            <a:r>
              <a:rPr lang="zh-CN" altLang="en-US" sz="1400" dirty="0" smtClean="0"/>
              <a:t>预测</a:t>
            </a:r>
            <a:endParaRPr lang="zh-CN" altLang="en-US" sz="1400" dirty="0"/>
          </a:p>
        </p:txBody>
      </p:sp>
      <p:pic>
        <p:nvPicPr>
          <p:cNvPr id="1026" name="Picture 2"/>
          <p:cNvPicPr>
            <a:picLocks noChangeAspect="1" noChangeArrowheads="1"/>
          </p:cNvPicPr>
          <p:nvPr/>
        </p:nvPicPr>
        <p:blipFill>
          <a:blip r:embed="rId2"/>
          <a:srcRect/>
          <a:stretch>
            <a:fillRect/>
          </a:stretch>
        </p:blipFill>
        <p:spPr bwMode="auto">
          <a:xfrm>
            <a:off x="0" y="1643050"/>
            <a:ext cx="8967787" cy="4724400"/>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
          <a:srcRect/>
          <a:stretch>
            <a:fillRect/>
          </a:stretch>
        </p:blipFill>
        <p:spPr bwMode="auto">
          <a:xfrm>
            <a:off x="8453454" y="1785926"/>
            <a:ext cx="2190750" cy="3419475"/>
          </a:xfrm>
          <a:prstGeom prst="rect">
            <a:avLst/>
          </a:prstGeom>
          <a:noFill/>
          <a:ln w="9525">
            <a:noFill/>
            <a:miter lim="800000"/>
            <a:headEnd/>
            <a:tailEnd/>
          </a:ln>
          <a:effectLst/>
        </p:spPr>
      </p:pic>
      <p:sp>
        <p:nvSpPr>
          <p:cNvPr id="68610" name="Line 2"/>
          <p:cNvSpPr>
            <a:spLocks noChangeShapeType="1"/>
          </p:cNvSpPr>
          <p:nvPr/>
        </p:nvSpPr>
        <p:spPr bwMode="gray">
          <a:xfrm flipH="1">
            <a:off x="1524318" y="6400800"/>
            <a:ext cx="2819400" cy="228600"/>
          </a:xfrm>
          <a:prstGeom prst="line">
            <a:avLst/>
          </a:prstGeom>
          <a:noFill/>
          <a:ln w="9525">
            <a:solidFill>
              <a:srgbClr val="FFFFFF">
                <a:alpha val="39999"/>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8611" name="Line 3"/>
          <p:cNvSpPr>
            <a:spLocks noChangeShapeType="1"/>
          </p:cNvSpPr>
          <p:nvPr/>
        </p:nvSpPr>
        <p:spPr bwMode="gray">
          <a:xfrm flipH="1">
            <a:off x="1524318" y="3771900"/>
            <a:ext cx="722313" cy="2857500"/>
          </a:xfrm>
          <a:prstGeom prst="line">
            <a:avLst/>
          </a:prstGeom>
          <a:noFill/>
          <a:ln w="9525">
            <a:solidFill>
              <a:srgbClr val="FFFFFF">
                <a:alpha val="39999"/>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8615" name="Line 7"/>
          <p:cNvSpPr>
            <a:spLocks noChangeShapeType="1"/>
          </p:cNvSpPr>
          <p:nvPr/>
        </p:nvSpPr>
        <p:spPr bwMode="gray">
          <a:xfrm flipH="1">
            <a:off x="1524318" y="3751263"/>
            <a:ext cx="1665288" cy="2878138"/>
          </a:xfrm>
          <a:prstGeom prst="line">
            <a:avLst/>
          </a:prstGeom>
          <a:noFill/>
          <a:ln w="9525">
            <a:solidFill>
              <a:srgbClr val="FFFFFF">
                <a:alpha val="39999"/>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8616" name="Line 8"/>
          <p:cNvSpPr>
            <a:spLocks noChangeShapeType="1"/>
          </p:cNvSpPr>
          <p:nvPr/>
        </p:nvSpPr>
        <p:spPr bwMode="gray">
          <a:xfrm flipH="1">
            <a:off x="1524318" y="5481638"/>
            <a:ext cx="2895600" cy="1147763"/>
          </a:xfrm>
          <a:prstGeom prst="line">
            <a:avLst/>
          </a:prstGeom>
          <a:noFill/>
          <a:ln w="9525">
            <a:solidFill>
              <a:srgbClr val="FFFFFF">
                <a:alpha val="39999"/>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8617" name="Line 9"/>
          <p:cNvSpPr>
            <a:spLocks noChangeShapeType="1"/>
          </p:cNvSpPr>
          <p:nvPr/>
        </p:nvSpPr>
        <p:spPr bwMode="black">
          <a:xfrm flipH="1">
            <a:off x="1524318" y="2243138"/>
            <a:ext cx="1866900" cy="4386263"/>
          </a:xfrm>
          <a:prstGeom prst="line">
            <a:avLst/>
          </a:prstGeom>
          <a:noFill/>
          <a:ln w="19050">
            <a:solidFill>
              <a:srgbClr val="FFFFFF">
                <a:alpha val="60001"/>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8619" name="Line 11"/>
          <p:cNvSpPr>
            <a:spLocks noChangeShapeType="1"/>
          </p:cNvSpPr>
          <p:nvPr/>
        </p:nvSpPr>
        <p:spPr bwMode="black">
          <a:xfrm flipH="1">
            <a:off x="1524318" y="4837113"/>
            <a:ext cx="2846388" cy="1792288"/>
          </a:xfrm>
          <a:prstGeom prst="line">
            <a:avLst/>
          </a:prstGeom>
          <a:noFill/>
          <a:ln w="19050">
            <a:solidFill>
              <a:srgbClr val="FFFFFF">
                <a:alpha val="60001"/>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8620" name="Line 12"/>
          <p:cNvSpPr>
            <a:spLocks noChangeShapeType="1"/>
          </p:cNvSpPr>
          <p:nvPr/>
        </p:nvSpPr>
        <p:spPr bwMode="black">
          <a:xfrm flipH="1">
            <a:off x="1524318" y="5883275"/>
            <a:ext cx="3867150" cy="746125"/>
          </a:xfrm>
          <a:prstGeom prst="line">
            <a:avLst/>
          </a:prstGeom>
          <a:noFill/>
          <a:ln w="19050">
            <a:solidFill>
              <a:srgbClr val="FFFFFF">
                <a:alpha val="60001"/>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8622" name="Line 14"/>
          <p:cNvSpPr>
            <a:spLocks noChangeShapeType="1"/>
          </p:cNvSpPr>
          <p:nvPr/>
        </p:nvSpPr>
        <p:spPr bwMode="gray">
          <a:xfrm flipH="1">
            <a:off x="1524318" y="4232275"/>
            <a:ext cx="2532063" cy="2625725"/>
          </a:xfrm>
          <a:prstGeom prst="line">
            <a:avLst/>
          </a:prstGeom>
          <a:noFill/>
          <a:ln w="9525">
            <a:solidFill>
              <a:srgbClr val="FFFFFF">
                <a:alpha val="39999"/>
              </a:srgbClr>
            </a:solidFill>
            <a:round/>
          </a:ln>
          <a:effectLst/>
        </p:spPr>
        <p:txBody>
          <a:body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34836" name="Text Box 25"/>
          <p:cNvSpPr txBox="1"/>
          <p:nvPr/>
        </p:nvSpPr>
        <p:spPr>
          <a:xfrm>
            <a:off x="3309918" y="1571612"/>
            <a:ext cx="5086985" cy="398780"/>
          </a:xfrm>
          <a:prstGeom prst="rect">
            <a:avLst/>
          </a:prstGeom>
          <a:noFill/>
          <a:ln w="9525">
            <a:noFill/>
          </a:ln>
        </p:spPr>
        <p:txBody>
          <a:bodyPr wrap="square" anchor="t">
            <a:spAutoFit/>
          </a:bodyPr>
          <a:lstStyle/>
          <a:p>
            <a:pPr eaLnBrk="0" hangingPunct="0"/>
            <a:r>
              <a:rPr lang="zh-CN" altLang="en-US" sz="2000" dirty="0">
                <a:latin typeface="微软雅黑" panose="020B0503020204020204" charset="-122"/>
                <a:ea typeface="微软雅黑" panose="020B0503020204020204" charset="-122"/>
                <a:cs typeface="微软雅黑" panose="020B0503020204020204" charset="-122"/>
              </a:rPr>
              <a:t>国家促进普通高校毕业生就业政策公告</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34840" name="Text Box 29"/>
          <p:cNvSpPr txBox="1"/>
          <p:nvPr/>
        </p:nvSpPr>
        <p:spPr>
          <a:xfrm>
            <a:off x="2738414" y="2143116"/>
            <a:ext cx="5949950" cy="398780"/>
          </a:xfrm>
          <a:prstGeom prst="rect">
            <a:avLst/>
          </a:prstGeom>
          <a:noFill/>
          <a:ln w="9525">
            <a:noFill/>
          </a:ln>
        </p:spPr>
        <p:txBody>
          <a:bodyPr wrap="square" anchor="t">
            <a:spAutoFit/>
          </a:bodyPr>
          <a:lstStyle/>
          <a:p>
            <a:pPr eaLnBrk="0" hangingPunct="0"/>
            <a:r>
              <a:rPr lang="zh-CN" altLang="en-US" sz="2000" dirty="0">
                <a:latin typeface="微软雅黑" panose="020B0503020204020204" charset="-122"/>
                <a:ea typeface="微软雅黑" panose="020B0503020204020204" charset="-122"/>
                <a:cs typeface="微软雅黑" panose="020B0503020204020204" charset="-122"/>
              </a:rPr>
              <a:t>浙江省人民政府关于支持大众创业促进就业的意见</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34844" name="Text Box 33"/>
          <p:cNvSpPr txBox="1"/>
          <p:nvPr/>
        </p:nvSpPr>
        <p:spPr>
          <a:xfrm>
            <a:off x="2809852" y="2714620"/>
            <a:ext cx="6140450" cy="398780"/>
          </a:xfrm>
          <a:prstGeom prst="rect">
            <a:avLst/>
          </a:prstGeom>
          <a:noFill/>
          <a:ln w="9525">
            <a:noFill/>
          </a:ln>
        </p:spPr>
        <p:txBody>
          <a:bodyPr wrap="square" anchor="t">
            <a:spAutoFit/>
          </a:bodyPr>
          <a:lstStyle/>
          <a:p>
            <a:pPr eaLnBrk="0" hangingPunct="0"/>
            <a:r>
              <a:rPr lang="zh-CN" altLang="en-US" sz="2000" b="1" dirty="0">
                <a:latin typeface="微软雅黑" panose="020B0503020204020204" charset="-122"/>
                <a:ea typeface="微软雅黑" panose="020B0503020204020204" charset="-122"/>
                <a:cs typeface="微软雅黑" panose="020B0503020204020204" charset="-122"/>
              </a:rPr>
              <a:t>浙江大学引导优秀毕业生到国家重点单位工作办法</a:t>
            </a:r>
            <a:endParaRPr lang="zh-CN" altLang="en-US" sz="2000" b="1" dirty="0">
              <a:latin typeface="微软雅黑" panose="020B0503020204020204" charset="-122"/>
              <a:ea typeface="微软雅黑" panose="020B0503020204020204" charset="-122"/>
              <a:cs typeface="微软雅黑" panose="020B0503020204020204" charset="-122"/>
            </a:endParaRPr>
          </a:p>
        </p:txBody>
      </p:sp>
      <p:sp>
        <p:nvSpPr>
          <p:cNvPr id="34848" name="Text Box 37"/>
          <p:cNvSpPr txBox="1"/>
          <p:nvPr/>
        </p:nvSpPr>
        <p:spPr>
          <a:xfrm>
            <a:off x="4095736" y="3286124"/>
            <a:ext cx="4083050" cy="1014730"/>
          </a:xfrm>
          <a:prstGeom prst="rect">
            <a:avLst/>
          </a:prstGeom>
          <a:noFill/>
          <a:ln w="9525">
            <a:noFill/>
          </a:ln>
        </p:spPr>
        <p:txBody>
          <a:bodyPr anchor="t">
            <a:spAutoFit/>
          </a:bodyPr>
          <a:lstStyle/>
          <a:p>
            <a:pPr eaLnBrk="0" hangingPunct="0"/>
            <a:r>
              <a:rPr lang="zh-CN" altLang="en-US" sz="2000" dirty="0" smtClean="0">
                <a:latin typeface="微软雅黑" panose="020B0503020204020204" charset="-122"/>
                <a:ea typeface="微软雅黑" panose="020B0503020204020204" charset="-122"/>
                <a:cs typeface="微软雅黑" panose="020B0503020204020204" charset="-122"/>
              </a:rPr>
              <a:t>    </a:t>
            </a:r>
            <a:r>
              <a:rPr lang="zh-CN" altLang="en-US" sz="2000" b="1" dirty="0" smtClean="0">
                <a:latin typeface="微软雅黑" panose="020B0503020204020204" charset="-122"/>
                <a:ea typeface="微软雅黑" panose="020B0503020204020204" charset="-122"/>
                <a:cs typeface="微软雅黑" panose="020B0503020204020204" charset="-122"/>
              </a:rPr>
              <a:t>基层</a:t>
            </a:r>
            <a:r>
              <a:rPr lang="zh-CN" altLang="en-US" sz="2000" b="1" dirty="0">
                <a:latin typeface="微软雅黑" panose="020B0503020204020204" charset="-122"/>
                <a:ea typeface="微软雅黑" panose="020B0503020204020204" charset="-122"/>
                <a:cs typeface="微软雅黑" panose="020B0503020204020204" charset="-122"/>
              </a:rPr>
              <a:t>就业介绍</a:t>
            </a:r>
            <a:endParaRPr lang="en-US" altLang="zh-CN" sz="2000" b="1" dirty="0">
              <a:latin typeface="微软雅黑" panose="020B0503020204020204" charset="-122"/>
              <a:ea typeface="微软雅黑" panose="020B0503020204020204" charset="-122"/>
              <a:cs typeface="微软雅黑" panose="020B0503020204020204" charset="-122"/>
            </a:endParaRPr>
          </a:p>
          <a:p>
            <a:pPr eaLnBrk="0" hangingPunct="0"/>
            <a:endParaRPr lang="en-US" altLang="zh-CN" sz="2000" dirty="0">
              <a:latin typeface="微软雅黑" panose="020B0503020204020204" charset="-122"/>
              <a:ea typeface="微软雅黑" panose="020B0503020204020204" charset="-122"/>
              <a:cs typeface="微软雅黑" panose="020B0503020204020204" charset="-122"/>
            </a:endParaRPr>
          </a:p>
          <a:p>
            <a:pPr eaLnBrk="0" hangingPunct="0"/>
            <a:r>
              <a:rPr lang="zh-CN" altLang="en-US" sz="2000" dirty="0">
                <a:latin typeface="微软雅黑" panose="020B0503020204020204" charset="-122"/>
                <a:ea typeface="微软雅黑" panose="020B0503020204020204" charset="-122"/>
                <a:cs typeface="微软雅黑" panose="020B0503020204020204" charset="-122"/>
              </a:rPr>
              <a:t>重点军工企业介绍</a:t>
            </a:r>
            <a:endParaRPr lang="en-US" altLang="zh-CN" sz="2000" dirty="0">
              <a:latin typeface="微软雅黑" panose="020B0503020204020204" charset="-122"/>
              <a:ea typeface="微软雅黑" panose="020B0503020204020204" charset="-122"/>
              <a:cs typeface="微软雅黑" panose="020B0503020204020204" charset="-122"/>
            </a:endParaRPr>
          </a:p>
        </p:txBody>
      </p:sp>
      <p:sp>
        <p:nvSpPr>
          <p:cNvPr id="3" name="Text Box 37"/>
          <p:cNvSpPr txBox="1"/>
          <p:nvPr/>
        </p:nvSpPr>
        <p:spPr>
          <a:xfrm>
            <a:off x="952464" y="5000636"/>
            <a:ext cx="5286412" cy="1477328"/>
          </a:xfrm>
          <a:prstGeom prst="rect">
            <a:avLst/>
          </a:prstGeom>
          <a:noFill/>
          <a:ln w="9525">
            <a:noFill/>
          </a:ln>
        </p:spPr>
        <p:txBody>
          <a:bodyPr wrap="square" anchor="t">
            <a:spAutoFit/>
          </a:bodyPr>
          <a:lstStyle/>
          <a:p>
            <a:pPr>
              <a:buClrTx/>
              <a:buSzTx/>
              <a:buFontTx/>
              <a:defRPr/>
            </a:pPr>
            <a:r>
              <a:rPr lang="zh-CN" altLang="en-US" kern="0" dirty="0" smtClean="0">
                <a:solidFill>
                  <a:schemeClr val="tx2"/>
                </a:solidFill>
                <a:latin typeface="微软雅黑" panose="020B0503020204020204" charset="-122"/>
                <a:ea typeface="微软雅黑" panose="020B0503020204020204" charset="-122"/>
                <a:cs typeface="黑体" panose="02010609060101010101" pitchFamily="2" charset="-122"/>
              </a:rPr>
              <a:t>我校就业政策</a:t>
            </a:r>
            <a:r>
              <a:rPr lang="zh-CN" altLang="en-US" kern="0" noProof="0" dirty="0" smtClean="0">
                <a:solidFill>
                  <a:schemeClr val="tx2"/>
                </a:solidFill>
                <a:latin typeface="微软雅黑" panose="020B0503020204020204" charset="-122"/>
                <a:ea typeface="微软雅黑" panose="020B0503020204020204" charset="-122"/>
                <a:cs typeface="黑体" panose="02010609060101010101" pitchFamily="2" charset="-122"/>
              </a:rPr>
              <a:t>可以查看</a:t>
            </a:r>
            <a:r>
              <a:rPr lang="zh-CN" altLang="en-US" b="1" kern="0" noProof="0" dirty="0" smtClean="0">
                <a:solidFill>
                  <a:srgbClr val="FF0000"/>
                </a:solidFill>
                <a:latin typeface="微软雅黑" panose="020B0503020204020204" charset="-122"/>
                <a:ea typeface="微软雅黑" panose="020B0503020204020204" charset="-122"/>
                <a:cs typeface="黑体" panose="02010609060101010101" pitchFamily="2" charset="-122"/>
              </a:rPr>
              <a:t>人手一册</a:t>
            </a:r>
            <a:r>
              <a:rPr lang="zh-CN" altLang="en-US" kern="0" noProof="0" dirty="0" smtClean="0">
                <a:solidFill>
                  <a:schemeClr val="tx2"/>
                </a:solidFill>
                <a:latin typeface="微软雅黑" panose="020B0503020204020204" charset="-122"/>
                <a:ea typeface="微软雅黑" panose="020B0503020204020204" charset="-122"/>
                <a:cs typeface="黑体" panose="02010609060101010101" pitchFamily="2" charset="-122"/>
              </a:rPr>
              <a:t>的《</a:t>
            </a:r>
            <a:r>
              <a:rPr lang="zh-CN" altLang="en-US" kern="0" noProof="0" dirty="0">
                <a:solidFill>
                  <a:schemeClr val="tx2"/>
                </a:solidFill>
                <a:latin typeface="微软雅黑" panose="020B0503020204020204" charset="-122"/>
                <a:ea typeface="微软雅黑" panose="020B0503020204020204" charset="-122"/>
                <a:cs typeface="黑体" panose="02010609060101010101" pitchFamily="2" charset="-122"/>
              </a:rPr>
              <a:t>浙江大学201</a:t>
            </a:r>
            <a:r>
              <a:rPr lang="en-US" altLang="zh-CN" kern="0" noProof="0" dirty="0">
                <a:solidFill>
                  <a:schemeClr val="tx2"/>
                </a:solidFill>
                <a:latin typeface="微软雅黑" panose="020B0503020204020204" charset="-122"/>
                <a:ea typeface="微软雅黑" panose="020B0503020204020204" charset="-122"/>
                <a:cs typeface="黑体" panose="02010609060101010101" pitchFamily="2" charset="-122"/>
              </a:rPr>
              <a:t>8</a:t>
            </a:r>
            <a:r>
              <a:rPr lang="zh-CN" altLang="en-US" kern="0" noProof="0" dirty="0">
                <a:solidFill>
                  <a:schemeClr val="tx2"/>
                </a:solidFill>
                <a:latin typeface="微软雅黑" panose="020B0503020204020204" charset="-122"/>
                <a:ea typeface="微软雅黑" panose="020B0503020204020204" charset="-122"/>
                <a:cs typeface="黑体" panose="02010609060101010101" pitchFamily="2" charset="-122"/>
              </a:rPr>
              <a:t>届毕业生就业创业指南</a:t>
            </a:r>
            <a:r>
              <a:rPr lang="zh-CN" altLang="en-US" kern="0" noProof="0" dirty="0" smtClean="0">
                <a:solidFill>
                  <a:schemeClr val="tx2"/>
                </a:solidFill>
                <a:latin typeface="微软雅黑" panose="020B0503020204020204" charset="-122"/>
                <a:ea typeface="微软雅黑" panose="020B0503020204020204" charset="-122"/>
                <a:cs typeface="黑体" panose="02010609060101010101" pitchFamily="2" charset="-122"/>
              </a:rPr>
              <a:t>》</a:t>
            </a:r>
            <a:endParaRPr lang="en-US" altLang="zh-CN" kern="0" noProof="0" dirty="0" smtClean="0">
              <a:solidFill>
                <a:schemeClr val="tx2"/>
              </a:solidFill>
              <a:latin typeface="微软雅黑" panose="020B0503020204020204" charset="-122"/>
              <a:ea typeface="微软雅黑" panose="020B0503020204020204" charset="-122"/>
              <a:cs typeface="黑体" panose="02010609060101010101" pitchFamily="2" charset="-122"/>
            </a:endParaRPr>
          </a:p>
          <a:p>
            <a:pPr>
              <a:buClrTx/>
              <a:buSzTx/>
              <a:buFontTx/>
              <a:defRPr/>
            </a:pPr>
            <a:r>
              <a:rPr lang="en-US" altLang="zh-CN" kern="0" dirty="0" smtClean="0">
                <a:solidFill>
                  <a:schemeClr val="tx2"/>
                </a:solidFill>
                <a:latin typeface="微软雅黑" panose="020B0503020204020204" charset="-122"/>
                <a:ea typeface="微软雅黑" panose="020B0503020204020204" charset="-122"/>
                <a:cs typeface="黑体" panose="02010609060101010101" pitchFamily="2" charset="-122"/>
              </a:rPr>
              <a:t>http://www.career.zju.edu.cn//UserFiles/File/149871599179295606.pdf</a:t>
            </a:r>
            <a:endParaRPr lang="en-US" altLang="zh-CN" kern="0" noProof="0" dirty="0" smtClean="0">
              <a:solidFill>
                <a:schemeClr val="tx2"/>
              </a:solidFill>
              <a:latin typeface="微软雅黑" panose="020B0503020204020204" charset="-122"/>
              <a:ea typeface="微软雅黑" panose="020B0503020204020204" charset="-122"/>
              <a:cs typeface="黑体" panose="02010609060101010101" pitchFamily="2" charset="-122"/>
            </a:endParaRPr>
          </a:p>
          <a:p>
            <a:pPr>
              <a:buClrTx/>
              <a:buSzTx/>
              <a:buFontTx/>
              <a:defRPr/>
            </a:pPr>
            <a:endParaRPr lang="zh-CN" altLang="en-US" kern="0" noProof="0" dirty="0">
              <a:solidFill>
                <a:schemeClr val="tx1"/>
              </a:solidFill>
              <a:effectLst>
                <a:outerShdw blurRad="50800" dist="39000" dir="5460000" algn="tl">
                  <a:srgbClr val="000000">
                    <a:alpha val="38000"/>
                  </a:srgbClr>
                </a:outerShdw>
              </a:effectLst>
              <a:latin typeface="微软雅黑" panose="020B0503020204020204" charset="-122"/>
              <a:ea typeface="微软雅黑" panose="020B0503020204020204" charset="-122"/>
              <a:cs typeface="黑体" panose="02010609060101010101" pitchFamily="2" charset="-122"/>
            </a:endParaRPr>
          </a:p>
        </p:txBody>
      </p:sp>
      <p:sp>
        <p:nvSpPr>
          <p:cNvPr id="2" name="标题 1"/>
          <p:cNvSpPr>
            <a:spLocks noGrp="1"/>
          </p:cNvSpPr>
          <p:nvPr>
            <p:ph type="title"/>
          </p:nvPr>
        </p:nvSpPr>
        <p:spPr>
          <a:xfrm>
            <a:off x="584232" y="275273"/>
            <a:ext cx="10465345" cy="1066800"/>
          </a:xfrm>
        </p:spPr>
        <p:txBody>
          <a:bodyPr/>
          <a:lstStyle/>
          <a:p>
            <a:r>
              <a:rPr lang="zh-CN" altLang="en-US" sz="3600" b="1" dirty="0"/>
              <a:t>就业</a:t>
            </a:r>
            <a:r>
              <a:rPr lang="zh-CN" altLang="en-US" sz="3600" b="1" dirty="0" smtClean="0"/>
              <a:t>政策解读</a:t>
            </a:r>
            <a:endParaRPr lang="zh-CN" altLang="en-US" sz="3600" b="1" dirty="0"/>
          </a:p>
        </p:txBody>
      </p:sp>
      <p:sp>
        <p:nvSpPr>
          <p:cNvPr id="17" name="矩形 16"/>
          <p:cNvSpPr/>
          <p:nvPr/>
        </p:nvSpPr>
        <p:spPr>
          <a:xfrm>
            <a:off x="7024694" y="5000636"/>
            <a:ext cx="4000528" cy="1323439"/>
          </a:xfrm>
          <a:prstGeom prst="rect">
            <a:avLst/>
          </a:prstGeom>
        </p:spPr>
        <p:txBody>
          <a:bodyPr wrap="square">
            <a:spAutoFit/>
          </a:bodyPr>
          <a:lstStyle/>
          <a:p>
            <a:r>
              <a:rPr lang="zh-CN" altLang="en-US" sz="2000" dirty="0" smtClean="0">
                <a:solidFill>
                  <a:srgbClr val="FF0000"/>
                </a:solidFill>
                <a:latin typeface="微软雅黑" panose="020B0503020204020204" charset="-122"/>
                <a:ea typeface="微软雅黑" panose="020B0503020204020204" charset="-122"/>
                <a:cs typeface="微软雅黑" panose="020B0503020204020204" charset="-122"/>
              </a:rPr>
              <a:t>更多就业政策，可查询“高校毕业生就业创业政策百问”</a:t>
            </a:r>
            <a:endParaRPr lang="en-US" altLang="zh-CN" sz="2000" dirty="0" smtClean="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000" dirty="0" smtClean="0">
                <a:solidFill>
                  <a:srgbClr val="FF0000"/>
                </a:solidFill>
                <a:latin typeface="微软雅黑" panose="020B0503020204020204" charset="-122"/>
                <a:ea typeface="微软雅黑" panose="020B0503020204020204" charset="-122"/>
                <a:cs typeface="微软雅黑" panose="020B0503020204020204" charset="-122"/>
              </a:rPr>
              <a:t>http://www.ncss.org.cn/tbch/jybw2017/</a:t>
            </a:r>
            <a:endParaRPr lang="zh-CN" altLang="en-US" sz="2000" dirty="0">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sz="2000" dirty="0"/>
          </a:p>
          <a:p>
            <a:pPr>
              <a:buNone/>
            </a:pPr>
            <a:br>
              <a:rPr lang="zh-CN" altLang="en-US" dirty="0" smtClean="0"/>
            </a:br>
            <a:endParaRPr lang="zh-CN" altLang="en-US" dirty="0"/>
          </a:p>
        </p:txBody>
      </p:sp>
      <p:pic>
        <p:nvPicPr>
          <p:cNvPr id="4" name="图片 3"/>
          <p:cNvPicPr>
            <a:picLocks noChangeAspect="1"/>
          </p:cNvPicPr>
          <p:nvPr/>
        </p:nvPicPr>
        <p:blipFill>
          <a:blip r:embed="rId1"/>
          <a:stretch>
            <a:fillRect/>
          </a:stretch>
        </p:blipFill>
        <p:spPr>
          <a:xfrm>
            <a:off x="1852948" y="214290"/>
            <a:ext cx="4424627" cy="6363675"/>
          </a:xfrm>
          <a:prstGeom prst="rect">
            <a:avLst/>
          </a:prstGeom>
        </p:spPr>
      </p:pic>
      <p:pic>
        <p:nvPicPr>
          <p:cNvPr id="5" name="图片 4"/>
          <p:cNvPicPr>
            <a:picLocks noChangeAspect="1"/>
          </p:cNvPicPr>
          <p:nvPr/>
        </p:nvPicPr>
        <p:blipFill>
          <a:blip r:embed="rId2"/>
          <a:stretch>
            <a:fillRect/>
          </a:stretch>
        </p:blipFill>
        <p:spPr>
          <a:xfrm>
            <a:off x="6381752" y="857232"/>
            <a:ext cx="4218940" cy="2139315"/>
          </a:xfrm>
          <a:prstGeom prst="rect">
            <a:avLst/>
          </a:prstGeom>
        </p:spPr>
      </p:pic>
      <p:pic>
        <p:nvPicPr>
          <p:cNvPr id="6" name="图片 5"/>
          <p:cNvPicPr>
            <a:picLocks noChangeAspect="1"/>
          </p:cNvPicPr>
          <p:nvPr/>
        </p:nvPicPr>
        <p:blipFill>
          <a:blip r:embed="rId3"/>
          <a:stretch>
            <a:fillRect/>
          </a:stretch>
        </p:blipFill>
        <p:spPr>
          <a:xfrm>
            <a:off x="6381752" y="3071810"/>
            <a:ext cx="4074160" cy="308165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a:t>基层就业</a:t>
            </a:r>
            <a:endParaRPr lang="zh-CN" altLang="en-US" sz="3600" b="1"/>
          </a:p>
        </p:txBody>
      </p:sp>
      <p:sp>
        <p:nvSpPr>
          <p:cNvPr id="4" name="矩形 3"/>
          <p:cNvSpPr/>
          <p:nvPr/>
        </p:nvSpPr>
        <p:spPr>
          <a:xfrm>
            <a:off x="1238216" y="1071546"/>
            <a:ext cx="9786620" cy="6457315"/>
          </a:xfrm>
          <a:prstGeom prst="rect">
            <a:avLst/>
          </a:prstGeom>
        </p:spPr>
        <p:txBody>
          <a:bodyPr wrap="square">
            <a:spAutoFit/>
          </a:bodyPr>
          <a:lstStyle/>
          <a:p>
            <a:pPr fontAlgn="auto">
              <a:lnSpc>
                <a:spcPct val="150000"/>
              </a:lnSpc>
            </a:pPr>
            <a:r>
              <a:rPr lang="en-US" altLang="zh-CN" sz="1400" b="1" dirty="0">
                <a:ea typeface="微软雅黑" panose="020B0503020204020204" charset="-122"/>
                <a:cs typeface="微软雅黑" panose="020B0503020204020204" charset="-122"/>
              </a:rPr>
              <a:t>【</a:t>
            </a:r>
            <a:r>
              <a:rPr lang="zh-CN" altLang="en-US" sz="1400" b="1" dirty="0">
                <a:ea typeface="微软雅黑" panose="020B0503020204020204" charset="-122"/>
                <a:cs typeface="微软雅黑" panose="020B0503020204020204" charset="-122"/>
              </a:rPr>
              <a:t>选调生</a:t>
            </a:r>
            <a:r>
              <a:rPr lang="en-US" altLang="zh-CN" sz="1200" b="1" dirty="0">
                <a:ea typeface="微软雅黑" panose="020B0503020204020204" charset="-122"/>
                <a:cs typeface="微软雅黑" panose="020B0503020204020204" charset="-122"/>
              </a:rPr>
              <a:t>】</a:t>
            </a:r>
            <a:endParaRPr lang="en-US" altLang="zh-CN" sz="1200" b="1" dirty="0">
              <a:ea typeface="微软雅黑" panose="020B0503020204020204" charset="-122"/>
              <a:cs typeface="微软雅黑" panose="020B0503020204020204" charset="-122"/>
            </a:endParaRPr>
          </a:p>
          <a:p>
            <a:pPr fontAlgn="auto">
              <a:lnSpc>
                <a:spcPct val="150000"/>
              </a:lnSpc>
            </a:pPr>
            <a:r>
              <a:rPr lang="zh-CN" altLang="en-US" sz="1400" dirty="0">
                <a:ea typeface="微软雅黑" panose="020B0503020204020204" charset="-122"/>
                <a:cs typeface="微软雅黑" panose="020B0503020204020204" charset="-122"/>
              </a:rPr>
              <a:t>各级组织部门有计划地从高等院校选调品学兼优的应届大学毕业生到基层工作，作为各级党政领导干部后备人选的主要来源进行重点培养，从中挑选出优秀分子，逐级补充到各级党政领导干部队伍中去。</a:t>
            </a:r>
            <a:endParaRPr lang="zh-CN" altLang="en-US" sz="1400" dirty="0">
              <a:ea typeface="微软雅黑" panose="020B0503020204020204" charset="-122"/>
              <a:cs typeface="微软雅黑" panose="020B0503020204020204" charset="-122"/>
            </a:endParaRPr>
          </a:p>
          <a:p>
            <a:pPr fontAlgn="auto">
              <a:lnSpc>
                <a:spcPct val="150000"/>
              </a:lnSpc>
              <a:spcBef>
                <a:spcPts val="1000"/>
              </a:spcBef>
            </a:pPr>
            <a:r>
              <a:rPr lang="en-US" altLang="zh-CN" sz="1400" b="1" dirty="0" smtClean="0">
                <a:ea typeface="微软雅黑" panose="020B0503020204020204" charset="-122"/>
                <a:cs typeface="微软雅黑" panose="020B0503020204020204" charset="-122"/>
              </a:rPr>
              <a:t>【</a:t>
            </a:r>
            <a:r>
              <a:rPr lang="zh-CN" altLang="en-US" sz="1400" b="1" dirty="0">
                <a:ea typeface="微软雅黑" panose="020B0503020204020204" charset="-122"/>
                <a:cs typeface="微软雅黑" panose="020B0503020204020204" charset="-122"/>
              </a:rPr>
              <a:t>大学生村官</a:t>
            </a:r>
            <a:r>
              <a:rPr lang="en-US" altLang="zh-CN" sz="1200" b="1" dirty="0">
                <a:ea typeface="微软雅黑" panose="020B0503020204020204" charset="-122"/>
                <a:cs typeface="微软雅黑" panose="020B0503020204020204" charset="-122"/>
              </a:rPr>
              <a:t>】</a:t>
            </a:r>
            <a:endParaRPr lang="en-US" altLang="zh-CN" sz="1200" b="1" dirty="0">
              <a:ea typeface="微软雅黑" panose="020B0503020204020204" charset="-122"/>
              <a:cs typeface="微软雅黑" panose="020B0503020204020204" charset="-122"/>
            </a:endParaRPr>
          </a:p>
          <a:p>
            <a:pPr fontAlgn="auto">
              <a:lnSpc>
                <a:spcPct val="150000"/>
              </a:lnSpc>
            </a:pPr>
            <a:r>
              <a:rPr lang="zh-CN" altLang="en-US" sz="1400" dirty="0">
                <a:ea typeface="微软雅黑" panose="020B0503020204020204" charset="-122"/>
                <a:cs typeface="微软雅黑" panose="020B0503020204020204" charset="-122"/>
              </a:rPr>
              <a:t>到农村担任村党支部书记、村委会主任助理或其他村“两委”职务的具有大专以上学历的应届或往届大学毕业生。</a:t>
            </a:r>
            <a:endParaRPr lang="zh-CN" altLang="en-US" sz="1400" dirty="0">
              <a:ea typeface="微软雅黑" panose="020B0503020204020204" charset="-122"/>
              <a:cs typeface="微软雅黑" panose="020B0503020204020204" charset="-122"/>
            </a:endParaRPr>
          </a:p>
          <a:p>
            <a:pPr fontAlgn="auto">
              <a:lnSpc>
                <a:spcPct val="150000"/>
              </a:lnSpc>
              <a:spcBef>
                <a:spcPts val="1000"/>
              </a:spcBef>
            </a:pPr>
            <a:r>
              <a:rPr lang="en-US" altLang="zh-CN" sz="1400" b="1" dirty="0">
                <a:ea typeface="微软雅黑" panose="020B0503020204020204" charset="-122"/>
                <a:cs typeface="微软雅黑" panose="020B0503020204020204" charset="-122"/>
              </a:rPr>
              <a:t>【</a:t>
            </a:r>
            <a:r>
              <a:rPr lang="zh-CN" altLang="en-US" sz="1400" b="1" dirty="0">
                <a:ea typeface="微软雅黑" panose="020B0503020204020204" charset="-122"/>
                <a:cs typeface="微软雅黑" panose="020B0503020204020204" charset="-122"/>
              </a:rPr>
              <a:t>三支一扶</a:t>
            </a:r>
            <a:r>
              <a:rPr lang="en-US" altLang="zh-CN" sz="1200" b="1" dirty="0">
                <a:ea typeface="微软雅黑" panose="020B0503020204020204" charset="-122"/>
                <a:cs typeface="微软雅黑" panose="020B0503020204020204" charset="-122"/>
              </a:rPr>
              <a:t>】</a:t>
            </a:r>
            <a:endParaRPr lang="en-US" altLang="zh-CN" sz="1200" b="1" dirty="0">
              <a:ea typeface="微软雅黑" panose="020B0503020204020204" charset="-122"/>
              <a:cs typeface="微软雅黑" panose="020B0503020204020204" charset="-122"/>
            </a:endParaRPr>
          </a:p>
          <a:p>
            <a:pPr fontAlgn="auto">
              <a:lnSpc>
                <a:spcPct val="150000"/>
              </a:lnSpc>
            </a:pPr>
            <a:r>
              <a:rPr lang="zh-CN" altLang="en-US" sz="1400" dirty="0">
                <a:ea typeface="微软雅黑" panose="020B0503020204020204" charset="-122"/>
                <a:cs typeface="微软雅黑" panose="020B0503020204020204" charset="-122"/>
              </a:rPr>
              <a:t>大学生在毕业后到农村基层从事支农、支教、支医和扶贫工作。</a:t>
            </a:r>
            <a:endParaRPr lang="zh-CN" altLang="en-US" sz="1400" dirty="0">
              <a:ea typeface="微软雅黑" panose="020B0503020204020204" charset="-122"/>
              <a:cs typeface="微软雅黑" panose="020B0503020204020204" charset="-122"/>
            </a:endParaRPr>
          </a:p>
          <a:p>
            <a:pPr fontAlgn="auto">
              <a:lnSpc>
                <a:spcPct val="150000"/>
              </a:lnSpc>
              <a:spcBef>
                <a:spcPts val="1000"/>
              </a:spcBef>
            </a:pPr>
            <a:r>
              <a:rPr lang="zh-CN" altLang="en-US" sz="1400" b="1" dirty="0">
                <a:ea typeface="微软雅黑" panose="020B0503020204020204" charset="-122"/>
                <a:cs typeface="微软雅黑" panose="020B0503020204020204" charset="-122"/>
              </a:rPr>
              <a:t>【西部志愿者】</a:t>
            </a:r>
            <a:endParaRPr lang="en-US" altLang="zh-CN" sz="1200" b="1" dirty="0">
              <a:ea typeface="微软雅黑" panose="020B0503020204020204" charset="-122"/>
              <a:cs typeface="微软雅黑" panose="020B0503020204020204" charset="-122"/>
            </a:endParaRPr>
          </a:p>
          <a:p>
            <a:pPr fontAlgn="auto">
              <a:lnSpc>
                <a:spcPct val="150000"/>
              </a:lnSpc>
            </a:pPr>
            <a:r>
              <a:rPr lang="zh-CN" altLang="en-US" sz="1400" dirty="0">
                <a:ea typeface="微软雅黑" panose="020B0503020204020204" charset="-122"/>
                <a:cs typeface="微软雅黑" panose="020B0503020204020204" charset="-122"/>
              </a:rPr>
              <a:t>由共青团中央、教育部等部门于</a:t>
            </a:r>
            <a:r>
              <a:rPr lang="en-US" altLang="zh-CN" sz="1400" dirty="0">
                <a:ea typeface="微软雅黑" panose="020B0503020204020204" charset="-122"/>
                <a:cs typeface="微软雅黑" panose="020B0503020204020204" charset="-122"/>
              </a:rPr>
              <a:t>2003</a:t>
            </a:r>
            <a:r>
              <a:rPr lang="zh-CN" altLang="en-US" sz="1400" dirty="0">
                <a:ea typeface="微软雅黑" panose="020B0503020204020204" charset="-122"/>
                <a:cs typeface="微软雅黑" panose="020B0503020204020204" charset="-122"/>
              </a:rPr>
              <a:t>年共同组织实施的，每年招募一定数量的普通高校应届毕业生，以志愿服务的方式到西部贫困县的乡镇从事为期</a:t>
            </a:r>
            <a:r>
              <a:rPr lang="en-US" altLang="zh-CN" sz="1400" dirty="0">
                <a:ea typeface="微软雅黑" panose="020B0503020204020204" charset="-122"/>
                <a:cs typeface="微软雅黑" panose="020B0503020204020204" charset="-122"/>
              </a:rPr>
              <a:t>1-2</a:t>
            </a:r>
            <a:r>
              <a:rPr lang="zh-CN" altLang="en-US" sz="1400" dirty="0">
                <a:ea typeface="微软雅黑" panose="020B0503020204020204" charset="-122"/>
                <a:cs typeface="微软雅黑" panose="020B0503020204020204" charset="-122"/>
              </a:rPr>
              <a:t>年的教育、卫生、农技、扶贫以及青年中心建设和管理等方面的工作。</a:t>
            </a:r>
            <a:endParaRPr lang="zh-CN" altLang="en-US" sz="1400" dirty="0">
              <a:ea typeface="微软雅黑" panose="020B0503020204020204" charset="-122"/>
              <a:cs typeface="微软雅黑" panose="020B0503020204020204" charset="-122"/>
            </a:endParaRPr>
          </a:p>
          <a:p>
            <a:pPr fontAlgn="auto">
              <a:lnSpc>
                <a:spcPct val="150000"/>
              </a:lnSpc>
              <a:spcBef>
                <a:spcPts val="1000"/>
              </a:spcBef>
            </a:pPr>
            <a:r>
              <a:rPr lang="zh-CN" altLang="en-US" sz="1400" b="1" dirty="0">
                <a:ea typeface="微软雅黑" panose="020B0503020204020204" charset="-122"/>
                <a:cs typeface="微软雅黑" panose="020B0503020204020204" charset="-122"/>
              </a:rPr>
              <a:t>【社区工作者】</a:t>
            </a:r>
            <a:endParaRPr lang="en-US" altLang="zh-CN" sz="1200" b="1" dirty="0">
              <a:ea typeface="微软雅黑" panose="020B0503020204020204" charset="-122"/>
              <a:cs typeface="微软雅黑" panose="020B0503020204020204" charset="-122"/>
            </a:endParaRPr>
          </a:p>
          <a:p>
            <a:pPr fontAlgn="auto">
              <a:lnSpc>
                <a:spcPct val="150000"/>
              </a:lnSpc>
            </a:pPr>
            <a:r>
              <a:rPr lang="zh-CN" altLang="en-US" sz="1400" dirty="0">
                <a:ea typeface="微软雅黑" panose="020B0503020204020204" charset="-122"/>
                <a:cs typeface="微软雅黑" panose="020B0503020204020204" charset="-122"/>
              </a:rPr>
              <a:t>在社区党组织、社区居委会和社区服务站专职从事社区管理和服务、并与街道</a:t>
            </a:r>
            <a:r>
              <a:rPr lang="en-US" altLang="zh-CN" sz="1400" dirty="0">
                <a:ea typeface="微软雅黑" panose="020B0503020204020204" charset="-122"/>
                <a:cs typeface="微软雅黑" panose="020B0503020204020204" charset="-122"/>
              </a:rPr>
              <a:t>(</a:t>
            </a:r>
            <a:r>
              <a:rPr lang="zh-CN" altLang="en-US" sz="1400" dirty="0">
                <a:ea typeface="微软雅黑" panose="020B0503020204020204" charset="-122"/>
                <a:cs typeface="微软雅黑" panose="020B0503020204020204" charset="-122"/>
              </a:rPr>
              <a:t>乡镇</a:t>
            </a:r>
            <a:r>
              <a:rPr lang="en-US" altLang="zh-CN" sz="1400" dirty="0">
                <a:ea typeface="微软雅黑" panose="020B0503020204020204" charset="-122"/>
                <a:cs typeface="微软雅黑" panose="020B0503020204020204" charset="-122"/>
              </a:rPr>
              <a:t>)</a:t>
            </a:r>
            <a:r>
              <a:rPr lang="zh-CN" altLang="en-US" sz="1400" dirty="0">
                <a:ea typeface="微软雅黑" panose="020B0503020204020204" charset="-122"/>
                <a:cs typeface="微软雅黑" panose="020B0503020204020204" charset="-122"/>
              </a:rPr>
              <a:t>签订服务协议的工作人员</a:t>
            </a:r>
            <a:r>
              <a:rPr lang="zh-CN" altLang="en-US" sz="1400" dirty="0" smtClean="0">
                <a:ea typeface="微软雅黑" panose="020B0503020204020204" charset="-122"/>
                <a:cs typeface="微软雅黑" panose="020B0503020204020204" charset="-122"/>
              </a:rPr>
              <a:t>。</a:t>
            </a:r>
            <a:endParaRPr lang="zh-CN" altLang="en-US" sz="1400" dirty="0" smtClean="0">
              <a:ea typeface="微软雅黑" panose="020B0503020204020204" charset="-122"/>
              <a:cs typeface="微软雅黑" panose="020B0503020204020204" charset="-122"/>
            </a:endParaRPr>
          </a:p>
          <a:p>
            <a:pPr fontAlgn="auto">
              <a:lnSpc>
                <a:spcPct val="150000"/>
              </a:lnSpc>
              <a:spcBef>
                <a:spcPts val="1000"/>
              </a:spcBef>
            </a:pPr>
            <a:r>
              <a:rPr lang="zh-CN" altLang="en-US" sz="1400" b="1" dirty="0">
                <a:ea typeface="微软雅黑" panose="020B0503020204020204" charset="-122"/>
                <a:cs typeface="微软雅黑" panose="020B0503020204020204" charset="-122"/>
                <a:sym typeface="+mn-ea"/>
              </a:rPr>
              <a:t>【特岗计划】</a:t>
            </a:r>
            <a:endParaRPr lang="zh-CN" altLang="en-US" sz="1400" b="1" dirty="0">
              <a:ea typeface="微软雅黑" panose="020B0503020204020204" charset="-122"/>
              <a:cs typeface="微软雅黑" panose="020B0503020204020204" charset="-122"/>
              <a:sym typeface="+mn-ea"/>
            </a:endParaRPr>
          </a:p>
          <a:p>
            <a:pPr algn="l" fontAlgn="auto">
              <a:lnSpc>
                <a:spcPct val="150000"/>
              </a:lnSpc>
            </a:pPr>
            <a:r>
              <a:rPr lang="zh-CN" altLang="en-US" sz="1400" dirty="0">
                <a:ea typeface="微软雅黑" panose="020B0503020204020204" charset="-122"/>
                <a:cs typeface="微软雅黑" panose="020B0503020204020204" charset="-122"/>
                <a:sym typeface="+mn-ea"/>
              </a:rPr>
              <a:t>“农村义务教育阶段学校教师特设岗位计划”是指由教育部、财政部、原人事部、中央编办在2006年联合启动实施的“特岗计划”，公开招聘高校毕业生到农村义务教育阶段学校任教。</a:t>
            </a:r>
            <a:endParaRPr lang="zh-CN" altLang="en-US" sz="1400" dirty="0">
              <a:ea typeface="微软雅黑" panose="020B0503020204020204" charset="-122"/>
              <a:cs typeface="微软雅黑" panose="020B0503020204020204" charset="-122"/>
              <a:sym typeface="+mn-ea"/>
            </a:endParaRPr>
          </a:p>
          <a:p>
            <a:pPr algn="l">
              <a:lnSpc>
                <a:spcPct val="150000"/>
              </a:lnSpc>
            </a:pPr>
            <a:endParaRPr lang="zh-CN" altLang="en-US" sz="1400" dirty="0">
              <a:ea typeface="微软雅黑" panose="020B0503020204020204" charset="-122"/>
              <a:cs typeface="微软雅黑" panose="020B0503020204020204" charset="-122"/>
              <a:sym typeface="+mn-ea"/>
            </a:endParaRPr>
          </a:p>
          <a:p>
            <a:br>
              <a:rPr lang="zh-CN" altLang="en-US" dirty="0" smtClean="0">
                <a:ea typeface="微软雅黑" panose="020B0503020204020204" charset="-122"/>
                <a:cs typeface="微软雅黑" panose="020B0503020204020204" charset="-122"/>
              </a:rPr>
            </a:br>
            <a:endParaRPr lang="zh-CN" altLang="en-US" dirty="0">
              <a:ea typeface="微软雅黑" panose="020B0503020204020204" charset="-122"/>
              <a:cs typeface="微软雅黑" panose="020B050302020402020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024034" y="1785926"/>
            <a:ext cx="7186930" cy="830997"/>
          </a:xfrm>
          <a:prstGeom prst="rect">
            <a:avLst/>
          </a:prstGeom>
          <a:noFill/>
        </p:spPr>
        <p:txBody>
          <a:bodyPr wrap="square" rtlCol="0" anchor="t">
            <a:spAutoFit/>
          </a:bodyPr>
          <a:lstStyle/>
          <a:p>
            <a:r>
              <a:rPr lang="zh-CN" altLang="en-US" sz="2400" dirty="0">
                <a:solidFill>
                  <a:schemeClr val="tx2"/>
                </a:solidFill>
                <a:ea typeface="微软雅黑" panose="020B0503020204020204" charset="-122"/>
                <a:cs typeface="微软雅黑" panose="020B0503020204020204" charset="-122"/>
              </a:rPr>
              <a:t>就业中心网站</a:t>
            </a:r>
            <a:r>
              <a:rPr lang="en-US" altLang="zh-CN" sz="2400" dirty="0">
                <a:solidFill>
                  <a:schemeClr val="tx2"/>
                </a:solidFill>
                <a:ea typeface="微软雅黑" panose="020B0503020204020204" charset="-122"/>
                <a:cs typeface="微软雅黑" panose="020B0503020204020204" charset="-122"/>
              </a:rPr>
              <a:t>“</a:t>
            </a:r>
            <a:r>
              <a:rPr lang="zh-CN" altLang="en-US" sz="2400" dirty="0">
                <a:solidFill>
                  <a:schemeClr val="tx2"/>
                </a:solidFill>
                <a:ea typeface="微软雅黑" panose="020B0503020204020204" charset="-122"/>
                <a:cs typeface="微软雅黑" panose="020B0503020204020204" charset="-122"/>
              </a:rPr>
              <a:t>就业指导</a:t>
            </a:r>
            <a:r>
              <a:rPr lang="en-US" altLang="zh-CN" sz="2400" dirty="0">
                <a:solidFill>
                  <a:schemeClr val="tx2"/>
                </a:solidFill>
                <a:ea typeface="微软雅黑" panose="020B0503020204020204" charset="-122"/>
                <a:cs typeface="微软雅黑" panose="020B0503020204020204" charset="-122"/>
              </a:rPr>
              <a:t>——</a:t>
            </a:r>
            <a:r>
              <a:rPr lang="zh-CN" altLang="en-US" sz="2400" dirty="0">
                <a:solidFill>
                  <a:schemeClr val="tx2"/>
                </a:solidFill>
                <a:ea typeface="微软雅黑" panose="020B0503020204020204" charset="-122"/>
                <a:cs typeface="微软雅黑" panose="020B0503020204020204" charset="-122"/>
              </a:rPr>
              <a:t>学长分享</a:t>
            </a:r>
            <a:r>
              <a:rPr lang="en-US" altLang="zh-CN" sz="2400" dirty="0">
                <a:solidFill>
                  <a:schemeClr val="tx2"/>
                </a:solidFill>
                <a:ea typeface="微软雅黑" panose="020B0503020204020204" charset="-122"/>
                <a:cs typeface="微软雅黑" panose="020B0503020204020204" charset="-122"/>
              </a:rPr>
              <a:t>”</a:t>
            </a:r>
            <a:r>
              <a:rPr lang="zh-CN" altLang="en-US" sz="2400" dirty="0">
                <a:solidFill>
                  <a:schemeClr val="tx2"/>
                </a:solidFill>
                <a:ea typeface="微软雅黑" panose="020B0503020204020204" charset="-122"/>
                <a:cs typeface="微软雅黑" panose="020B0503020204020204" charset="-122"/>
              </a:rPr>
              <a:t>栏目http://www.career.zju.edu.cn//type/0101050104.html</a:t>
            </a:r>
            <a:endParaRPr lang="zh-CN" altLang="en-US" sz="2400" dirty="0">
              <a:solidFill>
                <a:schemeClr val="tx2"/>
              </a:solidFill>
              <a:ea typeface="微软雅黑" panose="020B0503020204020204" charset="-122"/>
              <a:cs typeface="微软雅黑" panose="020B0503020204020204" charset="-122"/>
            </a:endParaRPr>
          </a:p>
        </p:txBody>
      </p:sp>
      <p:pic>
        <p:nvPicPr>
          <p:cNvPr id="8" name="内容占位符 7" descr="apic17604_sc115.com.jpg"/>
          <p:cNvPicPr>
            <a:picLocks noGrp="1" noChangeAspect="1"/>
          </p:cNvPicPr>
          <p:nvPr>
            <p:ph idx="1"/>
          </p:nvPr>
        </p:nvPicPr>
        <p:blipFill>
          <a:blip r:embed="rId1"/>
          <a:stretch>
            <a:fillRect/>
          </a:stretch>
        </p:blipFill>
        <p:spPr>
          <a:xfrm>
            <a:off x="1952596" y="3324225"/>
            <a:ext cx="8001056" cy="3533775"/>
          </a:xfrm>
        </p:spPr>
      </p:pic>
      <p:sp>
        <p:nvSpPr>
          <p:cNvPr id="7" name="标题 1"/>
          <p:cNvSpPr>
            <a:spLocks noGrp="1"/>
          </p:cNvSpPr>
          <p:nvPr>
            <p:ph type="title"/>
          </p:nvPr>
        </p:nvSpPr>
        <p:spPr>
          <a:xfrm>
            <a:off x="1987868" y="573088"/>
            <a:ext cx="8215313" cy="795337"/>
          </a:xfrm>
        </p:spPr>
        <p:txBody>
          <a:bodyPr vert="horz" wrap="square" lIns="91440" tIns="45720" rIns="91440" bIns="45720" anchor="ctr"/>
          <a:lstStyle/>
          <a:p>
            <a:pPr marL="342900" indent="-342900" eaLnBrk="1" hangingPunct="1"/>
            <a:r>
              <a:rPr lang="zh-CN" altLang="en-US" sz="3600" b="1" dirty="0" smtClean="0"/>
              <a:t>学长经验分享</a:t>
            </a:r>
            <a:endParaRPr lang="zh-CN" altLang="zh-CN" sz="3600" b="1" dirty="0"/>
          </a:p>
        </p:txBody>
      </p:sp>
      <p:sp>
        <p:nvSpPr>
          <p:cNvPr id="10" name="矩形 9"/>
          <p:cNvSpPr/>
          <p:nvPr/>
        </p:nvSpPr>
        <p:spPr>
          <a:xfrm>
            <a:off x="3881422" y="5286388"/>
            <a:ext cx="1714511" cy="461665"/>
          </a:xfrm>
          <a:prstGeom prst="rect">
            <a:avLst/>
          </a:prstGeom>
        </p:spPr>
        <p:txBody>
          <a:bodyPr wrap="square">
            <a:spAutoFit/>
          </a:bodyPr>
          <a:lstStyle/>
          <a:p>
            <a:r>
              <a:rPr lang="zh-CN" altLang="en-US" sz="2400" b="1" dirty="0" smtClean="0">
                <a:solidFill>
                  <a:schemeClr val="tx2"/>
                </a:solidFill>
                <a:ea typeface="微软雅黑" panose="020B0503020204020204" charset="-122"/>
                <a:cs typeface="微软雅黑" panose="020B0503020204020204" charset="-122"/>
              </a:rPr>
              <a:t>  保研</a:t>
            </a:r>
            <a:r>
              <a:rPr lang="en-US" altLang="zh-CN" sz="2400" b="1" dirty="0" smtClean="0">
                <a:solidFill>
                  <a:schemeClr val="tx2"/>
                </a:solidFill>
                <a:ea typeface="微软雅黑" panose="020B0503020204020204" charset="-122"/>
                <a:cs typeface="微软雅黑" panose="020B0503020204020204" charset="-122"/>
              </a:rPr>
              <a:t>,</a:t>
            </a:r>
            <a:r>
              <a:rPr lang="zh-CN" altLang="en-US" sz="2400" b="1" dirty="0" smtClean="0">
                <a:solidFill>
                  <a:schemeClr val="tx2"/>
                </a:solidFill>
                <a:ea typeface="微软雅黑" panose="020B0503020204020204" charset="-122"/>
                <a:cs typeface="微软雅黑" panose="020B0503020204020204" charset="-122"/>
              </a:rPr>
              <a:t>外推</a:t>
            </a:r>
            <a:endParaRPr lang="zh-CN" altLang="en-US" sz="2400" b="1" dirty="0">
              <a:solidFill>
                <a:schemeClr val="tx2"/>
              </a:solidFill>
              <a:ea typeface="微软雅黑" panose="020B0503020204020204" charset="-122"/>
              <a:cs typeface="微软雅黑" panose="020B0503020204020204" charset="-122"/>
            </a:endParaRPr>
          </a:p>
        </p:txBody>
      </p:sp>
      <p:sp>
        <p:nvSpPr>
          <p:cNvPr id="11" name="矩形 10"/>
          <p:cNvSpPr/>
          <p:nvPr/>
        </p:nvSpPr>
        <p:spPr>
          <a:xfrm rot="19896480">
            <a:off x="8488476" y="3696688"/>
            <a:ext cx="1242700" cy="461665"/>
          </a:xfrm>
          <a:prstGeom prst="rect">
            <a:avLst/>
          </a:prstGeom>
        </p:spPr>
        <p:txBody>
          <a:bodyPr wrap="square">
            <a:spAutoFit/>
          </a:bodyPr>
          <a:lstStyle/>
          <a:p>
            <a:r>
              <a:rPr lang="zh-CN" altLang="en-US" sz="2400" b="1" dirty="0" smtClean="0">
                <a:solidFill>
                  <a:schemeClr val="tx2"/>
                </a:solidFill>
                <a:ea typeface="微软雅黑" panose="020B0503020204020204" charset="-122"/>
                <a:cs typeface="微软雅黑" panose="020B0503020204020204" charset="-122"/>
              </a:rPr>
              <a:t>出国</a:t>
            </a:r>
            <a:endParaRPr lang="zh-CN" altLang="en-US" sz="2000" b="1" dirty="0">
              <a:solidFill>
                <a:schemeClr val="tx2"/>
              </a:solidFill>
              <a:ea typeface="微软雅黑" panose="020B0503020204020204" charset="-122"/>
              <a:cs typeface="微软雅黑" panose="020B0503020204020204" charset="-122"/>
            </a:endParaRPr>
          </a:p>
        </p:txBody>
      </p:sp>
      <p:sp>
        <p:nvSpPr>
          <p:cNvPr id="12" name="矩形 11"/>
          <p:cNvSpPr/>
          <p:nvPr/>
        </p:nvSpPr>
        <p:spPr>
          <a:xfrm rot="908167">
            <a:off x="2491379" y="4011863"/>
            <a:ext cx="1242700" cy="461665"/>
          </a:xfrm>
          <a:prstGeom prst="rect">
            <a:avLst/>
          </a:prstGeom>
        </p:spPr>
        <p:txBody>
          <a:bodyPr wrap="square">
            <a:spAutoFit/>
          </a:bodyPr>
          <a:lstStyle/>
          <a:p>
            <a:r>
              <a:rPr lang="zh-CN" altLang="en-US" sz="2400" b="1" dirty="0" smtClean="0">
                <a:solidFill>
                  <a:schemeClr val="tx2"/>
                </a:solidFill>
                <a:ea typeface="微软雅黑" panose="020B0503020204020204" charset="-122"/>
                <a:cs typeface="微软雅黑" panose="020B0503020204020204" charset="-122"/>
              </a:rPr>
              <a:t>创业</a:t>
            </a:r>
            <a:endParaRPr lang="zh-CN" altLang="en-US" sz="2000" b="1" dirty="0">
              <a:solidFill>
                <a:schemeClr val="tx2"/>
              </a:solidFill>
              <a:ea typeface="微软雅黑" panose="020B0503020204020204" charset="-122"/>
              <a:cs typeface="微软雅黑" panose="020B0503020204020204" charset="-122"/>
            </a:endParaRPr>
          </a:p>
        </p:txBody>
      </p:sp>
      <p:sp>
        <p:nvSpPr>
          <p:cNvPr id="13" name="矩形 12"/>
          <p:cNvSpPr/>
          <p:nvPr/>
        </p:nvSpPr>
        <p:spPr>
          <a:xfrm>
            <a:off x="5667372" y="3571876"/>
            <a:ext cx="2143140" cy="830997"/>
          </a:xfrm>
          <a:prstGeom prst="rect">
            <a:avLst/>
          </a:prstGeom>
        </p:spPr>
        <p:txBody>
          <a:bodyPr wrap="square">
            <a:spAutoFit/>
          </a:bodyPr>
          <a:lstStyle/>
          <a:p>
            <a:r>
              <a:rPr lang="zh-CN" altLang="en-US" sz="2400" b="1" dirty="0" smtClean="0">
                <a:solidFill>
                  <a:schemeClr val="tx2"/>
                </a:solidFill>
                <a:ea typeface="微软雅黑" panose="020B0503020204020204" charset="-122"/>
                <a:cs typeface="微软雅黑" panose="020B0503020204020204" charset="-122"/>
              </a:rPr>
              <a:t>就业：国企、外企、民企</a:t>
            </a:r>
            <a:endParaRPr lang="zh-CN" altLang="en-US" sz="2400" b="1" dirty="0">
              <a:solidFill>
                <a:schemeClr val="tx2"/>
              </a:solidFill>
              <a:ea typeface="微软雅黑" panose="020B0503020204020204" charset="-122"/>
              <a:cs typeface="微软雅黑" panose="020B050302020402020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524318" y="5203825"/>
            <a:ext cx="9144000" cy="942975"/>
          </a:xfrm>
          <a:prstGeom prst="rect">
            <a:avLst/>
          </a:prstGeom>
          <a:solidFill>
            <a:schemeClr val="tx2">
              <a:lumMod val="7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smtClean="0">
              <a:ln>
                <a:noFill/>
              </a:ln>
              <a:solidFill>
                <a:schemeClr val="lt1"/>
              </a:solidFill>
              <a:effectLst/>
              <a:uLnTx/>
              <a:uFillTx/>
              <a:latin typeface="+mn-lt"/>
              <a:ea typeface="微软雅黑" panose="020B0503020204020204" charset="-122"/>
              <a:cs typeface="微软雅黑" panose="020B0503020204020204" charset="-122"/>
            </a:endParaRPr>
          </a:p>
        </p:txBody>
      </p:sp>
      <p:sp>
        <p:nvSpPr>
          <p:cNvPr id="39939" name="标题 1"/>
          <p:cNvSpPr>
            <a:spLocks noGrp="1"/>
          </p:cNvSpPr>
          <p:nvPr>
            <p:ph type="title"/>
          </p:nvPr>
        </p:nvSpPr>
        <p:spPr>
          <a:xfrm>
            <a:off x="1987868" y="573088"/>
            <a:ext cx="8215313" cy="795337"/>
          </a:xfrm>
        </p:spPr>
        <p:txBody>
          <a:bodyPr vert="horz" wrap="square" lIns="91440" tIns="45720" rIns="91440" bIns="45720" anchor="ctr"/>
          <a:lstStyle/>
          <a:p>
            <a:pPr marL="342900" indent="-342900" eaLnBrk="1" hangingPunct="1"/>
            <a:r>
              <a:rPr lang="zh-CN" altLang="en-US" sz="3600" b="1" dirty="0" smtClean="0"/>
              <a:t>网络学堂之一：</a:t>
            </a:r>
            <a:r>
              <a:rPr lang="zh-CN" altLang="zh-CN" sz="3600" b="1" dirty="0" smtClean="0"/>
              <a:t>就业</a:t>
            </a:r>
            <a:r>
              <a:rPr lang="zh-CN" altLang="zh-CN" sz="3600" b="1" dirty="0"/>
              <a:t>指导系列慕课</a:t>
            </a:r>
            <a:endParaRPr lang="zh-CN" altLang="zh-CN" sz="3600" b="1" dirty="0"/>
          </a:p>
        </p:txBody>
      </p:sp>
      <p:sp>
        <p:nvSpPr>
          <p:cNvPr id="39940" name="文本框 3"/>
          <p:cNvSpPr txBox="1"/>
          <p:nvPr/>
        </p:nvSpPr>
        <p:spPr>
          <a:xfrm>
            <a:off x="3345180" y="5203825"/>
            <a:ext cx="6059487" cy="553085"/>
          </a:xfrm>
          <a:prstGeom prst="rect">
            <a:avLst/>
          </a:prstGeom>
          <a:noFill/>
          <a:ln w="9525">
            <a:noFill/>
          </a:ln>
        </p:spPr>
        <p:txBody>
          <a:bodyPr>
            <a:spAutoFit/>
          </a:bodyPr>
          <a:lstStyle/>
          <a:p>
            <a:pPr>
              <a:lnSpc>
                <a:spcPct val="150000"/>
              </a:lnSpc>
            </a:pPr>
            <a:r>
              <a:rPr lang="zh-CN" altLang="en-US" sz="2000" dirty="0">
                <a:solidFill>
                  <a:schemeClr val="bg1"/>
                </a:solidFill>
                <a:latin typeface="微软雅黑" panose="020B0503020204020204" charset="-122"/>
                <a:ea typeface="微软雅黑" panose="020B0503020204020204" charset="-122"/>
                <a:cs typeface="微软雅黑" panose="020B0503020204020204" charset="-122"/>
              </a:rPr>
              <a:t>提升求职技能、实现一名校园人到职场人的角色转换</a:t>
            </a:r>
            <a:endParaRPr lang="en-US" altLang="zh-CN" sz="2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39941" name="矩形 4"/>
          <p:cNvSpPr/>
          <p:nvPr/>
        </p:nvSpPr>
        <p:spPr>
          <a:xfrm>
            <a:off x="1863725" y="2032000"/>
            <a:ext cx="4815205" cy="2399665"/>
          </a:xfrm>
          <a:prstGeom prst="rect">
            <a:avLst/>
          </a:prstGeom>
          <a:noFill/>
          <a:ln w="9525">
            <a:noFill/>
          </a:ln>
        </p:spPr>
        <p:txBody>
          <a:bodyPr wrap="square">
            <a:spAutoFit/>
          </a:bodyPr>
          <a:lstStyle/>
          <a:p>
            <a:pPr marL="285750" indent="-285750" eaLnBrk="1" hangingPunct="1">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简历特训</a:t>
            </a:r>
            <a:r>
              <a:rPr lang="en-US" altLang="zh-CN"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a:t>
            </a:r>
            <a:r>
              <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简历的基本信息和内容</a:t>
            </a:r>
            <a:endPar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a:p>
            <a:pPr marL="285750" indent="-285750" algn="l" eaLnBrk="1" hangingPunct="1">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简历特训——好简历的金标准</a:t>
            </a:r>
            <a:endPar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a:p>
            <a:pPr marL="285750" indent="-285750" eaLnBrk="1" hangingPunct="1">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简历特训</a:t>
            </a:r>
            <a:r>
              <a:rPr lang="en-US" altLang="zh-CN"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a:t>
            </a:r>
            <a:r>
              <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简历排版和标题</a:t>
            </a:r>
            <a:endPar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a:p>
            <a:pPr marL="285750" indent="-285750" eaLnBrk="1" hangingPunct="1">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求职着装礼仪</a:t>
            </a:r>
            <a:endPar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a:p>
            <a:pPr marL="285750" indent="-285750" eaLnBrk="1" hangingPunct="1">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rPr>
              <a:t>职场管窥：校友访谈录</a:t>
            </a:r>
            <a:endParaRPr lang="zh-CN" altLang="en-US" sz="20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endParaRPr>
          </a:p>
        </p:txBody>
      </p:sp>
      <p:pic>
        <p:nvPicPr>
          <p:cNvPr id="4" name="内容占位符 3"/>
          <p:cNvPicPr>
            <a:picLocks noGrp="1" noChangeAspect="1"/>
          </p:cNvPicPr>
          <p:nvPr>
            <p:ph idx="1"/>
          </p:nvPr>
        </p:nvPicPr>
        <p:blipFill>
          <a:blip r:embed="rId1"/>
          <a:stretch>
            <a:fillRect/>
          </a:stretch>
        </p:blipFill>
        <p:spPr>
          <a:xfrm>
            <a:off x="7378065" y="1925320"/>
            <a:ext cx="3101975" cy="2722245"/>
          </a:xfrm>
          <a:prstGeom prst="rect">
            <a:avLst/>
          </a:prstGeom>
        </p:spPr>
      </p:pic>
      <p:sp>
        <p:nvSpPr>
          <p:cNvPr id="2" name="文本框 1"/>
          <p:cNvSpPr txBox="1"/>
          <p:nvPr/>
        </p:nvSpPr>
        <p:spPr>
          <a:xfrm>
            <a:off x="2024034" y="4643446"/>
            <a:ext cx="6981207" cy="400110"/>
          </a:xfrm>
          <a:prstGeom prst="rect">
            <a:avLst/>
          </a:prstGeom>
          <a:noFill/>
        </p:spPr>
        <p:txBody>
          <a:bodyPr wrap="none" rtlCol="0" anchor="t">
            <a:spAutoFit/>
          </a:bodyPr>
          <a:lstStyle/>
          <a:p>
            <a:r>
              <a:rPr lang="zh-CN" altLang="en-US" sz="2000" dirty="0">
                <a:ea typeface="微软雅黑" panose="020B0503020204020204" charset="-122"/>
                <a:cs typeface="微软雅黑" panose="020B0503020204020204" charset="-122"/>
                <a:sym typeface="+mn-ea"/>
              </a:rPr>
              <a:t>http://www.career.zju.edu.cn//news/149881033439343475.html</a:t>
            </a:r>
            <a:endParaRPr lang="zh-CN" altLang="en-US" sz="2000" dirty="0">
              <a:ea typeface="微软雅黑" panose="020B0503020204020204" charset="-122"/>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22529"/>
          <p:cNvSpPr>
            <a:spLocks noGrp="1"/>
          </p:cNvSpPr>
          <p:nvPr>
            <p:ph type="title"/>
          </p:nvPr>
        </p:nvSpPr>
        <p:spPr>
          <a:xfrm>
            <a:off x="2029143" y="285750"/>
            <a:ext cx="8215313" cy="795338"/>
          </a:xfrm>
        </p:spPr>
        <p:txBody>
          <a:bodyPr vert="horz" wrap="square" lIns="91440" tIns="45720" rIns="91440" bIns="45720" anchor="ctr">
            <a:normAutofit fontScale="90000"/>
          </a:bodyPr>
          <a:lstStyle/>
          <a:p>
            <a:pPr marL="342900" indent="-342900"/>
            <a:r>
              <a:rPr lang="zh-CN" altLang="en-US" sz="3600" b="1" dirty="0" smtClean="0"/>
              <a:t>网络学堂之二：大学生职业教育发展平台</a:t>
            </a:r>
            <a:endParaRPr lang="zh-CN" altLang="en-US" sz="3600" b="1" dirty="0"/>
          </a:p>
        </p:txBody>
      </p:sp>
      <p:sp>
        <p:nvSpPr>
          <p:cNvPr id="43011" name="文本占位符 22530"/>
          <p:cNvSpPr>
            <a:spLocks noGrp="1"/>
          </p:cNvSpPr>
          <p:nvPr>
            <p:ph idx="4294967295"/>
          </p:nvPr>
        </p:nvSpPr>
        <p:spPr>
          <a:xfrm>
            <a:off x="4789806" y="820738"/>
            <a:ext cx="7866062" cy="5100637"/>
          </a:xfrm>
        </p:spPr>
        <p:txBody>
          <a:bodyPr vert="horz" wrap="square" lIns="91440" tIns="45720" rIns="91440" bIns="45720" anchor="t"/>
          <a:lstStyle/>
          <a:p>
            <a:pPr marL="0" indent="0" eaLnBrk="1" hangingPunct="1">
              <a:buNone/>
            </a:pPr>
            <a:endParaRPr lang="en-US" altLang="zh-CN" sz="2000" dirty="0"/>
          </a:p>
          <a:p>
            <a:pPr marL="0" indent="0" eaLnBrk="1" hangingPunct="1">
              <a:buNone/>
            </a:pPr>
            <a:endParaRPr lang="en-US" altLang="zh-CN" sz="2000" dirty="0"/>
          </a:p>
          <a:p>
            <a:pPr marL="0" indent="0" eaLnBrk="1" hangingPunct="1">
              <a:buNone/>
            </a:pPr>
            <a:endParaRPr lang="zh-CN" altLang="en-US" sz="2000" dirty="0"/>
          </a:p>
        </p:txBody>
      </p:sp>
      <p:sp>
        <p:nvSpPr>
          <p:cNvPr id="43012" name="矩形 1"/>
          <p:cNvSpPr/>
          <p:nvPr/>
        </p:nvSpPr>
        <p:spPr>
          <a:xfrm>
            <a:off x="3226118" y="5767388"/>
            <a:ext cx="5592763" cy="306705"/>
          </a:xfrm>
          <a:prstGeom prst="rect">
            <a:avLst/>
          </a:prstGeom>
          <a:noFill/>
          <a:ln w="9525">
            <a:noFill/>
          </a:ln>
        </p:spPr>
        <p:txBody>
          <a:bodyPr>
            <a:spAutoFit/>
          </a:bodyPr>
          <a:lstStyle/>
          <a:p>
            <a:pPr algn="ctr" eaLnBrk="1" hangingPunct="1"/>
            <a:r>
              <a:rPr lang="zh-CN" altLang="en-US" sz="1400" b="1" dirty="0">
                <a:solidFill>
                  <a:schemeClr val="tx2"/>
                </a:solidFill>
                <a:latin typeface="微软雅黑 Light" pitchFamily="34" charset="-122"/>
                <a:ea typeface="微软雅黑 Light" pitchFamily="34" charset="-122"/>
                <a:cs typeface="微软雅黑" panose="020B0503020204020204" charset="-122"/>
              </a:rPr>
              <a:t>研究生帐号：请在就业网以校内统一身份认登录，进入下载专区下载</a:t>
            </a:r>
            <a:endParaRPr lang="en-US" altLang="zh-CN" sz="1400" b="1" dirty="0">
              <a:solidFill>
                <a:schemeClr val="tx2"/>
              </a:solidFill>
              <a:latin typeface="微软雅黑 Light" pitchFamily="34" charset="-122"/>
              <a:ea typeface="微软雅黑 Light" pitchFamily="34" charset="-122"/>
              <a:cs typeface="微软雅黑" panose="020B0503020204020204" charset="-122"/>
            </a:endParaRPr>
          </a:p>
        </p:txBody>
      </p:sp>
      <p:pic>
        <p:nvPicPr>
          <p:cNvPr id="43013" name="图片 8"/>
          <p:cNvPicPr>
            <a:picLocks noChangeAspect="1"/>
          </p:cNvPicPr>
          <p:nvPr/>
        </p:nvPicPr>
        <p:blipFill>
          <a:blip r:embed="rId1"/>
          <a:stretch>
            <a:fillRect/>
          </a:stretch>
        </p:blipFill>
        <p:spPr>
          <a:xfrm>
            <a:off x="866140" y="1179195"/>
            <a:ext cx="2438400" cy="581025"/>
          </a:xfrm>
          <a:prstGeom prst="rect">
            <a:avLst/>
          </a:prstGeom>
          <a:noFill/>
          <a:ln w="9525">
            <a:noFill/>
          </a:ln>
        </p:spPr>
      </p:pic>
      <p:grpSp>
        <p:nvGrpSpPr>
          <p:cNvPr id="43014" name="组合 9"/>
          <p:cNvGrpSpPr/>
          <p:nvPr/>
        </p:nvGrpSpPr>
        <p:grpSpPr>
          <a:xfrm>
            <a:off x="4123690" y="1471930"/>
            <a:ext cx="5870575" cy="4236720"/>
            <a:chOff x="1588692" y="1548122"/>
            <a:chExt cx="5400000" cy="4237167"/>
          </a:xfrm>
        </p:grpSpPr>
        <p:pic>
          <p:nvPicPr>
            <p:cNvPr id="43018" name="图片 3"/>
            <p:cNvPicPr>
              <a:picLocks noChangeAspect="1"/>
            </p:cNvPicPr>
            <p:nvPr/>
          </p:nvPicPr>
          <p:blipFill>
            <a:blip r:embed="rId2"/>
            <a:stretch>
              <a:fillRect/>
            </a:stretch>
          </p:blipFill>
          <p:spPr>
            <a:xfrm>
              <a:off x="1588692" y="1548122"/>
              <a:ext cx="5400000" cy="1571312"/>
            </a:xfrm>
            <a:prstGeom prst="rect">
              <a:avLst/>
            </a:prstGeom>
            <a:noFill/>
            <a:ln w="9525">
              <a:noFill/>
            </a:ln>
          </p:spPr>
        </p:pic>
        <p:pic>
          <p:nvPicPr>
            <p:cNvPr id="43019" name="图片 4"/>
            <p:cNvPicPr>
              <a:picLocks noChangeAspect="1"/>
            </p:cNvPicPr>
            <p:nvPr/>
          </p:nvPicPr>
          <p:blipFill>
            <a:blip r:embed="rId3"/>
            <a:stretch>
              <a:fillRect/>
            </a:stretch>
          </p:blipFill>
          <p:spPr>
            <a:xfrm>
              <a:off x="1588692" y="2855586"/>
              <a:ext cx="5400000" cy="1656415"/>
            </a:xfrm>
            <a:prstGeom prst="rect">
              <a:avLst/>
            </a:prstGeom>
            <a:noFill/>
            <a:ln w="9525">
              <a:noFill/>
            </a:ln>
          </p:spPr>
        </p:pic>
        <p:pic>
          <p:nvPicPr>
            <p:cNvPr id="43020" name="图片 5"/>
            <p:cNvPicPr>
              <a:picLocks noChangeAspect="1"/>
            </p:cNvPicPr>
            <p:nvPr/>
          </p:nvPicPr>
          <p:blipFill>
            <a:blip r:embed="rId4"/>
            <a:stretch>
              <a:fillRect/>
            </a:stretch>
          </p:blipFill>
          <p:spPr>
            <a:xfrm>
              <a:off x="1588692" y="4167063"/>
              <a:ext cx="5400000" cy="1618226"/>
            </a:xfrm>
            <a:prstGeom prst="rect">
              <a:avLst/>
            </a:prstGeom>
            <a:noFill/>
            <a:ln w="9525">
              <a:noFill/>
            </a:ln>
          </p:spPr>
        </p:pic>
      </p:grpSp>
      <p:sp>
        <p:nvSpPr>
          <p:cNvPr id="2" name="文本框 1"/>
          <p:cNvSpPr txBox="1"/>
          <p:nvPr/>
        </p:nvSpPr>
        <p:spPr>
          <a:xfrm>
            <a:off x="3021965" y="6074410"/>
            <a:ext cx="7087235" cy="368300"/>
          </a:xfrm>
          <a:prstGeom prst="rect">
            <a:avLst/>
          </a:prstGeom>
          <a:noFill/>
        </p:spPr>
        <p:txBody>
          <a:bodyPr wrap="square" rtlCol="0" anchor="t">
            <a:spAutoFit/>
          </a:bodyPr>
          <a:lstStyle/>
          <a:p>
            <a:r>
              <a:rPr lang="zh-CN" altLang="en-US" dirty="0">
                <a:ea typeface="微软雅黑" panose="020B0503020204020204" charset="-122"/>
              </a:rPr>
              <a:t>http://www.career.zju.edu.cn//news/149923716329582444.html</a:t>
            </a:r>
            <a:endParaRPr lang="zh-CN" altLang="en-US" dirty="0">
              <a:ea typeface="微软雅黑" panose="020B0503020204020204" charset="-122"/>
            </a:endParaRPr>
          </a:p>
        </p:txBody>
      </p:sp>
      <p:sp>
        <p:nvSpPr>
          <p:cNvPr id="4" name="文本框 3"/>
          <p:cNvSpPr txBox="1"/>
          <p:nvPr/>
        </p:nvSpPr>
        <p:spPr>
          <a:xfrm>
            <a:off x="591820" y="2038350"/>
            <a:ext cx="3217545" cy="4502785"/>
          </a:xfrm>
          <a:prstGeom prst="rect">
            <a:avLst/>
          </a:prstGeom>
          <a:noFill/>
        </p:spPr>
        <p:txBody>
          <a:bodyPr wrap="square" rtlCol="0" anchor="t">
            <a:spAutoFit/>
          </a:bodyPr>
          <a:lstStyle/>
          <a:p>
            <a:pPr fontAlgn="auto">
              <a:lnSpc>
                <a:spcPct val="150000"/>
              </a:lnSpc>
            </a:pPr>
            <a:r>
              <a:rPr lang="zh-CN" altLang="en-US">
                <a:latin typeface="微软雅黑" panose="020B0503020204020204" charset="-122"/>
                <a:ea typeface="微软雅黑" panose="020B0503020204020204" charset="-122"/>
                <a:sym typeface="+mn-ea"/>
              </a:rPr>
              <a:t>职业发展精品课程 学时：40</a:t>
            </a:r>
            <a:endParaRPr lang="zh-CN" altLang="en-US">
              <a:latin typeface="微软雅黑" panose="020B0503020204020204" charset="-122"/>
              <a:ea typeface="微软雅黑" panose="020B0503020204020204" charset="-122"/>
            </a:endParaRPr>
          </a:p>
          <a:p>
            <a:pPr fontAlgn="auto">
              <a:lnSpc>
                <a:spcPct val="150000"/>
              </a:lnSpc>
            </a:pPr>
            <a:r>
              <a:rPr lang="zh-CN" altLang="en-US">
                <a:latin typeface="微软雅黑" panose="020B0503020204020204" charset="-122"/>
                <a:ea typeface="微软雅黑" panose="020B0503020204020204" charset="-122"/>
                <a:sym typeface="+mn-ea"/>
              </a:rPr>
              <a:t>包含：</a:t>
            </a:r>
            <a:endParaRPr lang="zh-CN" altLang="en-US">
              <a:latin typeface="微软雅黑" panose="020B0503020204020204" charset="-122"/>
              <a:ea typeface="微软雅黑" panose="020B0503020204020204" charset="-122"/>
              <a:sym typeface="+mn-ea"/>
            </a:endParaRPr>
          </a:p>
          <a:p>
            <a:pPr fontAlgn="auto">
              <a:lnSpc>
                <a:spcPct val="150000"/>
              </a:lnSpc>
            </a:pPr>
            <a:r>
              <a:rPr lang="zh-CN" altLang="en-US">
                <a:latin typeface="微软雅黑" panose="020B0503020204020204" charset="-122"/>
                <a:ea typeface="微软雅黑" panose="020B0503020204020204" charset="-122"/>
                <a:sym typeface="+mn-ea"/>
              </a:rPr>
              <a:t>  求职过程指导</a:t>
            </a:r>
            <a:endParaRPr lang="zh-CN" altLang="en-US">
              <a:latin typeface="微软雅黑" panose="020B0503020204020204" charset="-122"/>
              <a:ea typeface="微软雅黑" panose="020B0503020204020204" charset="-122"/>
            </a:endParaRPr>
          </a:p>
          <a:p>
            <a:pPr fontAlgn="auto">
              <a:lnSpc>
                <a:spcPct val="150000"/>
              </a:lnSpc>
            </a:pPr>
            <a:r>
              <a:rPr lang="zh-CN" altLang="en-US">
                <a:latin typeface="微软雅黑" panose="020B0503020204020204" charset="-122"/>
                <a:ea typeface="微软雅黑" panose="020B0503020204020204" charset="-122"/>
                <a:sym typeface="+mn-ea"/>
              </a:rPr>
              <a:t>  提高就业能力</a:t>
            </a:r>
            <a:endParaRPr lang="zh-CN" altLang="en-US">
              <a:latin typeface="微软雅黑" panose="020B0503020204020204" charset="-122"/>
              <a:ea typeface="微软雅黑" panose="020B0503020204020204" charset="-122"/>
              <a:sym typeface="+mn-ea"/>
            </a:endParaRPr>
          </a:p>
          <a:p>
            <a:pPr fontAlgn="auto">
              <a:lnSpc>
                <a:spcPct val="150000"/>
              </a:lnSpc>
            </a:pPr>
            <a:r>
              <a:rPr lang="zh-CN" altLang="en-US">
                <a:latin typeface="微软雅黑" panose="020B0503020204020204" charset="-122"/>
                <a:ea typeface="微软雅黑" panose="020B0503020204020204" charset="-122"/>
                <a:sym typeface="+mn-ea"/>
              </a:rPr>
              <a:t>  职业适应与发展</a:t>
            </a:r>
            <a:endParaRPr lang="zh-CN" altLang="en-US">
              <a:latin typeface="微软雅黑" panose="020B0503020204020204" charset="-122"/>
              <a:ea typeface="微软雅黑" panose="020B0503020204020204" charset="-122"/>
            </a:endParaRPr>
          </a:p>
          <a:p>
            <a:pPr fontAlgn="auto">
              <a:lnSpc>
                <a:spcPct val="150000"/>
              </a:lnSpc>
            </a:pPr>
            <a:endParaRPr lang="zh-CN" altLang="en-US">
              <a:latin typeface="微软雅黑" panose="020B0503020204020204" charset="-122"/>
              <a:ea typeface="微软雅黑" panose="020B0503020204020204" charset="-122"/>
              <a:sym typeface="+mn-ea"/>
            </a:endParaRPr>
          </a:p>
          <a:p>
            <a:pPr fontAlgn="auto">
              <a:lnSpc>
                <a:spcPct val="150000"/>
              </a:lnSpc>
              <a:spcBef>
                <a:spcPts val="1000"/>
              </a:spcBef>
            </a:pPr>
            <a:r>
              <a:rPr lang="zh-CN" altLang="en-US">
                <a:latin typeface="微软雅黑" panose="020B0503020204020204" charset="-122"/>
                <a:ea typeface="微软雅黑" panose="020B0503020204020204" charset="-122"/>
              </a:rPr>
              <a:t>行业深度解读课程  学时：14</a:t>
            </a:r>
            <a:endParaRPr lang="zh-CN" altLang="en-US">
              <a:latin typeface="微软雅黑" panose="020B0503020204020204" charset="-122"/>
              <a:ea typeface="微软雅黑" panose="020B0503020204020204" charset="-122"/>
            </a:endParaRPr>
          </a:p>
          <a:p>
            <a:pPr fontAlgn="auto">
              <a:lnSpc>
                <a:spcPct val="150000"/>
              </a:lnSpc>
              <a:spcBef>
                <a:spcPts val="1000"/>
              </a:spcBef>
            </a:pPr>
            <a:r>
              <a:rPr lang="zh-CN" altLang="en-US">
                <a:latin typeface="微软雅黑" panose="020B0503020204020204" charset="-122"/>
                <a:ea typeface="微软雅黑" panose="020B0503020204020204" charset="-122"/>
              </a:rPr>
              <a:t>老K职说   学时：27</a:t>
            </a:r>
            <a:endParaRPr lang="zh-CN" altLang="en-US">
              <a:latin typeface="微软雅黑" panose="020B0503020204020204" charset="-122"/>
              <a:ea typeface="微软雅黑" panose="020B0503020204020204" charset="-122"/>
            </a:endParaRPr>
          </a:p>
          <a:p>
            <a:endParaRPr lang="zh-CN" altLang="en-US">
              <a:ea typeface="微软雅黑" panose="020B0503020204020204" charset="-122"/>
            </a:endParaRPr>
          </a:p>
          <a:p>
            <a:endParaRPr lang="zh-CN" altLang="en-US">
              <a:ea typeface="微软雅黑" panose="020B0503020204020204" charset="-122"/>
            </a:endParaRPr>
          </a:p>
          <a:p>
            <a:endParaRPr lang="zh-CN" altLang="en-US">
              <a:ea typeface="微软雅黑" panose="020B0503020204020204" charset="-122"/>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21505"/>
          <p:cNvSpPr>
            <a:spLocks noGrp="1"/>
          </p:cNvSpPr>
          <p:nvPr>
            <p:ph type="title"/>
          </p:nvPr>
        </p:nvSpPr>
        <p:spPr>
          <a:xfrm>
            <a:off x="1988820" y="577533"/>
            <a:ext cx="8215312" cy="795337"/>
          </a:xfrm>
        </p:spPr>
        <p:txBody>
          <a:bodyPr vert="horz" wrap="square" lIns="91440" tIns="45720" rIns="91440" bIns="45720" anchor="ctr"/>
          <a:lstStyle/>
          <a:p>
            <a:pPr marL="342900" indent="-342900" eaLnBrk="1" hangingPunct="1"/>
            <a:r>
              <a:rPr lang="zh-CN" altLang="en-US" sz="3600" b="1" dirty="0"/>
              <a:t>就业沙龙</a:t>
            </a:r>
            <a:endParaRPr lang="zh-CN" altLang="en-US" sz="3600" b="1" dirty="0"/>
          </a:p>
        </p:txBody>
      </p:sp>
      <p:sp>
        <p:nvSpPr>
          <p:cNvPr id="40963" name="矩形 21508"/>
          <p:cNvSpPr>
            <a:spLocks noGrp="1"/>
          </p:cNvSpPr>
          <p:nvPr/>
        </p:nvSpPr>
        <p:spPr>
          <a:xfrm>
            <a:off x="3200718" y="5110163"/>
            <a:ext cx="7167563" cy="1143000"/>
          </a:xfrm>
          <a:prstGeom prst="rect">
            <a:avLst/>
          </a:prstGeom>
          <a:noFill/>
          <a:ln w="9525">
            <a:noFill/>
          </a:ln>
        </p:spPr>
        <p:txBody>
          <a:bodyPr anchor="ctr"/>
          <a:lstStyle/>
          <a:p>
            <a:pPr eaLnBrk="1" hangingPunct="1">
              <a:lnSpc>
                <a:spcPct val="90000"/>
              </a:lnSpc>
            </a:pPr>
            <a:r>
              <a:rPr lang="zh-CN" altLang="en-US" sz="2000" dirty="0">
                <a:solidFill>
                  <a:schemeClr val="accent1"/>
                </a:solidFill>
                <a:latin typeface="微软雅黑" panose="020B0503020204020204" charset="-122"/>
                <a:ea typeface="微软雅黑" panose="020B0503020204020204" charset="-122"/>
                <a:cs typeface="微软雅黑" panose="020B0503020204020204" charset="-122"/>
              </a:rPr>
              <a:t>具体时间安排请关注就业网或微信公众号通知</a:t>
            </a:r>
            <a:endParaRPr lang="zh-CN" altLang="en-US" sz="2000" dirty="0">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29" name="矩形 28"/>
          <p:cNvSpPr/>
          <p:nvPr/>
        </p:nvSpPr>
        <p:spPr>
          <a:xfrm>
            <a:off x="2739231" y="1992236"/>
            <a:ext cx="3425770" cy="2306955"/>
          </a:xfrm>
          <a:prstGeom prst="rect">
            <a:avLst/>
          </a:prstGeom>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285750" marR="0" lvl="0" indent="-285750" algn="l" defTabSz="914400" rtl="0" fontAlgn="base">
              <a:lnSpc>
                <a:spcPct val="150000"/>
              </a:lnSpc>
              <a:spcBef>
                <a:spcPct val="0"/>
              </a:spcBef>
              <a:spcAft>
                <a:spcPct val="0"/>
              </a:spcAft>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如何准备招聘会</a:t>
            </a:r>
            <a:endPar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fontAlgn="base">
              <a:lnSpc>
                <a:spcPct val="150000"/>
              </a:lnSpc>
              <a:spcBef>
                <a:spcPct val="0"/>
              </a:spcBef>
              <a:spcAft>
                <a:spcPct val="0"/>
              </a:spcAft>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无领导小组面试模拟</a:t>
            </a:r>
            <a:endPar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fontAlgn="base">
              <a:lnSpc>
                <a:spcPct val="150000"/>
              </a:lnSpc>
              <a:spcBef>
                <a:spcPct val="0"/>
              </a:spcBef>
              <a:spcAft>
                <a:spcPct val="0"/>
              </a:spcAft>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人脉求职</a:t>
            </a:r>
            <a:r>
              <a:rPr kumimoji="1" lang="en-US" altLang="zh-CN"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     </a:t>
            </a:r>
            <a:endParaRPr kumimoji="1" lang="en-US" altLang="zh-CN"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fontAlgn="base">
              <a:lnSpc>
                <a:spcPct val="150000"/>
              </a:lnSpc>
              <a:spcBef>
                <a:spcPct val="0"/>
              </a:spcBef>
              <a:spcAft>
                <a:spcPct val="0"/>
              </a:spcAft>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职场礼仪</a:t>
            </a:r>
            <a:endPar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30" name="矩形 29"/>
          <p:cNvSpPr/>
          <p:nvPr/>
        </p:nvSpPr>
        <p:spPr>
          <a:xfrm>
            <a:off x="6524628" y="2000240"/>
            <a:ext cx="2495877" cy="2306955"/>
          </a:xfrm>
          <a:prstGeom prst="rect">
            <a:avLst/>
          </a:prstGeom>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285750" marR="0" lvl="0" indent="-285750" algn="l" defTabSz="914400" rtl="0" eaLnBrk="1" fontAlgn="base" latinLnBrk="0" hangingPunct="1">
              <a:lnSpc>
                <a:spcPct val="150000"/>
              </a:lnSpc>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简历修改</a:t>
            </a:r>
            <a:endPar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base" latinLnBrk="0" hangingPunct="1">
              <a:lnSpc>
                <a:spcPct val="150000"/>
              </a:lnSpc>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面试技巧</a:t>
            </a:r>
            <a:endPar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base" latinLnBrk="0" hangingPunct="1">
              <a:lnSpc>
                <a:spcPct val="150000"/>
              </a:lnSpc>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职场智慧     </a:t>
            </a:r>
            <a:endPar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a:p>
            <a:pPr marL="285750" marR="0" lvl="0" indent="-285750" algn="l" defTabSz="914400" rtl="0" eaLnBrk="1" fontAlgn="base" latinLnBrk="0" hangingPunct="1">
              <a:lnSpc>
                <a:spcPct val="150000"/>
              </a:lnSpc>
              <a:buClrTx/>
              <a:buSzTx/>
              <a:buFont typeface="Arial" panose="020B0604020202020204"/>
              <a:buChar char="•"/>
              <a:defRPr/>
            </a:pPr>
            <a:r>
              <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rPr>
              <a:t>生涯发展</a:t>
            </a:r>
            <a:endParaRPr kumimoji="1" lang="zh-CN" altLang="en-US" sz="2400" i="0" u="none" strike="noStrike" kern="1200" cap="none" spc="0" normalizeH="0" baseline="0" noProof="0" dirty="0">
              <a:ln>
                <a:noFill/>
              </a:ln>
              <a:solidFill>
                <a:schemeClr val="tx1">
                  <a:lumMod val="95000"/>
                  <a:lumOff val="5000"/>
                </a:schemeClr>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a:t>就业咨询与辅导</a:t>
            </a:r>
            <a:endParaRPr lang="zh-CN" altLang="en-US" sz="3600" b="1"/>
          </a:p>
        </p:txBody>
      </p:sp>
      <p:sp>
        <p:nvSpPr>
          <p:cNvPr id="3" name="内容占位符 2"/>
          <p:cNvSpPr>
            <a:spLocks noGrp="1"/>
          </p:cNvSpPr>
          <p:nvPr>
            <p:ph idx="1"/>
          </p:nvPr>
        </p:nvSpPr>
        <p:spPr>
          <a:xfrm>
            <a:off x="1133475" y="1929130"/>
            <a:ext cx="4781550" cy="3208655"/>
          </a:xfrm>
        </p:spPr>
        <p:txBody>
          <a:bodyPr>
            <a:normAutofit/>
          </a:bodyPr>
          <a:lstStyle/>
          <a:p>
            <a:pPr marL="0" marR="0" lvl="0" indent="0" algn="l" defTabSz="914400" rtl="0" eaLnBrk="1" fontAlgn="base" latinLnBrk="0" hangingPunct="1">
              <a:lnSpc>
                <a:spcPct val="150000"/>
              </a:lnSpc>
              <a:spcBef>
                <a:spcPct val="0"/>
              </a:spcBef>
              <a:spcAft>
                <a:spcPct val="0"/>
              </a:spcAft>
              <a:buClrTx/>
              <a:buSzTx/>
              <a:buFont typeface="Wingdings" panose="05000000000000000000" pitchFamily="2" charset="2"/>
              <a:buNone/>
              <a:defRPr/>
            </a:pPr>
            <a:r>
              <a:rPr lang="zh-TW" altLang="en-US" sz="2400" b="1" noProof="0" dirty="0" smtClean="0">
                <a:ln>
                  <a:noFill/>
                </a:ln>
                <a:effectLst/>
                <a:uLnTx/>
                <a:uFillTx/>
                <a:latin typeface="微软雅黑" panose="020B0503020204020204" charset="-122"/>
                <a:cs typeface="+mn-cs"/>
                <a:sym typeface="+mn-ea"/>
              </a:rPr>
              <a:t>学院（系）就业</a:t>
            </a:r>
            <a:r>
              <a:rPr lang="zh-CN" altLang="en-US" sz="2400" b="1" noProof="0" dirty="0" smtClean="0">
                <a:ln>
                  <a:noFill/>
                </a:ln>
                <a:effectLst/>
                <a:uLnTx/>
                <a:uFillTx/>
                <a:latin typeface="微软雅黑" panose="020B0503020204020204" charset="-122"/>
                <a:cs typeface="+mn-cs"/>
                <a:sym typeface="+mn-ea"/>
              </a:rPr>
              <a:t>咨询办公室</a:t>
            </a:r>
            <a:endParaRPr kumimoji="0" lang="zh-CN" altLang="en-US" sz="2000" b="1"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TW" altLang="en-US" sz="2400" noProof="0" dirty="0" smtClean="0">
                <a:ln>
                  <a:noFill/>
                </a:ln>
                <a:effectLst/>
                <a:uLnTx/>
                <a:uFillTx/>
                <a:latin typeface="微软雅黑" panose="020B0503020204020204" charset="-122"/>
                <a:cs typeface="+mn-cs"/>
                <a:sym typeface="+mn-ea"/>
              </a:rPr>
              <a:t>联系人：</a:t>
            </a:r>
            <a:r>
              <a:rPr lang="zh-CN" altLang="zh-TW" sz="2400" noProof="0" dirty="0" smtClean="0">
                <a:ln>
                  <a:noFill/>
                </a:ln>
                <a:effectLst/>
                <a:uLnTx/>
                <a:uFillTx/>
                <a:latin typeface="微软雅黑" panose="020B0503020204020204" charset="-122"/>
                <a:cs typeface="+mn-cs"/>
                <a:sym typeface="+mn-ea"/>
              </a:rPr>
              <a:t>杨老师 陶老师</a:t>
            </a:r>
            <a:endParaRPr kumimoji="0" lang="zh-CN" altLang="zh-TW" sz="2400" b="0"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TW" altLang="en-US" sz="2400" noProof="0" dirty="0" smtClean="0">
                <a:ln>
                  <a:noFill/>
                </a:ln>
                <a:effectLst/>
                <a:uLnTx/>
                <a:uFillTx/>
                <a:latin typeface="微软雅黑" panose="020B0503020204020204" charset="-122"/>
                <a:cs typeface="+mn-cs"/>
                <a:sym typeface="+mn-ea"/>
              </a:rPr>
              <a:t>电话：</a:t>
            </a:r>
            <a:r>
              <a:rPr lang="zh-CN" altLang="zh-TW" sz="2400" noProof="0" dirty="0" smtClean="0">
                <a:ln>
                  <a:noFill/>
                </a:ln>
                <a:effectLst/>
                <a:uLnTx/>
                <a:uFillTx/>
                <a:latin typeface="微软雅黑" panose="020B0503020204020204" charset="-122"/>
                <a:cs typeface="+mn-cs"/>
                <a:sym typeface="+mn-ea"/>
              </a:rPr>
              <a:t>见院网</a:t>
            </a:r>
            <a:endParaRPr kumimoji="0" lang="zh-CN" altLang="zh-TW" sz="2400" b="0"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2400" noProof="0" dirty="0" smtClean="0">
                <a:ln>
                  <a:noFill/>
                </a:ln>
                <a:effectLst/>
                <a:uLnTx/>
                <a:uFillTx/>
                <a:latin typeface="微软雅黑" panose="020B0503020204020204" charset="-122"/>
                <a:cs typeface="+mn-cs"/>
                <a:sym typeface="+mn-ea"/>
              </a:rPr>
              <a:t>时间：随时</a:t>
            </a:r>
            <a:endParaRPr lang="zh-CN" altLang="en-US" sz="2400" noProof="0" dirty="0" smtClean="0">
              <a:ln>
                <a:noFill/>
              </a:ln>
              <a:effectLst/>
              <a:uLnTx/>
              <a:uFillTx/>
              <a:latin typeface="微软雅黑" panose="020B0503020204020204" charset="-122"/>
              <a:cs typeface="+mn-cs"/>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zh-CN" altLang="en-US" sz="2400" b="0"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endParaRPr kumimoji="0" lang="en-US" altLang="zh-CN" b="0"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pitchFamily="2" charset="2"/>
              <a:buChar char="ü"/>
              <a:defRPr/>
            </a:pPr>
            <a:endParaRPr lang="zh-CN" altLang="en-US" dirty="0"/>
          </a:p>
        </p:txBody>
      </p:sp>
      <p:sp>
        <p:nvSpPr>
          <p:cNvPr id="4" name="文本框 3"/>
          <p:cNvSpPr txBox="1"/>
          <p:nvPr/>
        </p:nvSpPr>
        <p:spPr>
          <a:xfrm>
            <a:off x="6453190" y="1928802"/>
            <a:ext cx="5060950" cy="2031325"/>
          </a:xfrm>
          <a:prstGeom prst="rect">
            <a:avLst/>
          </a:prstGeom>
          <a:noFill/>
        </p:spPr>
        <p:txBody>
          <a:bodyPr wrap="square" rtlCol="0" anchor="t">
            <a:spAutoFit/>
          </a:bodyPr>
          <a:lstStyle/>
          <a:p>
            <a:pPr marR="0" lvl="0" algn="l" defTabSz="914400" rtl="0" eaLnBrk="1" fontAlgn="base" latinLnBrk="0" hangingPunct="1">
              <a:lnSpc>
                <a:spcPct val="150000"/>
              </a:lnSpc>
              <a:buClrTx/>
              <a:buSzTx/>
              <a:buFont typeface="Wingdings" panose="05000000000000000000" pitchFamily="2" charset="2"/>
              <a:buNone/>
              <a:defRPr/>
            </a:pPr>
            <a:r>
              <a:rPr lang="zh-CN" altLang="en-US" sz="2400" b="1" noProof="0" dirty="0" smtClean="0">
                <a:ln>
                  <a:noFill/>
                </a:ln>
                <a:effectLst/>
                <a:uLnTx/>
                <a:uFillTx/>
                <a:latin typeface="微软雅黑" panose="020B0503020204020204" charset="-122"/>
                <a:ea typeface="微软雅黑" panose="020B0503020204020204" charset="-122"/>
                <a:sym typeface="+mn-ea"/>
              </a:rPr>
              <a:t>学校就业指导与服务中心</a:t>
            </a:r>
            <a:endParaRPr kumimoji="0" lang="zh-CN" altLang="en-US" sz="2000" b="1"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sym typeface="+mn-ea"/>
            </a:endParaRPr>
          </a:p>
          <a:p>
            <a:pPr marL="0" marR="0" lvl="0" algn="l" defTabSz="914400" rtl="0" eaLnBrk="1" fontAlgn="base" latinLnBrk="0" hangingPunct="1">
              <a:lnSpc>
                <a:spcPct val="150000"/>
              </a:lnSpc>
              <a:buClrTx/>
              <a:buSzTx/>
              <a:buFont typeface="Wingdings" panose="05000000000000000000" pitchFamily="2" charset="2"/>
              <a:buNone/>
              <a:defRPr/>
            </a:pPr>
            <a:r>
              <a:rPr lang="zh-CN" altLang="en-US" sz="2000" noProof="0" dirty="0" smtClean="0">
                <a:ln>
                  <a:noFill/>
                </a:ln>
                <a:effectLst/>
                <a:uLnTx/>
                <a:uFillTx/>
                <a:latin typeface="微软雅黑" panose="020B0503020204020204" charset="-122"/>
                <a:ea typeface="微软雅黑" panose="020B0503020204020204" charset="-122"/>
                <a:sym typeface="+mn-ea"/>
              </a:rPr>
              <a:t>地址：玉泉校区永谦学生活动中心</a:t>
            </a:r>
            <a:endParaRPr kumimoji="0" lang="zh-CN" altLang="en-US" b="0"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sym typeface="+mn-ea"/>
            </a:endParaRPr>
          </a:p>
          <a:p>
            <a:pPr marL="0" marR="0" lvl="0" algn="l" defTabSz="914400" rtl="0" eaLnBrk="1" fontAlgn="base" latinLnBrk="0" hangingPunct="1">
              <a:lnSpc>
                <a:spcPct val="150000"/>
              </a:lnSpc>
              <a:buClrTx/>
              <a:buSzTx/>
              <a:buFont typeface="Wingdings" panose="05000000000000000000" pitchFamily="2" charset="2"/>
              <a:buNone/>
              <a:defRPr/>
            </a:pPr>
            <a:r>
              <a:rPr lang="zh-CN" altLang="en-US" sz="2000" noProof="0" dirty="0" smtClean="0">
                <a:ln>
                  <a:noFill/>
                </a:ln>
                <a:effectLst/>
                <a:uLnTx/>
                <a:uFillTx/>
                <a:latin typeface="微软雅黑" panose="020B0503020204020204" charset="-122"/>
                <a:ea typeface="微软雅黑" panose="020B0503020204020204" charset="-122"/>
                <a:sym typeface="+mn-ea"/>
              </a:rPr>
              <a:t>预约电话：87953250，林老师，蔡老师</a:t>
            </a:r>
            <a:endParaRPr kumimoji="0" lang="zh-CN" altLang="en-US" b="0" i="0" u="none" strike="noStrike" kern="1200" cap="none" spc="0" normalizeH="0" baseline="0" noProof="0" dirty="0" smtClean="0">
              <a:ln>
                <a:noFill/>
              </a:ln>
              <a:solidFill>
                <a:schemeClr val="tx1"/>
              </a:solidFill>
              <a:effectLst/>
              <a:uLnTx/>
              <a:uFillTx/>
              <a:latin typeface="微软雅黑" panose="020B0503020204020204" charset="-122"/>
              <a:ea typeface="微软雅黑" panose="020B0503020204020204" charset="-122"/>
              <a:cs typeface="+mn-cs"/>
              <a:sym typeface="+mn-ea"/>
            </a:endParaRPr>
          </a:p>
          <a:p>
            <a:pPr marL="0" marR="0" lvl="0" algn="l" defTabSz="914400" rtl="0" eaLnBrk="1" fontAlgn="base" latinLnBrk="0" hangingPunct="1">
              <a:lnSpc>
                <a:spcPct val="150000"/>
              </a:lnSpc>
              <a:buClrTx/>
              <a:buSzTx/>
              <a:buFont typeface="Wingdings" panose="05000000000000000000" pitchFamily="2" charset="2"/>
              <a:buNone/>
              <a:defRPr/>
            </a:pPr>
            <a:r>
              <a:rPr lang="zh-CN" altLang="en-US" sz="2000" noProof="0" dirty="0" smtClean="0">
                <a:ln>
                  <a:noFill/>
                </a:ln>
                <a:effectLst/>
                <a:uLnTx/>
                <a:uFillTx/>
                <a:latin typeface="微软雅黑" panose="020B0503020204020204" charset="-122"/>
                <a:ea typeface="微软雅黑" panose="020B0503020204020204" charset="-122"/>
                <a:sym typeface="+mn-ea"/>
              </a:rPr>
              <a:t>Email: </a:t>
            </a:r>
            <a:r>
              <a:rPr lang="zh-CN" altLang="en-US" sz="2000" noProof="0" dirty="0" smtClean="0">
                <a:ln>
                  <a:noFill/>
                </a:ln>
                <a:effectLst/>
                <a:uLnTx/>
                <a:uFillTx/>
                <a:latin typeface="微软雅黑" panose="020B0503020204020204" charset="-122"/>
                <a:ea typeface="微软雅黑" panose="020B0503020204020204" charset="-122"/>
                <a:sym typeface="+mn-ea"/>
                <a:hlinkClick r:id="rId1"/>
              </a:rPr>
              <a:t>jy@zju.edu.cn</a:t>
            </a:r>
            <a:endParaRPr lang="zh-CN" altLang="en-US" sz="2000" noProof="0" dirty="0" smtClean="0">
              <a:ln>
                <a:noFill/>
              </a:ln>
              <a:effectLst/>
              <a:uLnTx/>
              <a:uFillTx/>
              <a:latin typeface="微软雅黑" panose="020B0503020204020204" charset="-122"/>
              <a:ea typeface="微软雅黑" panose="020B0503020204020204" charset="-122"/>
              <a:sym typeface="+mn-ea"/>
              <a:hlinkClick r:id="rId1"/>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图片 7"/>
          <p:cNvPicPr>
            <a:picLocks noChangeAspect="1"/>
          </p:cNvPicPr>
          <p:nvPr/>
        </p:nvPicPr>
        <p:blipFill>
          <a:blip r:embed="rId1"/>
          <a:srcRect t="3508" r="3555"/>
          <a:stretch>
            <a:fillRect/>
          </a:stretch>
        </p:blipFill>
        <p:spPr>
          <a:xfrm>
            <a:off x="-9525" y="0"/>
            <a:ext cx="12161520" cy="6858000"/>
          </a:xfrm>
          <a:prstGeom prst="rect">
            <a:avLst/>
          </a:prstGeom>
          <a:noFill/>
          <a:ln w="9525">
            <a:noFill/>
          </a:ln>
        </p:spPr>
      </p:pic>
      <p:sp>
        <p:nvSpPr>
          <p:cNvPr id="40" name="任意多边形 39"/>
          <p:cNvSpPr/>
          <p:nvPr/>
        </p:nvSpPr>
        <p:spPr>
          <a:xfrm>
            <a:off x="3699475" y="898525"/>
            <a:ext cx="5060950" cy="5060950"/>
          </a:xfrm>
          <a:custGeom>
            <a:avLst/>
            <a:gdLst>
              <a:gd name="connsiteX0" fmla="*/ 2528706 w 5060732"/>
              <a:gd name="connsiteY0" fmla="*/ 676257 h 5060732"/>
              <a:gd name="connsiteX1" fmla="*/ 674598 w 5060732"/>
              <a:gd name="connsiteY1" fmla="*/ 2530365 h 5060732"/>
              <a:gd name="connsiteX2" fmla="*/ 2528706 w 5060732"/>
              <a:gd name="connsiteY2" fmla="*/ 4384473 h 5060732"/>
              <a:gd name="connsiteX3" fmla="*/ 4382814 w 5060732"/>
              <a:gd name="connsiteY3" fmla="*/ 2530365 h 5060732"/>
              <a:gd name="connsiteX4" fmla="*/ 2528706 w 5060732"/>
              <a:gd name="connsiteY4" fmla="*/ 676257 h 5060732"/>
              <a:gd name="connsiteX5" fmla="*/ 2530366 w 5060732"/>
              <a:gd name="connsiteY5" fmla="*/ 0 h 5060732"/>
              <a:gd name="connsiteX6" fmla="*/ 5060732 w 5060732"/>
              <a:gd name="connsiteY6" fmla="*/ 2530366 h 5060732"/>
              <a:gd name="connsiteX7" fmla="*/ 2530366 w 5060732"/>
              <a:gd name="connsiteY7" fmla="*/ 5060732 h 5060732"/>
              <a:gd name="connsiteX8" fmla="*/ 0 w 5060732"/>
              <a:gd name="connsiteY8" fmla="*/ 2530366 h 5060732"/>
              <a:gd name="connsiteX9" fmla="*/ 2530366 w 5060732"/>
              <a:gd name="connsiteY9" fmla="*/ 0 h 506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0732" h="5060732">
                <a:moveTo>
                  <a:pt x="2528706" y="676257"/>
                </a:moveTo>
                <a:cubicBezTo>
                  <a:pt x="1504710" y="676257"/>
                  <a:pt x="674598" y="1506369"/>
                  <a:pt x="674598" y="2530365"/>
                </a:cubicBezTo>
                <a:cubicBezTo>
                  <a:pt x="674598" y="3554361"/>
                  <a:pt x="1504710" y="4384473"/>
                  <a:pt x="2528706" y="4384473"/>
                </a:cubicBezTo>
                <a:cubicBezTo>
                  <a:pt x="3552702" y="4384473"/>
                  <a:pt x="4382814" y="3554361"/>
                  <a:pt x="4382814" y="2530365"/>
                </a:cubicBezTo>
                <a:cubicBezTo>
                  <a:pt x="4382814" y="1506369"/>
                  <a:pt x="3552702" y="676257"/>
                  <a:pt x="2528706" y="676257"/>
                </a:cubicBezTo>
                <a:close/>
                <a:moveTo>
                  <a:pt x="2530366" y="0"/>
                </a:moveTo>
                <a:cubicBezTo>
                  <a:pt x="3927849" y="0"/>
                  <a:pt x="5060732" y="1132883"/>
                  <a:pt x="5060732" y="2530366"/>
                </a:cubicBezTo>
                <a:cubicBezTo>
                  <a:pt x="5060732" y="3927849"/>
                  <a:pt x="3927849" y="5060732"/>
                  <a:pt x="2530366" y="5060732"/>
                </a:cubicBezTo>
                <a:cubicBezTo>
                  <a:pt x="1132883" y="5060732"/>
                  <a:pt x="0" y="3927849"/>
                  <a:pt x="0" y="2530366"/>
                </a:cubicBezTo>
                <a:cubicBezTo>
                  <a:pt x="0" y="1132883"/>
                  <a:pt x="1132883" y="0"/>
                  <a:pt x="2530366" y="0"/>
                </a:cubicBezTo>
                <a:close/>
              </a:path>
            </a:pathLst>
          </a:custGeom>
          <a:solidFill>
            <a:srgbClr val="6C76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39" name="椭圆 38"/>
          <p:cNvSpPr/>
          <p:nvPr/>
        </p:nvSpPr>
        <p:spPr>
          <a:xfrm>
            <a:off x="4375750" y="1574800"/>
            <a:ext cx="3708400" cy="3708400"/>
          </a:xfrm>
          <a:prstGeom prst="ellipse">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lt1"/>
              </a:solidFill>
              <a:effectLst/>
              <a:uLnTx/>
              <a:uFillTx/>
              <a:latin typeface="+mn-lt"/>
              <a:ea typeface="微软雅黑" panose="020B0503020204020204" charset="-122"/>
              <a:cs typeface="微软雅黑" panose="020B0503020204020204" charset="-122"/>
            </a:endParaRPr>
          </a:p>
        </p:txBody>
      </p:sp>
      <p:sp>
        <p:nvSpPr>
          <p:cNvPr id="5" name="文本框 4"/>
          <p:cNvSpPr txBox="1"/>
          <p:nvPr/>
        </p:nvSpPr>
        <p:spPr>
          <a:xfrm>
            <a:off x="5252050" y="1481138"/>
            <a:ext cx="1949450" cy="2214880"/>
          </a:xfrm>
          <a:prstGeom prst="rect">
            <a:avLst/>
          </a:prstGeom>
          <a:noFill/>
        </p:spPr>
        <p:txBody>
          <a:bodyPr wrap="none">
            <a:spAutoFit/>
          </a:bodyPr>
          <a:lstStyle/>
          <a:p>
            <a:pPr marR="0" defTabSz="914400">
              <a:buClrTx/>
              <a:buSzTx/>
              <a:buFontTx/>
              <a:buNone/>
              <a:defRPr/>
            </a:pPr>
            <a:r>
              <a:rPr kumimoji="1" lang="en-US" altLang="zh-CN"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rPr>
              <a:t>04</a:t>
            </a:r>
            <a:endParaRPr kumimoji="1" lang="zh-CN" altLang="en-US" sz="13800" b="1" kern="1200" cap="none" spc="0" normalizeH="0" baseline="0" noProof="0" dirty="0">
              <a:solidFill>
                <a:schemeClr val="tx1">
                  <a:lumMod val="75000"/>
                  <a:lumOff val="25000"/>
                </a:schemeClr>
              </a:solidFill>
              <a:latin typeface="DFGothic-EB" panose="02010609010101010101" pitchFamily="1" charset="-128"/>
              <a:ea typeface="DFGothic-EB" panose="02010609010101010101" pitchFamily="1" charset="-128"/>
              <a:cs typeface="微软雅黑" panose="020B0503020204020204" charset="-122"/>
            </a:endParaRPr>
          </a:p>
        </p:txBody>
      </p:sp>
      <p:sp>
        <p:nvSpPr>
          <p:cNvPr id="6" name="文本框 5"/>
          <p:cNvSpPr txBox="1"/>
          <p:nvPr/>
        </p:nvSpPr>
        <p:spPr>
          <a:xfrm>
            <a:off x="5429885" y="3494405"/>
            <a:ext cx="1771650" cy="368300"/>
          </a:xfrm>
          <a:prstGeom prst="rect">
            <a:avLst/>
          </a:prstGeom>
          <a:noFill/>
        </p:spPr>
        <p:txBody>
          <a:bodyPr wrap="square">
            <a:spAutoFit/>
          </a:bodyPr>
          <a:lstStyle/>
          <a:p>
            <a:pPr marR="0" algn="dist" defTabSz="914400">
              <a:buClrTx/>
              <a:buSzTx/>
              <a:buFontTx/>
              <a:buNone/>
              <a:defRPr/>
            </a:pPr>
            <a:r>
              <a:rPr kumimoji="1" lang="zh-CN" altLang="en-US"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第四部分</a:t>
            </a:r>
            <a:endParaRPr kumimoji="1" lang="zh-CN" altLang="en-US"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5111080" y="4148138"/>
            <a:ext cx="2011680" cy="368300"/>
          </a:xfrm>
          <a:prstGeom prst="rect">
            <a:avLst/>
          </a:prstGeom>
          <a:noFill/>
        </p:spPr>
        <p:txBody>
          <a:bodyPr wrap="none">
            <a:spAutoFit/>
          </a:bodyPr>
          <a:lstStyle/>
          <a:p>
            <a:pPr marR="0" defTabSz="914400">
              <a:buClrTx/>
              <a:buSzTx/>
              <a:buFontTx/>
              <a:buNone/>
              <a:defRPr/>
            </a:pPr>
            <a:r>
              <a:rPr kumimoji="1" lang="zh-CN" altLang="en-US"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毕业生的求职月历</a:t>
            </a:r>
            <a:endParaRPr kumimoji="1" lang="zh-CN" altLang="en-US" b="1" kern="1200" cap="none" spc="0" normalizeH="0" baseline="0" noProof="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074" name="Picture 2"/>
          <p:cNvPicPr>
            <a:picLocks noGrp="1" noChangeAspect="1" noChangeArrowheads="1"/>
          </p:cNvPicPr>
          <p:nvPr/>
        </p:nvPicPr>
        <p:blipFill>
          <a:blip r:embed="rId1" cstate="print"/>
          <a:srcRect/>
          <a:stretch>
            <a:fillRect/>
          </a:stretch>
        </p:blipFill>
        <p:spPr bwMode="auto">
          <a:xfrm>
            <a:off x="7880985" y="717550"/>
            <a:ext cx="4297680" cy="5323840"/>
          </a:xfrm>
          <a:prstGeom prst="rect">
            <a:avLst/>
          </a:prstGeom>
          <a:noFill/>
          <a:ln w="9525">
            <a:noFill/>
            <a:miter lim="800000"/>
            <a:headEnd/>
            <a:tailEnd/>
          </a:ln>
        </p:spPr>
      </p:pic>
      <p:pic>
        <p:nvPicPr>
          <p:cNvPr id="2051" name="Picture 3"/>
          <p:cNvPicPr>
            <a:picLocks noChangeAspect="1" noChangeArrowheads="1"/>
          </p:cNvPicPr>
          <p:nvPr/>
        </p:nvPicPr>
        <p:blipFill>
          <a:blip r:embed="rId2" cstate="print"/>
          <a:srcRect/>
          <a:stretch>
            <a:fillRect/>
          </a:stretch>
        </p:blipFill>
        <p:spPr bwMode="auto">
          <a:xfrm>
            <a:off x="3811270" y="720090"/>
            <a:ext cx="4427855" cy="5321300"/>
          </a:xfrm>
          <a:prstGeom prst="rect">
            <a:avLst/>
          </a:prstGeom>
          <a:noFill/>
          <a:ln w="9525">
            <a:noFill/>
            <a:miter lim="800000"/>
            <a:headEnd/>
            <a:tailEnd/>
          </a:ln>
        </p:spPr>
      </p:pic>
      <p:pic>
        <p:nvPicPr>
          <p:cNvPr id="2050" name="Picture 2"/>
          <p:cNvPicPr>
            <a:picLocks noGrp="1" noChangeAspect="1" noChangeArrowheads="1"/>
          </p:cNvPicPr>
          <p:nvPr>
            <p:ph idx="1"/>
          </p:nvPr>
        </p:nvPicPr>
        <p:blipFill>
          <a:blip r:embed="rId3" cstate="print"/>
          <a:srcRect/>
          <a:stretch>
            <a:fillRect/>
          </a:stretch>
        </p:blipFill>
        <p:spPr bwMode="auto">
          <a:xfrm>
            <a:off x="-74930" y="718185"/>
            <a:ext cx="4267835" cy="53232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4000" b="1" dirty="0" smtClean="0"/>
              <a:t>择业标准</a:t>
            </a:r>
            <a:endParaRPr lang="zh-CN" altLang="en-US" sz="4000" b="1" dirty="0"/>
          </a:p>
        </p:txBody>
      </p:sp>
      <p:pic>
        <p:nvPicPr>
          <p:cNvPr id="4" name="图片 3"/>
          <p:cNvPicPr/>
          <p:nvPr/>
        </p:nvPicPr>
        <p:blipFill>
          <a:blip r:embed="rId1"/>
          <a:srcRect/>
          <a:stretch>
            <a:fillRect/>
          </a:stretch>
        </p:blipFill>
        <p:spPr bwMode="auto">
          <a:xfrm>
            <a:off x="1480820" y="1461135"/>
            <a:ext cx="9187180" cy="5396865"/>
          </a:xfrm>
          <a:prstGeom prst="rect">
            <a:avLst/>
          </a:prstGeom>
          <a:noFill/>
          <a:ln w="9525">
            <a:noFill/>
            <a:miter lim="800000"/>
            <a:headEnd/>
            <a:tailEnd/>
          </a:ln>
        </p:spPr>
      </p:pic>
      <p:sp>
        <p:nvSpPr>
          <p:cNvPr id="3" name="内容占位符 2"/>
          <p:cNvSpPr>
            <a:spLocks noGrp="1"/>
          </p:cNvSpPr>
          <p:nvPr>
            <p:ph idx="1"/>
          </p:nvPr>
        </p:nvSpPr>
        <p:spPr>
          <a:xfrm>
            <a:off x="609660" y="1461135"/>
            <a:ext cx="10973880" cy="4525963"/>
          </a:xfrm>
        </p:spPr>
        <p:txBody>
          <a:bodyPr/>
          <a:lstStyle/>
          <a:p>
            <a:pPr lvl="0"/>
            <a:r>
              <a:rPr lang="zh-CN" altLang="en-US" sz="2800" dirty="0" smtClean="0"/>
              <a:t>学习和个人成长成为理想工作的最重要评价标准</a:t>
            </a:r>
            <a:endParaRPr lang="zh-CN" altLang="en-US" sz="2800" dirty="0" smtClean="0"/>
          </a:p>
          <a:p>
            <a:endParaRPr lang="zh-CN" altLang="en-US" sz="28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1" cstate="print"/>
          <a:srcRect/>
          <a:stretch>
            <a:fillRect/>
          </a:stretch>
        </p:blipFill>
        <p:spPr bwMode="auto">
          <a:xfrm>
            <a:off x="7974330" y="469265"/>
            <a:ext cx="4236720" cy="5334000"/>
          </a:xfrm>
          <a:prstGeom prst="rect">
            <a:avLst/>
          </a:prstGeom>
          <a:noFill/>
          <a:ln w="9525">
            <a:noFill/>
            <a:miter lim="800000"/>
            <a:headEnd/>
            <a:tailEnd/>
          </a:ln>
        </p:spPr>
      </p:pic>
      <p:sp>
        <p:nvSpPr>
          <p:cNvPr id="2" name="标题 1"/>
          <p:cNvSpPr>
            <a:spLocks noGrp="1"/>
          </p:cNvSpPr>
          <p:nvPr>
            <p:ph type="title"/>
          </p:nvPr>
        </p:nvSpPr>
        <p:spPr/>
        <p:txBody>
          <a:bodyPr/>
          <a:lstStyle/>
          <a:p>
            <a:endParaRPr lang="zh-CN" altLang="en-US"/>
          </a:p>
        </p:txBody>
      </p:sp>
      <p:pic>
        <p:nvPicPr>
          <p:cNvPr id="4098" name="Picture 2"/>
          <p:cNvPicPr>
            <a:picLocks noGrp="1" noChangeAspect="1" noChangeArrowheads="1"/>
          </p:cNvPicPr>
          <p:nvPr/>
        </p:nvPicPr>
        <p:blipFill>
          <a:blip r:embed="rId2" cstate="print"/>
          <a:srcRect/>
          <a:stretch>
            <a:fillRect/>
          </a:stretch>
        </p:blipFill>
        <p:spPr bwMode="auto">
          <a:xfrm>
            <a:off x="4196080" y="468630"/>
            <a:ext cx="4173855" cy="5334635"/>
          </a:xfrm>
          <a:prstGeom prst="rect">
            <a:avLst/>
          </a:prstGeom>
          <a:noFill/>
          <a:ln w="9525">
            <a:noFill/>
            <a:miter lim="800000"/>
            <a:headEnd/>
            <a:tailEnd/>
          </a:ln>
        </p:spPr>
      </p:pic>
      <p:pic>
        <p:nvPicPr>
          <p:cNvPr id="3076" name="Picture 4"/>
          <p:cNvPicPr>
            <a:picLocks noGrp="1" noChangeAspect="1" noChangeArrowheads="1"/>
          </p:cNvPicPr>
          <p:nvPr>
            <p:ph idx="1"/>
          </p:nvPr>
        </p:nvPicPr>
        <p:blipFill>
          <a:blip r:embed="rId3" cstate="print"/>
          <a:srcRect/>
          <a:stretch>
            <a:fillRect/>
          </a:stretch>
        </p:blipFill>
        <p:spPr bwMode="auto">
          <a:xfrm>
            <a:off x="188595" y="469265"/>
            <a:ext cx="4335780" cy="53346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pic>
        <p:nvPicPr>
          <p:cNvPr id="6146" name="Picture 2"/>
          <p:cNvPicPr>
            <a:picLocks noGrp="1" noChangeAspect="1" noChangeArrowheads="1"/>
          </p:cNvPicPr>
          <p:nvPr/>
        </p:nvPicPr>
        <p:blipFill>
          <a:blip r:embed="rId1" cstate="print"/>
          <a:srcRect/>
          <a:stretch>
            <a:fillRect/>
          </a:stretch>
        </p:blipFill>
        <p:spPr bwMode="auto">
          <a:xfrm>
            <a:off x="7591425" y="922655"/>
            <a:ext cx="4520565" cy="5716905"/>
          </a:xfrm>
          <a:prstGeom prst="rect">
            <a:avLst/>
          </a:prstGeom>
          <a:noFill/>
          <a:ln w="9525">
            <a:noFill/>
            <a:miter lim="800000"/>
            <a:headEnd/>
            <a:tailEnd/>
          </a:ln>
        </p:spPr>
      </p:pic>
      <p:pic>
        <p:nvPicPr>
          <p:cNvPr id="5123" name="Picture 3"/>
          <p:cNvPicPr>
            <a:picLocks noChangeAspect="1" noChangeArrowheads="1"/>
          </p:cNvPicPr>
          <p:nvPr/>
        </p:nvPicPr>
        <p:blipFill>
          <a:blip r:embed="rId2" cstate="print"/>
          <a:srcRect/>
          <a:stretch>
            <a:fillRect/>
          </a:stretch>
        </p:blipFill>
        <p:spPr bwMode="auto">
          <a:xfrm>
            <a:off x="3418840" y="922655"/>
            <a:ext cx="4554855" cy="5382260"/>
          </a:xfrm>
          <a:prstGeom prst="rect">
            <a:avLst/>
          </a:prstGeom>
          <a:noFill/>
          <a:ln w="9525">
            <a:noFill/>
            <a:miter lim="800000"/>
            <a:headEnd/>
            <a:tailEnd/>
          </a:ln>
        </p:spPr>
      </p:pic>
      <p:pic>
        <p:nvPicPr>
          <p:cNvPr id="5122" name="Picture 2"/>
          <p:cNvPicPr>
            <a:picLocks noGrp="1" noChangeAspect="1" noChangeArrowheads="1"/>
          </p:cNvPicPr>
          <p:nvPr>
            <p:ph idx="1"/>
          </p:nvPr>
        </p:nvPicPr>
        <p:blipFill>
          <a:blip r:embed="rId3" cstate="print"/>
          <a:srcRect/>
          <a:stretch>
            <a:fillRect/>
          </a:stretch>
        </p:blipFill>
        <p:spPr bwMode="auto">
          <a:xfrm>
            <a:off x="-88900" y="922655"/>
            <a:ext cx="3938905" cy="54883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1"/>
              <a:t>联系方式</a:t>
            </a:r>
            <a:endParaRPr lang="zh-CN" altLang="en-US" sz="3600" b="1"/>
          </a:p>
        </p:txBody>
      </p:sp>
      <p:sp>
        <p:nvSpPr>
          <p:cNvPr id="3" name="内容占位符 2"/>
          <p:cNvSpPr>
            <a:spLocks noGrp="1"/>
          </p:cNvSpPr>
          <p:nvPr>
            <p:ph idx="1"/>
          </p:nvPr>
        </p:nvSpPr>
        <p:spPr>
          <a:xfrm>
            <a:off x="737930" y="1318895"/>
            <a:ext cx="10973880" cy="4525963"/>
          </a:xfrm>
        </p:spPr>
        <p:txBody>
          <a:bodyPr>
            <a:noAutofit/>
          </a:bodyPr>
          <a:lstStyle/>
          <a:p>
            <a:pPr indent="-285750" defTabSz="913130">
              <a:lnSpc>
                <a:spcPct val="150000"/>
              </a:lnSpc>
            </a:pPr>
            <a:r>
              <a:rPr lang="zh-CN" altLang="en-US" sz="1800" dirty="0">
                <a:solidFill>
                  <a:schemeClr val="tx1">
                    <a:lumMod val="95000"/>
                    <a:lumOff val="5000"/>
                  </a:schemeClr>
                </a:solidFill>
                <a:latin typeface="微软雅黑" panose="020B0503020204020204" charset="-122"/>
                <a:sym typeface="+mn-ea"/>
              </a:rPr>
              <a:t>学院（系）就业工作联系人：杨老师  陶老师</a:t>
            </a:r>
            <a:endParaRPr lang="zh-CN" altLang="en-US" sz="20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600" dirty="0">
                <a:solidFill>
                  <a:schemeClr val="tx1">
                    <a:lumMod val="95000"/>
                    <a:lumOff val="5000"/>
                  </a:schemeClr>
                </a:solidFill>
                <a:latin typeface="微软雅黑" panose="020B0503020204020204" charset="-122"/>
                <a:ea typeface="微软雅黑" panose="020B0503020204020204" charset="-122"/>
                <a:sym typeface="+mn-ea"/>
              </a:rPr>
              <a:t>面谈</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600" dirty="0">
                <a:solidFill>
                  <a:schemeClr val="tx1">
                    <a:lumMod val="95000"/>
                    <a:lumOff val="5000"/>
                  </a:schemeClr>
                </a:solidFill>
                <a:latin typeface="微软雅黑" panose="020B0503020204020204" charset="-122"/>
                <a:ea typeface="微软雅黑" panose="020B0503020204020204" charset="-122"/>
                <a:sym typeface="+mn-ea"/>
              </a:rPr>
              <a:t>关于应届毕业生问题请首先参看学院公告，例如：</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600" dirty="0">
                <a:solidFill>
                  <a:schemeClr val="tx1">
                    <a:lumMod val="95000"/>
                    <a:lumOff val="5000"/>
                  </a:schemeClr>
                </a:solidFill>
                <a:latin typeface="微软雅黑" panose="020B0503020204020204" charset="-122"/>
                <a:ea typeface="微软雅黑" panose="020B0503020204020204" charset="-122"/>
                <a:sym typeface="+mn-ea"/>
              </a:rPr>
              <a:t>http://www.cse.zju.edu.cn/redir.php?catalog_id=142&amp;object_id=949563</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600" dirty="0">
                <a:solidFill>
                  <a:schemeClr val="tx1">
                    <a:lumMod val="95000"/>
                    <a:lumOff val="5000"/>
                  </a:schemeClr>
                </a:solidFill>
                <a:latin typeface="微软雅黑" panose="020B0503020204020204" charset="-122"/>
                <a:ea typeface="微软雅黑" panose="020B0503020204020204" charset="-122"/>
                <a:sym typeface="+mn-ea"/>
              </a:rPr>
              <a:t>http://www.cse.zju.edu.cn/redir.php?catalog_id=142&amp;object_id=918154</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indent="-285750" defTabSz="913130">
              <a:lnSpc>
                <a:spcPct val="150000"/>
              </a:lnSpc>
            </a:pPr>
            <a:endParaRPr lang="zh-CN" altLang="en-US" sz="2400" dirty="0">
              <a:solidFill>
                <a:schemeClr val="tx1">
                  <a:lumMod val="95000"/>
                  <a:lumOff val="5000"/>
                </a:schemeClr>
              </a:solidFill>
              <a:latin typeface="微软雅黑" panose="020B0503020204020204" charset="-122"/>
              <a:ea typeface="微软雅黑" panose="020B0503020204020204" charset="-122"/>
              <a:sym typeface="+mn-ea"/>
            </a:endParaRPr>
          </a:p>
          <a:p>
            <a:pPr indent="-285750" defTabSz="913130">
              <a:lnSpc>
                <a:spcPct val="150000"/>
              </a:lnSpc>
            </a:pPr>
            <a:r>
              <a:rPr lang="zh-CN" altLang="en-US" sz="1800" dirty="0">
                <a:solidFill>
                  <a:schemeClr val="tx1">
                    <a:lumMod val="95000"/>
                    <a:lumOff val="5000"/>
                  </a:schemeClr>
                </a:solidFill>
                <a:latin typeface="微软雅黑" panose="020B0503020204020204" charset="-122"/>
                <a:sym typeface="+mn-ea"/>
              </a:rPr>
              <a:t>学校就业指导与服务中心</a:t>
            </a:r>
            <a:endParaRPr lang="zh-CN" altLang="en-US" sz="20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400" dirty="0" smtClean="0">
                <a:solidFill>
                  <a:schemeClr val="tx1">
                    <a:lumMod val="95000"/>
                    <a:lumOff val="5000"/>
                  </a:schemeClr>
                </a:solidFill>
                <a:latin typeface="微软雅黑" panose="020B0503020204020204" charset="-122"/>
                <a:sym typeface="+mn-ea"/>
              </a:rPr>
              <a:t>就业手续相关问题咨询：</a:t>
            </a:r>
            <a:r>
              <a:rPr lang="zh-CN" altLang="en-US" sz="1400" dirty="0">
                <a:solidFill>
                  <a:schemeClr val="tx1">
                    <a:lumMod val="95000"/>
                    <a:lumOff val="5000"/>
                  </a:schemeClr>
                </a:solidFill>
                <a:latin typeface="微软雅黑" panose="020B0503020204020204" charset="-122"/>
                <a:sym typeface="+mn-ea"/>
              </a:rPr>
              <a:t>87951536，李老师，刘老师</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400" dirty="0" smtClean="0">
                <a:solidFill>
                  <a:schemeClr val="tx1">
                    <a:lumMod val="95000"/>
                    <a:lumOff val="5000"/>
                  </a:schemeClr>
                </a:solidFill>
                <a:latin typeface="微软雅黑" panose="020B0503020204020204" charset="-122"/>
                <a:sym typeface="+mn-ea"/>
              </a:rPr>
              <a:t>生涯规划以及求职指导：</a:t>
            </a:r>
            <a:r>
              <a:rPr lang="zh-CN" altLang="en-US" sz="1400" dirty="0">
                <a:solidFill>
                  <a:schemeClr val="tx1">
                    <a:lumMod val="95000"/>
                    <a:lumOff val="5000"/>
                  </a:schemeClr>
                </a:solidFill>
                <a:latin typeface="微软雅黑" panose="020B0503020204020204" charset="-122"/>
                <a:sym typeface="+mn-ea"/>
              </a:rPr>
              <a:t>87952717，林老师，蔡老师</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400" dirty="0" smtClean="0">
                <a:solidFill>
                  <a:schemeClr val="tx1">
                    <a:lumMod val="95000"/>
                    <a:lumOff val="5000"/>
                  </a:schemeClr>
                </a:solidFill>
                <a:latin typeface="微软雅黑" panose="020B0503020204020204" charset="-122"/>
                <a:sym typeface="+mn-ea"/>
              </a:rPr>
              <a:t>校园招聘相关问题咨询：</a:t>
            </a:r>
            <a:r>
              <a:rPr lang="en-US" altLang="zh-CN" sz="1400" dirty="0">
                <a:solidFill>
                  <a:schemeClr val="tx1">
                    <a:lumMod val="95000"/>
                    <a:lumOff val="5000"/>
                  </a:schemeClr>
                </a:solidFill>
                <a:latin typeface="微软雅黑" panose="020B0503020204020204" charset="-122"/>
                <a:sym typeface="+mn-ea"/>
              </a:rPr>
              <a:t>87951475</a:t>
            </a:r>
            <a:r>
              <a:rPr lang="zh-CN" altLang="en-US" sz="1400" dirty="0">
                <a:solidFill>
                  <a:schemeClr val="tx1">
                    <a:lumMod val="95000"/>
                    <a:lumOff val="5000"/>
                  </a:schemeClr>
                </a:solidFill>
                <a:latin typeface="微软雅黑" panose="020B0503020204020204" charset="-122"/>
                <a:sym typeface="+mn-ea"/>
              </a:rPr>
              <a:t>，沈老师，洪老师，陈老师</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400" dirty="0">
                <a:solidFill>
                  <a:schemeClr val="tx1">
                    <a:lumMod val="95000"/>
                    <a:lumOff val="5000"/>
                  </a:schemeClr>
                </a:solidFill>
                <a:latin typeface="微软雅黑" panose="020B0503020204020204" charset="-122"/>
                <a:sym typeface="+mn-ea"/>
              </a:rPr>
              <a:t>Email: jy@zju.edu.cn</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pPr lvl="1" defTabSz="913130">
              <a:lnSpc>
                <a:spcPct val="150000"/>
              </a:lnSpc>
            </a:pPr>
            <a:r>
              <a:rPr lang="zh-CN" altLang="en-US" sz="1400" dirty="0">
                <a:solidFill>
                  <a:schemeClr val="tx1">
                    <a:lumMod val="95000"/>
                    <a:lumOff val="5000"/>
                  </a:schemeClr>
                </a:solidFill>
                <a:latin typeface="微软雅黑" panose="020B0503020204020204" charset="-122"/>
                <a:sym typeface="+mn-ea"/>
              </a:rPr>
              <a:t>http://www.career.zju.edu.cn</a:t>
            </a:r>
            <a:endParaRPr lang="zh-CN" altLang="en-US" sz="1600" dirty="0">
              <a:solidFill>
                <a:schemeClr val="tx1">
                  <a:lumMod val="95000"/>
                  <a:lumOff val="5000"/>
                </a:schemeClr>
              </a:solidFill>
              <a:latin typeface="微软雅黑" panose="020B0503020204020204" charset="-122"/>
              <a:ea typeface="微软雅黑" panose="020B0503020204020204" charset="-122"/>
              <a:sym typeface="+mn-ea"/>
            </a:endParaRPr>
          </a:p>
          <a:p>
            <a:endParaRPr lang="zh-CN" altLang="en-US" sz="2000" dirty="0">
              <a:solidFill>
                <a:schemeClr val="tx1">
                  <a:lumMod val="95000"/>
                  <a:lumOff val="5000"/>
                </a:schemeClr>
              </a:solidFill>
              <a:latin typeface="微软雅黑" panose="020B0503020204020204" charset="-122"/>
              <a:ea typeface="微软雅黑" panose="020B0503020204020204" charset="-122"/>
              <a:sym typeface="+mn-ea"/>
            </a:endParaRPr>
          </a:p>
        </p:txBody>
      </p:sp>
      <p:pic>
        <p:nvPicPr>
          <p:cNvPr id="58371" name="图片 1"/>
          <p:cNvPicPr>
            <a:picLocks noChangeAspect="1"/>
          </p:cNvPicPr>
          <p:nvPr/>
        </p:nvPicPr>
        <p:blipFill>
          <a:blip r:embed="rId1"/>
          <a:stretch>
            <a:fillRect/>
          </a:stretch>
        </p:blipFill>
        <p:spPr>
          <a:xfrm>
            <a:off x="7032943" y="3716338"/>
            <a:ext cx="2376488" cy="2852737"/>
          </a:xfrm>
          <a:prstGeom prst="rect">
            <a:avLst/>
          </a:prstGeom>
          <a:noFill/>
          <a:ln w="9525">
            <a:noFill/>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1"/>
          <a:srcRect/>
          <a:stretch>
            <a:fillRect/>
          </a:stretch>
        </p:blipFill>
        <p:spPr bwMode="auto">
          <a:xfrm>
            <a:off x="1666875" y="1479550"/>
            <a:ext cx="8733790" cy="5272405"/>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sz="4000" b="1" dirty="0" smtClean="0"/>
              <a:t>就业心态</a:t>
            </a:r>
            <a:endParaRPr lang="zh-CN" altLang="en-US" sz="4000" b="1" dirty="0"/>
          </a:p>
        </p:txBody>
      </p:sp>
      <p:sp>
        <p:nvSpPr>
          <p:cNvPr id="3" name="内容占位符 2"/>
          <p:cNvSpPr>
            <a:spLocks noGrp="1"/>
          </p:cNvSpPr>
          <p:nvPr>
            <p:ph idx="1"/>
          </p:nvPr>
        </p:nvSpPr>
        <p:spPr>
          <a:xfrm>
            <a:off x="609660" y="1479550"/>
            <a:ext cx="10973880" cy="4525963"/>
          </a:xfrm>
        </p:spPr>
        <p:txBody>
          <a:bodyPr/>
          <a:lstStyle/>
          <a:p>
            <a:pPr lvl="0"/>
            <a:r>
              <a:rPr lang="zh-CN" altLang="en-US" sz="2800" dirty="0" smtClean="0"/>
              <a:t>自主不任性，理性看待加班</a:t>
            </a:r>
            <a:endParaRPr lang="zh-CN" altLang="en-US" sz="2800" dirty="0" smtClean="0"/>
          </a:p>
          <a:p>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sz="4000" b="1" dirty="0" smtClean="0"/>
              <a:t>期望与现实</a:t>
            </a:r>
            <a:endParaRPr lang="zh-CN" altLang="en-US" sz="4000" b="1" dirty="0" smtClean="0"/>
          </a:p>
        </p:txBody>
      </p:sp>
      <p:sp>
        <p:nvSpPr>
          <p:cNvPr id="4" name="内容占位符 3"/>
          <p:cNvSpPr>
            <a:spLocks noGrp="1"/>
          </p:cNvSpPr>
          <p:nvPr>
            <p:ph idx="1"/>
          </p:nvPr>
        </p:nvSpPr>
        <p:spPr/>
        <p:txBody>
          <a:bodyPr>
            <a:normAutofit/>
          </a:bodyPr>
          <a:lstStyle/>
          <a:p>
            <a:pPr lvl="0"/>
            <a:r>
              <a:rPr lang="zh-CN" altLang="en-US" sz="2800" dirty="0" smtClean="0"/>
              <a:t>一线城市和新一线城市继续保持较强的吸引力</a:t>
            </a:r>
            <a:endParaRPr lang="zh-CN" altLang="en-US" sz="2800" dirty="0" smtClean="0"/>
          </a:p>
          <a:p>
            <a:pPr lvl="0"/>
            <a:r>
              <a:rPr lang="zh-CN" altLang="en-US" sz="2800" dirty="0" smtClean="0"/>
              <a:t>回乡就业的意愿有所提升</a:t>
            </a:r>
            <a:endParaRPr lang="zh-CN" altLang="en-US" sz="2800" dirty="0" smtClean="0"/>
          </a:p>
          <a:p>
            <a:endParaRPr lang="en-US" altLang="zh-CN" dirty="0" smtClean="0"/>
          </a:p>
          <a:p>
            <a:endParaRPr lang="en-US" altLang="zh-CN" dirty="0" smtClean="0"/>
          </a:p>
          <a:p>
            <a:endParaRPr lang="zh-CN" altLang="en-US" dirty="0"/>
          </a:p>
        </p:txBody>
      </p:sp>
      <p:pic>
        <p:nvPicPr>
          <p:cNvPr id="3076" name="Picture 4"/>
          <p:cNvPicPr>
            <a:picLocks noChangeAspect="1" noChangeArrowheads="1"/>
          </p:cNvPicPr>
          <p:nvPr/>
        </p:nvPicPr>
        <p:blipFill>
          <a:blip r:embed="rId1"/>
          <a:srcRect/>
          <a:stretch>
            <a:fillRect/>
          </a:stretch>
        </p:blipFill>
        <p:spPr bwMode="auto">
          <a:xfrm>
            <a:off x="3309918" y="2928934"/>
            <a:ext cx="4591050" cy="2581275"/>
          </a:xfrm>
          <a:prstGeom prst="rect">
            <a:avLst/>
          </a:prstGeom>
          <a:noFill/>
          <a:ln w="9525">
            <a:noFill/>
            <a:miter lim="800000"/>
            <a:headEnd/>
            <a:tailEnd/>
          </a:ln>
          <a:effectLst/>
        </p:spPr>
      </p:pic>
      <p:sp>
        <p:nvSpPr>
          <p:cNvPr id="8" name="矩形 7"/>
          <p:cNvSpPr/>
          <p:nvPr/>
        </p:nvSpPr>
        <p:spPr>
          <a:xfrm>
            <a:off x="940396" y="2805756"/>
            <a:ext cx="2500330" cy="3322955"/>
          </a:xfrm>
          <a:prstGeom prst="rect">
            <a:avLst/>
          </a:prstGeom>
        </p:spPr>
        <p:txBody>
          <a:bodyPr wrap="square">
            <a:spAutoFit/>
          </a:bodyPr>
          <a:lstStyle/>
          <a:p>
            <a:pPr lvl="1" fontAlgn="auto">
              <a:lnSpc>
                <a:spcPct val="150000"/>
              </a:lnSpc>
            </a:pPr>
            <a:r>
              <a:rPr lang="zh-CN" altLang="en-US" sz="2000" b="1" dirty="0" smtClean="0">
                <a:ea typeface="微软雅黑" panose="020B0503020204020204" charset="-122"/>
              </a:rPr>
              <a:t>一线城市：</a:t>
            </a:r>
            <a:endParaRPr lang="en-US" altLang="zh-CN" sz="2000" b="1" dirty="0" smtClean="0">
              <a:ea typeface="微软雅黑" panose="020B0503020204020204" charset="-122"/>
            </a:endParaRPr>
          </a:p>
          <a:p>
            <a:pPr lvl="1" fontAlgn="auto">
              <a:lnSpc>
                <a:spcPct val="150000"/>
              </a:lnSpc>
            </a:pPr>
            <a:r>
              <a:rPr lang="zh-CN" altLang="en-US" sz="2000" dirty="0" smtClean="0">
                <a:ea typeface="微软雅黑" panose="020B0503020204020204" charset="-122"/>
              </a:rPr>
              <a:t>生活成本高</a:t>
            </a:r>
            <a:endParaRPr lang="zh-CN" altLang="en-US" sz="2000" dirty="0" smtClean="0">
              <a:ea typeface="微软雅黑" panose="020B0503020204020204" charset="-122"/>
            </a:endParaRPr>
          </a:p>
          <a:p>
            <a:pPr lvl="1" fontAlgn="auto">
              <a:lnSpc>
                <a:spcPct val="150000"/>
              </a:lnSpc>
            </a:pPr>
            <a:r>
              <a:rPr lang="zh-CN" altLang="en-US" sz="2000" dirty="0" smtClean="0">
                <a:ea typeface="微软雅黑" panose="020B0503020204020204" charset="-122"/>
              </a:rPr>
              <a:t>房价高</a:t>
            </a:r>
            <a:endParaRPr lang="zh-CN" altLang="en-US" sz="2000" dirty="0" smtClean="0">
              <a:ea typeface="微软雅黑" panose="020B0503020204020204" charset="-122"/>
            </a:endParaRPr>
          </a:p>
          <a:p>
            <a:pPr lvl="1" fontAlgn="auto">
              <a:lnSpc>
                <a:spcPct val="150000"/>
              </a:lnSpc>
            </a:pPr>
            <a:r>
              <a:rPr lang="zh-CN" altLang="en-US" sz="2000" dirty="0" smtClean="0">
                <a:ea typeface="微软雅黑" panose="020B0503020204020204" charset="-122"/>
              </a:rPr>
              <a:t>房租高</a:t>
            </a:r>
            <a:endParaRPr lang="zh-CN" altLang="en-US" sz="2000" dirty="0" smtClean="0">
              <a:ea typeface="微软雅黑" panose="020B0503020204020204" charset="-122"/>
            </a:endParaRPr>
          </a:p>
          <a:p>
            <a:pPr lvl="1" fontAlgn="auto">
              <a:lnSpc>
                <a:spcPct val="150000"/>
              </a:lnSpc>
            </a:pPr>
            <a:r>
              <a:rPr lang="zh-CN" altLang="en-US" sz="2000" dirty="0" smtClean="0">
                <a:ea typeface="微软雅黑" panose="020B0503020204020204" charset="-122"/>
              </a:rPr>
              <a:t>加班</a:t>
            </a:r>
            <a:endParaRPr lang="zh-CN" altLang="en-US" sz="2000" dirty="0" smtClean="0">
              <a:ea typeface="微软雅黑" panose="020B0503020204020204" charset="-122"/>
            </a:endParaRPr>
          </a:p>
          <a:p>
            <a:pPr lvl="1" fontAlgn="auto">
              <a:lnSpc>
                <a:spcPct val="150000"/>
              </a:lnSpc>
            </a:pPr>
            <a:r>
              <a:rPr lang="zh-CN" altLang="en-US" sz="2000" dirty="0" smtClean="0">
                <a:ea typeface="微软雅黑" panose="020B0503020204020204" charset="-122"/>
              </a:rPr>
              <a:t>交通通勤</a:t>
            </a:r>
            <a:endParaRPr lang="zh-CN" altLang="en-US" sz="2000" dirty="0" smtClean="0">
              <a:ea typeface="微软雅黑" panose="020B0503020204020204" charset="-122"/>
            </a:endParaRPr>
          </a:p>
          <a:p>
            <a:pPr lvl="1" fontAlgn="auto">
              <a:lnSpc>
                <a:spcPct val="150000"/>
              </a:lnSpc>
            </a:pPr>
            <a:r>
              <a:rPr lang="zh-CN" altLang="en-US" sz="2000" dirty="0" smtClean="0">
                <a:ea typeface="微软雅黑" panose="020B0503020204020204" charset="-122"/>
              </a:rPr>
              <a:t>人口政策</a:t>
            </a:r>
            <a:r>
              <a:rPr lang="en-US" altLang="zh-CN" sz="2000" dirty="0" smtClean="0">
                <a:ea typeface="微软雅黑" panose="020B0503020204020204" charset="-122"/>
              </a:rPr>
              <a:t>……</a:t>
            </a:r>
            <a:endParaRPr lang="en-US" altLang="zh-CN" sz="2000" dirty="0" smtClean="0">
              <a:ea typeface="微软雅黑" panose="020B0503020204020204" charset="-122"/>
            </a:endParaRPr>
          </a:p>
        </p:txBody>
      </p:sp>
      <p:sp>
        <p:nvSpPr>
          <p:cNvPr id="9" name="矩形 8"/>
          <p:cNvSpPr/>
          <p:nvPr/>
        </p:nvSpPr>
        <p:spPr>
          <a:xfrm>
            <a:off x="7994981" y="2718433"/>
            <a:ext cx="3809984" cy="2707005"/>
          </a:xfrm>
          <a:prstGeom prst="rect">
            <a:avLst/>
          </a:prstGeom>
        </p:spPr>
        <p:txBody>
          <a:bodyPr wrap="square">
            <a:spAutoFit/>
          </a:bodyPr>
          <a:lstStyle/>
          <a:p>
            <a:pPr lvl="1"/>
            <a:r>
              <a:rPr lang="zh-CN" altLang="en-US" sz="2000" b="1" dirty="0" smtClean="0">
                <a:ea typeface="微软雅黑" panose="020B0503020204020204" charset="-122"/>
              </a:rPr>
              <a:t>新一线及二线城市：</a:t>
            </a:r>
            <a:endParaRPr lang="en-US" altLang="zh-CN" sz="2000" b="1" dirty="0" smtClean="0">
              <a:ea typeface="微软雅黑" panose="020B0503020204020204" charset="-122"/>
            </a:endParaRPr>
          </a:p>
          <a:p>
            <a:pPr lvl="1" fontAlgn="auto">
              <a:lnSpc>
                <a:spcPct val="150000"/>
              </a:lnSpc>
            </a:pPr>
            <a:r>
              <a:rPr lang="zh-CN" altLang="en-US" sz="2000" dirty="0" smtClean="0">
                <a:ea typeface="微软雅黑" panose="020B0503020204020204" charset="-122"/>
              </a:rPr>
              <a:t>利用“互联网</a:t>
            </a:r>
            <a:r>
              <a:rPr lang="en-US" altLang="zh-CN" sz="2000" dirty="0" smtClean="0">
                <a:ea typeface="微软雅黑" panose="020B0503020204020204" charset="-122"/>
              </a:rPr>
              <a:t>+</a:t>
            </a:r>
            <a:r>
              <a:rPr lang="zh-CN" altLang="en-US" sz="2000" dirty="0" smtClean="0">
                <a:ea typeface="微软雅黑" panose="020B0503020204020204" charset="-122"/>
              </a:rPr>
              <a:t>”，优化产业结构，社会经济发展水平不断提升，就业机会逐渐增多，为毕业生就业提供了更多的选择机会</a:t>
            </a:r>
            <a:r>
              <a:rPr lang="en-US" altLang="zh-CN" sz="2000" dirty="0" smtClean="0">
                <a:ea typeface="微软雅黑" panose="020B0503020204020204" charset="-122"/>
              </a:rPr>
              <a:t>……</a:t>
            </a:r>
            <a:endParaRPr lang="zh-CN" altLang="en-US" sz="2000" dirty="0" smtClean="0">
              <a:ea typeface="微软雅黑" panose="020B0503020204020204" charset="-122"/>
            </a:endParaRPr>
          </a:p>
        </p:txBody>
      </p:sp>
      <p:sp>
        <p:nvSpPr>
          <p:cNvPr id="16" name="直角上箭头 15"/>
          <p:cNvSpPr/>
          <p:nvPr/>
        </p:nvSpPr>
        <p:spPr>
          <a:xfrm>
            <a:off x="7056120" y="5425440"/>
            <a:ext cx="2813685" cy="1071880"/>
          </a:xfrm>
          <a:prstGeom prst="bentUpArrow">
            <a:avLst>
              <a:gd name="adj1" fmla="val 32384"/>
              <a:gd name="adj2" fmla="val 33205"/>
              <a:gd name="adj3" fmla="val 3484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2" name="文本框 1"/>
          <p:cNvSpPr txBox="1"/>
          <p:nvPr/>
        </p:nvSpPr>
        <p:spPr>
          <a:xfrm>
            <a:off x="4335145" y="6129020"/>
            <a:ext cx="2540000" cy="368300"/>
          </a:xfrm>
          <a:prstGeom prst="rect">
            <a:avLst/>
          </a:prstGeom>
          <a:noFill/>
        </p:spPr>
        <p:txBody>
          <a:bodyPr wrap="square" rtlCol="0" anchor="t">
            <a:spAutoFit/>
          </a:bodyPr>
          <a:lstStyle/>
          <a:p>
            <a:r>
              <a:rPr lang="zh-CN" altLang="en-US">
                <a:latin typeface="微软雅黑" panose="020B0503020204020204" charset="-122"/>
                <a:ea typeface="微软雅黑" panose="020B0503020204020204" charset="-122"/>
              </a:rPr>
              <a:t>对人才产生挤出效应</a:t>
            </a:r>
            <a:endParaRPr lang="zh-CN" altLang="en-US">
              <a:latin typeface="微软雅黑" panose="020B0503020204020204" charset="-122"/>
              <a:ea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2180" y="562928"/>
            <a:ext cx="10973880" cy="1143000"/>
          </a:xfrm>
        </p:spPr>
        <p:txBody>
          <a:bodyPr>
            <a:normAutofit fontScale="90000"/>
          </a:bodyPr>
          <a:lstStyle/>
          <a:p>
            <a:pPr lvl="0"/>
            <a:r>
              <a:rPr lang="zh-CN" altLang="en-US" sz="3600" dirty="0" smtClean="0"/>
              <a:t>偏好国企、事业单位等稳定工作，但超六成就业于民营企业</a:t>
            </a:r>
            <a:br>
              <a:rPr lang="zh-CN" altLang="en-US" sz="5400" dirty="0" smtClean="0"/>
            </a:br>
            <a:endParaRPr lang="zh-CN" altLang="en-US" dirty="0"/>
          </a:p>
        </p:txBody>
      </p:sp>
      <p:pic>
        <p:nvPicPr>
          <p:cNvPr id="2050" name="Picture 2"/>
          <p:cNvPicPr>
            <a:picLocks noGrp="1" noChangeAspect="1" noChangeArrowheads="1"/>
          </p:cNvPicPr>
          <p:nvPr>
            <p:ph idx="1"/>
          </p:nvPr>
        </p:nvPicPr>
        <p:blipFill>
          <a:blip r:embed="rId1"/>
          <a:srcRect/>
          <a:stretch>
            <a:fillRect/>
          </a:stretch>
        </p:blipFill>
        <p:spPr bwMode="auto">
          <a:xfrm>
            <a:off x="3129696" y="1600200"/>
            <a:ext cx="5934196" cy="4525963"/>
          </a:xfrm>
          <a:prstGeom prst="rect">
            <a:avLst/>
          </a:prstGeom>
          <a:noFill/>
          <a:ln w="9525">
            <a:noFill/>
            <a:miter lim="800000"/>
            <a:headEnd/>
            <a:tailEnd/>
          </a:ln>
          <a:effectLst/>
        </p:spPr>
      </p:pic>
      <p:sp>
        <p:nvSpPr>
          <p:cNvPr id="5" name="矩形 4"/>
          <p:cNvSpPr/>
          <p:nvPr/>
        </p:nvSpPr>
        <p:spPr>
          <a:xfrm>
            <a:off x="-119106" y="4572008"/>
            <a:ext cx="3024166" cy="1015663"/>
          </a:xfrm>
          <a:prstGeom prst="rect">
            <a:avLst/>
          </a:prstGeom>
        </p:spPr>
        <p:txBody>
          <a:bodyPr wrap="square">
            <a:spAutoFit/>
          </a:bodyPr>
          <a:lstStyle/>
          <a:p>
            <a:pPr lvl="1" algn="ctr"/>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外企、国企、</a:t>
            </a:r>
            <a:endParaRPr lang="en-US" altLang="zh-CN"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a:p>
            <a:pPr lvl="1" algn="ctr"/>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事业单位、国家机关</a:t>
            </a:r>
            <a:endParaRPr lang="en-US" altLang="zh-CN"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a:p>
            <a:pPr lvl="1"/>
            <a:endParaRPr lang="en-US" altLang="zh-CN"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p:txBody>
      </p:sp>
      <p:sp>
        <p:nvSpPr>
          <p:cNvPr id="6" name="矩形 5"/>
          <p:cNvSpPr/>
          <p:nvPr/>
        </p:nvSpPr>
        <p:spPr>
          <a:xfrm>
            <a:off x="8382016" y="4643446"/>
            <a:ext cx="4024298" cy="1323439"/>
          </a:xfrm>
          <a:prstGeom prst="rect">
            <a:avLst/>
          </a:prstGeom>
        </p:spPr>
        <p:txBody>
          <a:bodyPr wrap="square">
            <a:spAutoFit/>
          </a:bodyPr>
          <a:lstStyle/>
          <a:p>
            <a:pPr lvl="1"/>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民企经营质量不断提高</a:t>
            </a:r>
            <a:endParaRPr lang="en-US" altLang="zh-CN"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a:p>
            <a:pPr lvl="1"/>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民企就业环境不断提升</a:t>
            </a:r>
            <a:endParaRPr lang="en-US" altLang="zh-CN"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a:p>
            <a:pPr lvl="1"/>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雇主竞争力越来越强</a:t>
            </a:r>
            <a:endParaRPr lang="en-US" altLang="zh-CN"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a:p>
            <a:pPr lvl="1"/>
            <a:endParaRPr lang="zh-CN" altLang="en-US" sz="2000" dirty="0" smtClean="0">
              <a:ea typeface="微软雅黑" panose="020B0503020204020204" charset="-122"/>
            </a:endParaRPr>
          </a:p>
        </p:txBody>
      </p:sp>
      <p:sp>
        <p:nvSpPr>
          <p:cNvPr id="9" name="下箭头 8"/>
          <p:cNvSpPr/>
          <p:nvPr/>
        </p:nvSpPr>
        <p:spPr>
          <a:xfrm>
            <a:off x="1309654" y="2071678"/>
            <a:ext cx="714380" cy="1928826"/>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1" name="上箭头 10"/>
          <p:cNvSpPr/>
          <p:nvPr/>
        </p:nvSpPr>
        <p:spPr>
          <a:xfrm>
            <a:off x="9596462" y="2214554"/>
            <a:ext cx="785818" cy="2214578"/>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2" name="矩形 11"/>
          <p:cNvSpPr/>
          <p:nvPr/>
        </p:nvSpPr>
        <p:spPr>
          <a:xfrm>
            <a:off x="452398" y="1428736"/>
            <a:ext cx="2441694" cy="400110"/>
          </a:xfrm>
          <a:prstGeom prst="rect">
            <a:avLst/>
          </a:prstGeom>
        </p:spPr>
        <p:txBody>
          <a:bodyPr wrap="none">
            <a:spAutoFit/>
          </a:bodyPr>
          <a:lstStyle/>
          <a:p>
            <a:pPr lvl="1"/>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用人需求</a:t>
            </a:r>
            <a:r>
              <a:rPr lang="zh-CN" altLang="en-US" sz="2000" dirty="0" smtClean="0">
                <a:solidFill>
                  <a:srgbClr val="2F2F2F"/>
                </a:solidFill>
                <a:ea typeface="微软雅黑" panose="020B0503020204020204" charset="-122"/>
                <a:cs typeface="Times New Roman" panose="02020603050405020304" pitchFamily="18" charset="0"/>
              </a:rPr>
              <a:t>“</a:t>
            </a:r>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降</a:t>
            </a:r>
            <a:r>
              <a:rPr lang="zh-CN" altLang="en-US" sz="2000" dirty="0" smtClean="0">
                <a:solidFill>
                  <a:srgbClr val="2F2F2F"/>
                </a:solidFill>
                <a:ea typeface="微软雅黑" panose="020B0503020204020204" charset="-122"/>
                <a:cs typeface="Times New Roman" panose="02020603050405020304" pitchFamily="18" charset="0"/>
              </a:rPr>
              <a:t>”</a:t>
            </a:r>
            <a:endParaRPr lang="en-US" altLang="zh-CN"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p:txBody>
      </p:sp>
      <p:sp>
        <p:nvSpPr>
          <p:cNvPr id="13" name="矩形 12"/>
          <p:cNvSpPr/>
          <p:nvPr/>
        </p:nvSpPr>
        <p:spPr>
          <a:xfrm>
            <a:off x="8524892" y="1500174"/>
            <a:ext cx="2441694" cy="400110"/>
          </a:xfrm>
          <a:prstGeom prst="rect">
            <a:avLst/>
          </a:prstGeom>
        </p:spPr>
        <p:txBody>
          <a:bodyPr wrap="none">
            <a:spAutoFit/>
          </a:bodyPr>
          <a:lstStyle/>
          <a:p>
            <a:pPr lvl="1"/>
            <a:r>
              <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rPr>
              <a:t>用人需求“升”</a:t>
            </a:r>
            <a:endParaRPr lang="zh-CN" altLang="en-US" sz="2000" dirty="0" smtClean="0">
              <a:solidFill>
                <a:srgbClr val="2F2F2F"/>
              </a:solidFill>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lvl="0"/>
            <a:r>
              <a:rPr lang="zh-CN" altLang="en-US" sz="3200" dirty="0" smtClean="0"/>
              <a:t>近四成毕业生就业岗位与专业不对口</a:t>
            </a:r>
            <a:endParaRPr lang="zh-CN" altLang="en-US" sz="3200" dirty="0" smtClean="0"/>
          </a:p>
        </p:txBody>
      </p:sp>
      <p:pic>
        <p:nvPicPr>
          <p:cNvPr id="2050" name="Picture 2"/>
          <p:cNvPicPr>
            <a:picLocks noGrp="1" noChangeAspect="1" noChangeArrowheads="1"/>
          </p:cNvPicPr>
          <p:nvPr>
            <p:ph idx="1"/>
          </p:nvPr>
        </p:nvPicPr>
        <p:blipFill>
          <a:blip r:embed="rId1"/>
          <a:srcRect/>
          <a:stretch>
            <a:fillRect/>
          </a:stretch>
        </p:blipFill>
        <p:spPr bwMode="auto">
          <a:xfrm>
            <a:off x="2509917" y="1610361"/>
            <a:ext cx="7170897" cy="452543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标题 1"/>
          <p:cNvSpPr>
            <a:spLocks noGrp="1"/>
          </p:cNvSpPr>
          <p:nvPr>
            <p:ph type="title"/>
          </p:nvPr>
        </p:nvSpPr>
        <p:spPr/>
        <p:txBody>
          <a:bodyPr wrap="square" lIns="91440" tIns="45720" rIns="91440" bIns="45720" anchor="ctr">
            <a:normAutofit/>
          </a:bodyPr>
          <a:lstStyle/>
          <a:p>
            <a:r>
              <a:rPr lang="zh-CN" altLang="en-US" sz="3600" b="1" dirty="0"/>
              <a:t>我校历届毕业生就业情况</a:t>
            </a:r>
            <a:endParaRPr lang="zh-CN" altLang="en-US" sz="3600" b="1" dirty="0"/>
          </a:p>
        </p:txBody>
      </p:sp>
      <p:sp>
        <p:nvSpPr>
          <p:cNvPr id="30722" name="内容占位符 2"/>
          <p:cNvSpPr>
            <a:spLocks noGrp="1"/>
          </p:cNvSpPr>
          <p:nvPr>
            <p:ph idx="1"/>
          </p:nvPr>
        </p:nvSpPr>
        <p:spPr>
          <a:xfrm>
            <a:off x="1166778" y="1285860"/>
            <a:ext cx="10425652" cy="4525963"/>
          </a:xfrm>
        </p:spPr>
        <p:txBody>
          <a:bodyPr wrap="square" lIns="91440" tIns="45720" rIns="91440" bIns="45720" anchor="t">
            <a:normAutofit/>
          </a:bodyPr>
          <a:lstStyle/>
          <a:p>
            <a:pPr marL="0" indent="0" fontAlgn="auto">
              <a:lnSpc>
                <a:spcPct val="150000"/>
              </a:lnSpc>
              <a:spcBef>
                <a:spcPts val="0"/>
              </a:spcBef>
              <a:buNone/>
            </a:pPr>
            <a:r>
              <a:rPr lang="zh-CN" altLang="en-US" sz="2400" dirty="0"/>
              <a:t>学校官网</a:t>
            </a:r>
            <a:r>
              <a:rPr lang="en-US" altLang="zh-CN" sz="2400" dirty="0"/>
              <a:t>www.zju.edu.cn</a:t>
            </a:r>
            <a:r>
              <a:rPr lang="zh-CN" altLang="en-US" sz="2400" dirty="0"/>
              <a:t>可查询近三年我校</a:t>
            </a:r>
            <a:r>
              <a:rPr lang="zh-CN" altLang="zh-CN" sz="2400" dirty="0"/>
              <a:t>毕业生就业质量公报</a:t>
            </a:r>
            <a:r>
              <a:rPr lang="zh-CN" altLang="zh-CN" sz="2400" dirty="0" smtClean="0"/>
              <a:t>：</a:t>
            </a:r>
            <a:endParaRPr lang="en-US" altLang="zh-CN" sz="2400" dirty="0" smtClean="0"/>
          </a:p>
          <a:p>
            <a:pPr marL="0" indent="0" fontAlgn="auto">
              <a:lnSpc>
                <a:spcPct val="150000"/>
              </a:lnSpc>
              <a:spcBef>
                <a:spcPts val="0"/>
              </a:spcBef>
              <a:buNone/>
            </a:pPr>
            <a:r>
              <a:rPr lang="zh-CN" altLang="zh-CN" sz="2400" dirty="0" smtClean="0"/>
              <a:t>校</a:t>
            </a:r>
            <a:r>
              <a:rPr lang="zh-CN" altLang="zh-CN" sz="2400" dirty="0"/>
              <a:t>情总览</a:t>
            </a:r>
            <a:r>
              <a:rPr lang="en-US" altLang="zh-CN" sz="2400" dirty="0"/>
              <a:t>——</a:t>
            </a:r>
            <a:r>
              <a:rPr lang="zh-CN" altLang="en-US" sz="2400" dirty="0"/>
              <a:t>统计公报</a:t>
            </a:r>
            <a:r>
              <a:rPr lang="en-US" altLang="zh-CN" sz="2400" dirty="0"/>
              <a:t>——</a:t>
            </a:r>
            <a:r>
              <a:rPr lang="zh-CN" altLang="en-US" sz="2400" dirty="0"/>
              <a:t>毕业生就业质量公报</a:t>
            </a:r>
            <a:endParaRPr lang="zh-CN" altLang="en-US" sz="2400" dirty="0"/>
          </a:p>
        </p:txBody>
      </p:sp>
      <p:pic>
        <p:nvPicPr>
          <p:cNvPr id="1026" name="Picture 2"/>
          <p:cNvPicPr>
            <a:picLocks noChangeAspect="1" noChangeArrowheads="1"/>
          </p:cNvPicPr>
          <p:nvPr/>
        </p:nvPicPr>
        <p:blipFill>
          <a:blip r:embed="rId1"/>
          <a:srcRect/>
          <a:stretch>
            <a:fillRect/>
          </a:stretch>
        </p:blipFill>
        <p:spPr bwMode="auto">
          <a:xfrm>
            <a:off x="1238216" y="2428869"/>
            <a:ext cx="9644130" cy="4429131"/>
          </a:xfrm>
          <a:prstGeom prst="rect">
            <a:avLst/>
          </a:prstGeom>
          <a:noFill/>
          <a:ln w="9525">
            <a:noFill/>
            <a:miter lim="800000"/>
            <a:headEnd/>
            <a:tailEnd/>
          </a:ln>
          <a:effectLst/>
        </p:spPr>
      </p:pic>
    </p:spTree>
  </p:cSld>
  <p:clrMapOvr>
    <a:masterClrMapping/>
  </p:clrMapOvr>
</p:sld>
</file>

<file path=ppt/tags/tag1.xml><?xml version="1.0" encoding="utf-8"?>
<p:tagLst xmlns:p="http://schemas.openxmlformats.org/presentationml/2006/main">
  <p:tag name="THINKCELLSHAPEDONOTDELETE" val="pz2GUzdX9CkGwnpZYcvfjDg"/>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4927</Words>
  <Application>WPS 演示</Application>
  <PresentationFormat>自定义</PresentationFormat>
  <Paragraphs>484</Paragraphs>
  <Slides>43</Slides>
  <Notes>5</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43</vt:i4>
      </vt:variant>
    </vt:vector>
  </HeadingPairs>
  <TitlesOfParts>
    <vt:vector size="60" baseType="lpstr">
      <vt:lpstr>Arial</vt:lpstr>
      <vt:lpstr>宋体</vt:lpstr>
      <vt:lpstr>Wingdings</vt:lpstr>
      <vt:lpstr>微软雅黑</vt:lpstr>
      <vt:lpstr>Times New Roman</vt:lpstr>
      <vt:lpstr>Arial Narrow</vt:lpstr>
      <vt:lpstr>DFGothic-EB</vt:lpstr>
      <vt:lpstr>Symbol</vt:lpstr>
      <vt:lpstr>Times New Roman</vt:lpstr>
      <vt:lpstr>Calibri</vt:lpstr>
      <vt:lpstr>Arial Unicode MS</vt:lpstr>
      <vt:lpstr>Arial Unicode MS</vt:lpstr>
      <vt:lpstr>黑体</vt:lpstr>
      <vt:lpstr>微软雅黑 Light</vt:lpstr>
      <vt:lpstr>Arial</vt:lpstr>
      <vt:lpstr>MS UI Gothic</vt:lpstr>
      <vt:lpstr>Office 主题</vt:lpstr>
      <vt:lpstr>PowerPoint 演示文稿</vt:lpstr>
      <vt:lpstr>PowerPoint 演示文稿</vt:lpstr>
      <vt:lpstr>就业大环境</vt:lpstr>
      <vt:lpstr>择业标准</vt:lpstr>
      <vt:lpstr>就业心态</vt:lpstr>
      <vt:lpstr>期望与现实</vt:lpstr>
      <vt:lpstr>偏好国企、事业单位等稳定工作，但超六成就业于民营企业 </vt:lpstr>
      <vt:lpstr>近四成毕业生就业岗位与专业不对口</vt:lpstr>
      <vt:lpstr>我校历届毕业生就业情况</vt:lpstr>
      <vt:lpstr>秉承家国情怀     服务国家战略</vt:lpstr>
      <vt:lpstr>“一带一路”战略</vt:lpstr>
      <vt:lpstr>长江经济带战略</vt:lpstr>
      <vt:lpstr>京津冀一体化战略</vt:lpstr>
      <vt:lpstr>PowerPoint 演示文稿</vt:lpstr>
      <vt:lpstr>OFFER是“挤”出来的</vt:lpstr>
      <vt:lpstr>多跑宣讲会！</vt:lpstr>
      <vt:lpstr>为什么要多跑宣讲会？</vt:lpstr>
      <vt:lpstr>如何高效参加宣讲会</vt:lpstr>
      <vt:lpstr>如何获得最全的宣讲会信息</vt:lpstr>
      <vt:lpstr>多参加招聘会！</vt:lpstr>
      <vt:lpstr>现有招聘会日程安排（后续会有添加，请留意更新）</vt:lpstr>
      <vt:lpstr>参加招聘会小贴士</vt:lpstr>
      <vt:lpstr>求职的N种途径</vt:lpstr>
      <vt:lpstr>听听过来人的经验</vt:lpstr>
      <vt:lpstr>简历和面试准备</vt:lpstr>
      <vt:lpstr>简历和面试准备</vt:lpstr>
      <vt:lpstr>给毕业生的建议</vt:lpstr>
      <vt:lpstr>给毕业生的建议</vt:lpstr>
      <vt:lpstr>PowerPoint 演示文稿</vt:lpstr>
      <vt:lpstr>就业政策解读</vt:lpstr>
      <vt:lpstr>PowerPoint 演示文稿</vt:lpstr>
      <vt:lpstr>基层就业</vt:lpstr>
      <vt:lpstr>学长经验分享</vt:lpstr>
      <vt:lpstr>网络学堂之一：就业指导系列慕课</vt:lpstr>
      <vt:lpstr>网络学堂之二：大学生职业教育发展平台</vt:lpstr>
      <vt:lpstr>就业沙龙</vt:lpstr>
      <vt:lpstr>就业咨询与辅导</vt:lpstr>
      <vt:lpstr>PowerPoint 演示文稿</vt:lpstr>
      <vt:lpstr>PowerPoint 演示文稿</vt:lpstr>
      <vt:lpstr>PowerPoint 演示文稿</vt:lpstr>
      <vt:lpstr>PowerPoint 演示文稿</vt:lpstr>
      <vt:lpstr>联系方式</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dc:creator>
  <cp:lastModifiedBy>Administrator</cp:lastModifiedBy>
  <cp:revision>69</cp:revision>
  <dcterms:created xsi:type="dcterms:W3CDTF">2017-09-06T10:01:00Z</dcterms:created>
  <dcterms:modified xsi:type="dcterms:W3CDTF">2017-10-07T06:01:43Z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2052-10.1.0.6876</vt:lpwstr>
  </property>
</Properties>
</file>