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47"/>
  </p:handoutMasterIdLst>
  <p:sldIdLst>
    <p:sldId id="283" r:id="rId3"/>
    <p:sldId id="285" r:id="rId4"/>
    <p:sldId id="284" r:id="rId5"/>
    <p:sldId id="328" r:id="rId6"/>
    <p:sldId id="329" r:id="rId7"/>
    <p:sldId id="298" r:id="rId8"/>
    <p:sldId id="333" r:id="rId9"/>
    <p:sldId id="332" r:id="rId10"/>
    <p:sldId id="403" r:id="rId11"/>
    <p:sldId id="305" r:id="rId12"/>
    <p:sldId id="369" r:id="rId14"/>
    <p:sldId id="370" r:id="rId15"/>
    <p:sldId id="371" r:id="rId16"/>
    <p:sldId id="287" r:id="rId17"/>
    <p:sldId id="334" r:id="rId18"/>
    <p:sldId id="269" r:id="rId19"/>
    <p:sldId id="268" r:id="rId20"/>
    <p:sldId id="337" r:id="rId21"/>
    <p:sldId id="258" r:id="rId22"/>
    <p:sldId id="267" r:id="rId23"/>
    <p:sldId id="257" r:id="rId24"/>
    <p:sldId id="266" r:id="rId25"/>
    <p:sldId id="315" r:id="rId26"/>
    <p:sldId id="335" r:id="rId27"/>
    <p:sldId id="318" r:id="rId28"/>
    <p:sldId id="319" r:id="rId29"/>
    <p:sldId id="322" r:id="rId30"/>
    <p:sldId id="323" r:id="rId31"/>
    <p:sldId id="289" r:id="rId32"/>
    <p:sldId id="308" r:id="rId33"/>
    <p:sldId id="295" r:id="rId34"/>
    <p:sldId id="294" r:id="rId35"/>
    <p:sldId id="293" r:id="rId36"/>
    <p:sldId id="311" r:id="rId37"/>
    <p:sldId id="314" r:id="rId38"/>
    <p:sldId id="312" r:id="rId39"/>
    <p:sldId id="309" r:id="rId40"/>
    <p:sldId id="290" r:id="rId41"/>
    <p:sldId id="261" r:id="rId42"/>
    <p:sldId id="296" r:id="rId43"/>
    <p:sldId id="271" r:id="rId44"/>
    <p:sldId id="320" r:id="rId45"/>
    <p:sldId id="439"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203" autoAdjust="0"/>
  </p:normalViewPr>
  <p:slideViewPr>
    <p:cSldViewPr>
      <p:cViewPr varScale="1">
        <p:scale>
          <a:sx n="87" d="100"/>
          <a:sy n="87" d="100"/>
        </p:scale>
        <p:origin x="-1434" y="-78"/>
      </p:cViewPr>
      <p:guideLst>
        <p:guide orient="horz" pos="2070"/>
        <p:guide pos="373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mn-lt"/>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mn-lt"/>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mn-lt"/>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mn-lt"/>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fontScale="92500" lnSpcReduction="20000"/>
          </a:bodyPr>
          <a:lstStyle/>
          <a:p>
            <a:r>
              <a:rPr lang="zh-CN" altLang="en-US" sz="1200" dirty="0" smtClean="0">
                <a:solidFill>
                  <a:srgbClr val="007AAA"/>
                </a:solidFill>
                <a:latin typeface="微软雅黑" panose="020B0503020204020204" charset="-122"/>
                <a:ea typeface="微软雅黑" panose="020B0503020204020204" charset="-122"/>
              </a:rPr>
              <a:t>关于</a:t>
            </a:r>
            <a:r>
              <a:rPr lang="zh-CN" altLang="zh-CN" sz="1200" dirty="0" smtClean="0">
                <a:solidFill>
                  <a:srgbClr val="007AAA"/>
                </a:solidFill>
                <a:latin typeface="微软雅黑" panose="020B0503020204020204" charset="-122"/>
                <a:ea typeface="微软雅黑" panose="020B0503020204020204" charset="-122"/>
              </a:rPr>
              <a:t>【</a:t>
            </a:r>
            <a:r>
              <a:rPr lang="zh-CN" altLang="en-US" sz="1200" dirty="0" smtClean="0">
                <a:solidFill>
                  <a:srgbClr val="007AAA"/>
                </a:solidFill>
                <a:latin typeface="微软雅黑" panose="020B0503020204020204" charset="-122"/>
                <a:ea typeface="微软雅黑" panose="020B0503020204020204" charset="-122"/>
              </a:rPr>
              <a:t>国际组织实习任职</a:t>
            </a:r>
            <a:r>
              <a:rPr lang="zh-CN" altLang="zh-CN" sz="1200" dirty="0" smtClean="0">
                <a:solidFill>
                  <a:srgbClr val="007AAA"/>
                </a:solidFill>
                <a:latin typeface="微软雅黑" panose="020B0503020204020204" charset="-122"/>
                <a:ea typeface="微软雅黑" panose="020B0503020204020204" charset="-122"/>
              </a:rPr>
              <a:t>】</a:t>
            </a:r>
            <a:r>
              <a:rPr lang="zh-CN" altLang="en-US" sz="1200" dirty="0" smtClean="0">
                <a:solidFill>
                  <a:srgbClr val="007AAA"/>
                </a:solidFill>
                <a:latin typeface="微软雅黑" panose="020B0503020204020204" charset="-122"/>
                <a:ea typeface="微软雅黑" panose="020B0503020204020204" charset="-122"/>
              </a:rPr>
              <a:t>，我国目前在联合国参与国际事务的人数严重不足，而</a:t>
            </a:r>
            <a:r>
              <a:rPr lang="zh-CN" altLang="en-US" sz="1200" dirty="0" smtClean="0">
                <a:solidFill>
                  <a:srgbClr val="3E3E3E"/>
                </a:solidFill>
                <a:latin typeface="微软雅黑" panose="020B0503020204020204" charset="-122"/>
                <a:ea typeface="微软雅黑" panose="020B0503020204020204" charset="-122"/>
              </a:rPr>
              <a:t>积极推送更多的优秀毕业生到国际组织实习任职是为世界贡献中国智慧的重要举措，期待更多的毕业生把国际组织任职作为自己的职业发展目标。</a:t>
            </a:r>
            <a:endParaRPr lang="en-US" altLang="zh-CN" sz="1200" dirty="0" smtClean="0">
              <a:solidFill>
                <a:srgbClr val="3E3E3E"/>
              </a:solidFill>
              <a:latin typeface="微软雅黑" panose="020B0503020204020204" charset="-122"/>
              <a:ea typeface="微软雅黑" panose="020B0503020204020204" charset="-122"/>
            </a:endParaRPr>
          </a:p>
          <a:p>
            <a:pPr marL="285750" indent="-285750">
              <a:buFont typeface="Wingdings" panose="05000000000000000000" pitchFamily="2" charset="2"/>
              <a:buNone/>
            </a:pPr>
            <a:r>
              <a:rPr lang="en-US" altLang="zh-CN" sz="1200" dirty="0" smtClean="0">
                <a:latin typeface="微软雅黑" panose="020B0503020204020204" charset="-122"/>
                <a:ea typeface="微软雅黑" panose="020B0503020204020204" charset="-122"/>
              </a:rPr>
              <a:t>【</a:t>
            </a:r>
            <a:r>
              <a:rPr lang="zh-CN" altLang="en-US" sz="1200" dirty="0" smtClean="0">
                <a:latin typeface="微软雅黑" panose="020B0503020204020204" charset="-122"/>
                <a:ea typeface="微软雅黑" panose="020B0503020204020204" charset="-122"/>
              </a:rPr>
              <a:t>详情了解</a:t>
            </a:r>
            <a:r>
              <a:rPr lang="en-US" altLang="zh-CN" sz="1200" dirty="0" smtClean="0">
                <a:latin typeface="微软雅黑" panose="020B0503020204020204" charset="-122"/>
                <a:ea typeface="微软雅黑" panose="020B0503020204020204" charset="-122"/>
              </a:rPr>
              <a:t>】</a:t>
            </a:r>
            <a:r>
              <a:rPr lang="en-US" altLang="zh-CN" sz="1200" b="1" dirty="0" smtClean="0">
                <a:solidFill>
                  <a:srgbClr val="3E3E3E"/>
                </a:solidFill>
                <a:latin typeface="微软雅黑" panose="020B0503020204020204" charset="-122"/>
                <a:ea typeface="微软雅黑" panose="020B0503020204020204" charset="-122"/>
              </a:rPr>
              <a:t>http://gj.ncss.org.cn/</a:t>
            </a:r>
            <a:endParaRPr lang="en-US" altLang="zh-CN" sz="1200" b="1"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1200" dirty="0" smtClean="0">
                <a:latin typeface="微软雅黑" panose="020B0503020204020204" charset="-122"/>
                <a:ea typeface="微软雅黑" panose="020B0503020204020204" charset="-122"/>
              </a:rPr>
              <a:t>什么是国际组织？</a:t>
            </a:r>
            <a:endParaRPr lang="en-US" altLang="zh-CN" sz="12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1200" dirty="0" smtClean="0">
                <a:latin typeface="微软雅黑" panose="020B0503020204020204" charset="-122"/>
                <a:ea typeface="微软雅黑" panose="020B0503020204020204" charset="-122"/>
              </a:rPr>
              <a:t>联合国的国际公务员有哪几种？哪些职位是面向高校毕业生的？</a:t>
            </a:r>
            <a:endParaRPr lang="zh-CN" altLang="en-US" sz="12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1200" dirty="0" smtClean="0">
                <a:latin typeface="微软雅黑" panose="020B0503020204020204" charset="-122"/>
                <a:ea typeface="微软雅黑" panose="020B0503020204020204" charset="-122"/>
              </a:rPr>
              <a:t>什么是联合国青年专业人员</a:t>
            </a:r>
            <a:r>
              <a:rPr lang="en-US" altLang="zh-CN" sz="1200" dirty="0" smtClean="0">
                <a:latin typeface="微软雅黑" panose="020B0503020204020204" charset="-122"/>
                <a:ea typeface="微软雅黑" panose="020B0503020204020204" charset="-122"/>
              </a:rPr>
              <a:t>(YPP)</a:t>
            </a:r>
            <a:r>
              <a:rPr lang="zh-CN" altLang="en-US" sz="1200" dirty="0" smtClean="0">
                <a:latin typeface="微软雅黑" panose="020B0503020204020204" charset="-122"/>
                <a:ea typeface="微软雅黑" panose="020B0503020204020204" charset="-122"/>
              </a:rPr>
              <a:t>考试？</a:t>
            </a:r>
            <a:endParaRPr lang="zh-CN" altLang="en-US" sz="12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1200" dirty="0" smtClean="0">
                <a:latin typeface="微软雅黑" panose="020B0503020204020204" charset="-122"/>
                <a:ea typeface="微软雅黑" panose="020B0503020204020204" charset="-122"/>
              </a:rPr>
              <a:t>国家对高校毕业生到国际组织实习任职提供哪些指导服务？</a:t>
            </a:r>
            <a:endParaRPr lang="zh-CN" altLang="en-US" sz="12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zh-CN" altLang="en-US" sz="1200" dirty="0" smtClean="0">
                <a:latin typeface="微软雅黑" panose="020B0503020204020204" charset="-122"/>
                <a:ea typeface="微软雅黑" panose="020B0503020204020204" charset="-122"/>
              </a:rPr>
              <a:t>高校毕业生到国际组织实习任职，需要哪些能力？如何在校做好准备？</a:t>
            </a:r>
            <a:endParaRPr lang="en-US" altLang="zh-CN" sz="1200" dirty="0" smtClean="0">
              <a:latin typeface="微软雅黑" panose="020B0503020204020204" charset="-122"/>
              <a:ea typeface="微软雅黑" panose="020B0503020204020204" charset="-122"/>
            </a:endParaRPr>
          </a:p>
          <a:p>
            <a:pPr marL="285750" indent="-285750">
              <a:buFont typeface="Wingdings" panose="05000000000000000000" pitchFamily="2" charset="2"/>
              <a:buNone/>
            </a:pPr>
            <a:r>
              <a:rPr lang="en-US" altLang="zh-CN" sz="1200" dirty="0" smtClean="0">
                <a:latin typeface="微软雅黑" panose="020B0503020204020204" charset="-122"/>
                <a:ea typeface="微软雅黑" panose="020B0503020204020204" charset="-122"/>
              </a:rPr>
              <a:t>【</a:t>
            </a:r>
            <a:r>
              <a:rPr lang="zh-CN" altLang="en-US" sz="1200" dirty="0" smtClean="0">
                <a:latin typeface="微软雅黑" panose="020B0503020204020204" charset="-122"/>
                <a:ea typeface="微软雅黑" panose="020B0503020204020204" charset="-122"/>
              </a:rPr>
              <a:t>最新动态</a:t>
            </a:r>
            <a:r>
              <a:rPr lang="en-US" altLang="zh-CN" sz="1200" dirty="0" smtClean="0">
                <a:latin typeface="微软雅黑" panose="020B0503020204020204" charset="-122"/>
                <a:ea typeface="微软雅黑" panose="020B0503020204020204" charset="-122"/>
              </a:rPr>
              <a:t>】</a:t>
            </a:r>
            <a:r>
              <a:rPr lang="zh-CN" altLang="en-US" sz="1200" dirty="0" smtClean="0">
                <a:latin typeface="微软雅黑" panose="020B0503020204020204" charset="-122"/>
                <a:ea typeface="微软雅黑" panose="020B0503020204020204" charset="-122"/>
              </a:rPr>
              <a:t>微信公众号：高校毕业生到国际组织实习任职</a:t>
            </a:r>
            <a:endParaRPr lang="zh-CN" altLang="en-US" sz="1200" dirty="0" smtClean="0">
              <a:latin typeface="微软雅黑" panose="020B0503020204020204" charset="-122"/>
              <a:ea typeface="微软雅黑" panose="020B0503020204020204" charset="-122"/>
            </a:endParaRPr>
          </a:p>
          <a:p>
            <a:pPr marL="285750" indent="-285750">
              <a:buFont typeface="Wingdings" panose="05000000000000000000" pitchFamily="2" charset="2"/>
              <a:buNone/>
            </a:pPr>
            <a:r>
              <a:rPr lang="en-US" altLang="zh-CN" sz="1200" dirty="0" smtClean="0">
                <a:latin typeface="微软雅黑" panose="020B0503020204020204" charset="-122"/>
                <a:ea typeface="微软雅黑" panose="020B0503020204020204" charset="-122"/>
              </a:rPr>
              <a:t>【</a:t>
            </a:r>
            <a:r>
              <a:rPr lang="zh-CN" altLang="en-US" sz="1200" dirty="0" smtClean="0">
                <a:latin typeface="微软雅黑" panose="020B0503020204020204" charset="-122"/>
                <a:ea typeface="微软雅黑" panose="020B0503020204020204" charset="-122"/>
              </a:rPr>
              <a:t>浙大平台</a:t>
            </a:r>
            <a:r>
              <a:rPr lang="en-US" altLang="zh-CN" sz="1200" dirty="0" smtClean="0">
                <a:latin typeface="微软雅黑" panose="020B0503020204020204" charset="-122"/>
                <a:ea typeface="微软雅黑" panose="020B0503020204020204" charset="-122"/>
              </a:rPr>
              <a:t>】</a:t>
            </a:r>
            <a:r>
              <a:rPr lang="zh-CN" altLang="en-US" sz="1200" dirty="0" smtClean="0">
                <a:latin typeface="微软雅黑" panose="020B0503020204020204" charset="-122"/>
                <a:ea typeface="微软雅黑" panose="020B0503020204020204" charset="-122"/>
              </a:rPr>
              <a:t>浙江大学外语学院国际组织精英人才班</a:t>
            </a:r>
            <a:endParaRPr lang="zh-CN" altLang="en-US" sz="1200" dirty="0" smtClean="0">
              <a:latin typeface="微软雅黑" panose="020B0503020204020204" charset="-122"/>
              <a:ea typeface="微软雅黑" panose="020B0503020204020204" charset="-122"/>
            </a:endParaRPr>
          </a:p>
          <a:p>
            <a:pPr>
              <a:buFont typeface="Arial" panose="020B0604020202020204" pitchFamily="34" charset="0"/>
              <a:buChar char="•"/>
            </a:pPr>
            <a:r>
              <a:rPr lang="zh-CN" altLang="en-US" sz="1200" dirty="0" smtClean="0">
                <a:latin typeface="微软雅黑" panose="020B0503020204020204" charset="-122"/>
                <a:ea typeface="微软雅黑" panose="020B0503020204020204" charset="-122"/>
              </a:rPr>
              <a:t>  微信公众号：浙大外院国际组织精英班</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dirty="0" smtClean="0">
                <a:solidFill>
                  <a:srgbClr val="007AAA"/>
                </a:solidFill>
                <a:latin typeface="微软雅黑" panose="020B0503020204020204" charset="-122"/>
                <a:ea typeface="微软雅黑" panose="020B0503020204020204" charset="-122"/>
              </a:rPr>
              <a:t>注意</a:t>
            </a:r>
            <a:r>
              <a:rPr lang="zh-CN" altLang="zh-CN" sz="1200" dirty="0" smtClean="0">
                <a:solidFill>
                  <a:srgbClr val="007AAA"/>
                </a:solidFill>
                <a:latin typeface="微软雅黑" panose="020B0503020204020204" charset="-122"/>
                <a:ea typeface="微软雅黑" panose="020B0503020204020204" charset="-122"/>
              </a:rPr>
              <a:t>【</a:t>
            </a:r>
            <a:r>
              <a:rPr lang="zh-CN" altLang="en-US" dirty="0" smtClean="0"/>
              <a:t>违约条款</a:t>
            </a:r>
            <a:r>
              <a:rPr lang="zh-CN" altLang="zh-CN" sz="1200" dirty="0" smtClean="0">
                <a:solidFill>
                  <a:srgbClr val="007AAA"/>
                </a:solidFill>
                <a:latin typeface="微软雅黑" panose="020B0503020204020204" charset="-122"/>
                <a:ea typeface="微软雅黑" panose="020B0503020204020204" charset="-122"/>
              </a:rPr>
              <a:t>】</a:t>
            </a:r>
            <a:r>
              <a:rPr lang="zh-CN" altLang="en-US" sz="1200" dirty="0" smtClean="0">
                <a:solidFill>
                  <a:srgbClr val="007AAA"/>
                </a:solidFill>
                <a:latin typeface="微软雅黑" panose="020B0503020204020204" charset="-122"/>
                <a:ea typeface="微软雅黑" panose="020B0503020204020204" charset="-122"/>
              </a:rPr>
              <a:t>，</a:t>
            </a:r>
            <a:r>
              <a:rPr lang="zh-CN" altLang="en-US" sz="1200" b="0" i="0" kern="1200" dirty="0" smtClean="0">
                <a:solidFill>
                  <a:schemeClr val="tx1"/>
                </a:solidFill>
                <a:latin typeface="+mn-lt"/>
                <a:ea typeface="微软雅黑" panose="020B0503020204020204" charset="-122"/>
                <a:cs typeface="微软雅黑" panose="020B0503020204020204" charset="-122"/>
              </a:rPr>
              <a:t>签约后，如果找到了更好的工作想毁约，首先要同用人单位协商，根据就业协议书的内容</a:t>
            </a:r>
            <a:r>
              <a:rPr lang="zh-CN" altLang="en-US" sz="1200" b="1" i="0" kern="1200" dirty="0" smtClean="0">
                <a:solidFill>
                  <a:schemeClr val="tx1"/>
                </a:solidFill>
                <a:latin typeface="+mn-lt"/>
                <a:ea typeface="微软雅黑" panose="020B0503020204020204" charset="-122"/>
                <a:cs typeface="微软雅黑" panose="020B0503020204020204" charset="-122"/>
              </a:rPr>
              <a:t>支付违约金</a:t>
            </a:r>
            <a:r>
              <a:rPr lang="zh-CN" altLang="en-US" sz="1200" b="0" i="0" kern="1200" dirty="0" smtClean="0">
                <a:solidFill>
                  <a:schemeClr val="tx1"/>
                </a:solidFill>
                <a:latin typeface="+mn-lt"/>
                <a:ea typeface="微软雅黑" panose="020B0503020204020204" charset="-122"/>
                <a:cs typeface="微软雅黑" panose="020B0503020204020204" charset="-122"/>
              </a:rPr>
              <a:t>，用人单位同意解除后再到学校就业办办理毁约手续，领取新的就业协议书。所以签约一定要三思。毕业生在签约前应做好自己的职业规划，与就业单位充分沟通了解，走好职业人生的第一步。 </a:t>
            </a:r>
            <a:endParaRPr lang="en-US" altLang="zh-CN" sz="1200" b="0" i="0" kern="1200" dirty="0" smtClean="0">
              <a:solidFill>
                <a:schemeClr val="tx1"/>
              </a:solidFill>
              <a:latin typeface="+mn-lt"/>
              <a:ea typeface="微软雅黑" panose="020B0503020204020204" charset="-122"/>
              <a:cs typeface="微软雅黑" panose="020B0503020204020204" charset="-122"/>
            </a:endParaRPr>
          </a:p>
          <a:p>
            <a:r>
              <a:rPr lang="zh-CN" altLang="en-US" sz="1200" dirty="0" smtClean="0">
                <a:solidFill>
                  <a:srgbClr val="007AAA"/>
                </a:solidFill>
                <a:latin typeface="微软雅黑" panose="020B0503020204020204" charset="-122"/>
                <a:ea typeface="微软雅黑" panose="020B0503020204020204" charset="-122"/>
              </a:rPr>
              <a:t>    有些用人单位会在电子三方之前签定</a:t>
            </a:r>
            <a:r>
              <a:rPr lang="zh-CN" altLang="en-US" sz="1200" b="1" dirty="0" smtClean="0">
                <a:solidFill>
                  <a:srgbClr val="007AAA"/>
                </a:solidFill>
                <a:latin typeface="微软雅黑" panose="020B0503020204020204" charset="-122"/>
                <a:ea typeface="微软雅黑" panose="020B0503020204020204" charset="-122"/>
              </a:rPr>
              <a:t>两方协议</a:t>
            </a:r>
            <a:r>
              <a:rPr lang="zh-CN" altLang="en-US" sz="1200" dirty="0" smtClean="0">
                <a:solidFill>
                  <a:srgbClr val="007AAA"/>
                </a:solidFill>
                <a:latin typeface="微软雅黑" panose="020B0503020204020204" charset="-122"/>
                <a:ea typeface="微软雅黑" panose="020B0503020204020204" charset="-122"/>
              </a:rPr>
              <a:t>，</a:t>
            </a:r>
            <a:r>
              <a:rPr lang="zh-CN" altLang="en-US" dirty="0" smtClean="0"/>
              <a:t>一般认为这个也是有效力的。性质属于预约合同性质，不是劳动合同本身，签订就业协议是为了将来签订劳动合同。</a:t>
            </a:r>
            <a:br>
              <a:rPr lang="en-US" altLang="zh-CN" dirty="0" smtClean="0"/>
            </a:br>
            <a:r>
              <a:rPr lang="zh-CN" altLang="en-US" dirty="0" smtClean="0"/>
              <a:t>　　毕业生违反就业协议会对用人单位产生损害：用人单位往往为录用一毕业生做了大量的工作，同一旦毕业生因某种原因违约，势必使用人单位的录用工作付之东流，并可能错过招聘最佳时间段。因此违约金的约定主要是为了赔偿用人单位招录的费用。</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5"/>
            <a:ext cx="1036422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980" y="3886200"/>
            <a:ext cx="85352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8"/>
            <a:ext cx="274347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60" y="274638"/>
            <a:ext cx="802719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标题和图表">
    <p:bg>
      <p:bgPr>
        <a:solidFill>
          <a:schemeClr val="bg1"/>
        </a:solidFill>
        <a:effectLst/>
      </p:bgPr>
    </p:bg>
    <p:spTree>
      <p:nvGrpSpPr>
        <p:cNvPr id="1" name=""/>
        <p:cNvGrpSpPr/>
        <p:nvPr/>
      </p:nvGrpSpPr>
      <p:grpSpPr>
        <a:xfrm>
          <a:off x="0" y="0"/>
          <a:ext cx="0" cy="0"/>
          <a:chOff x="0" y="0"/>
          <a:chExt cx="0" cy="0"/>
        </a:xfrm>
      </p:grpSpPr>
      <p:pic>
        <p:nvPicPr>
          <p:cNvPr id="10" name="Picture 239" descr="사람1"/>
          <p:cNvPicPr>
            <a:picLocks noChangeAspect="1"/>
          </p:cNvPicPr>
          <p:nvPr userDrawn="1"/>
        </p:nvPicPr>
        <p:blipFill>
          <a:blip r:embed="rId2"/>
          <a:stretch>
            <a:fillRect/>
          </a:stretch>
        </p:blipFill>
        <p:spPr>
          <a:xfrm>
            <a:off x="9912867" y="5411788"/>
            <a:ext cx="842477" cy="1327150"/>
          </a:xfrm>
          <a:prstGeom prst="rect">
            <a:avLst/>
          </a:prstGeom>
          <a:noFill/>
          <a:ln w="9525">
            <a:noFill/>
          </a:ln>
        </p:spPr>
      </p:pic>
      <p:sp>
        <p:nvSpPr>
          <p:cNvPr id="2" name="标题 1"/>
          <p:cNvSpPr>
            <a:spLocks noGrp="1"/>
          </p:cNvSpPr>
          <p:nvPr>
            <p:ph type="title"/>
          </p:nvPr>
        </p:nvSpPr>
        <p:spPr>
          <a:xfrm>
            <a:off x="609632" y="160338"/>
            <a:ext cx="10465345" cy="1066800"/>
          </a:xfrm>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a:xfrm>
            <a:off x="609632" y="1447800"/>
            <a:ext cx="10973372" cy="4876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sz="3200" b="0" i="0" u="none" strike="noStrike" kern="0" cap="none" spc="0" normalizeH="0" baseline="0" noProof="0" smtClean="0">
              <a:ln>
                <a:noFill/>
              </a:ln>
              <a:solidFill>
                <a:srgbClr val="FFFFFF"/>
              </a:solidFill>
              <a:effectLst/>
              <a:uLnTx/>
              <a:uFillTx/>
              <a:latin typeface="+mn-lt"/>
              <a:ea typeface="+mn-ea"/>
              <a:cs typeface="宋体" panose="02010600030101010101" pitchFamily="2" charset="-122"/>
            </a:endParaRPr>
          </a:p>
        </p:txBody>
      </p:sp>
      <p:sp>
        <p:nvSpPr>
          <p:cNvPr id="11" name="日期占位符 3"/>
          <p:cNvSpPr>
            <a:spLocks noGrp="1"/>
          </p:cNvSpPr>
          <p:nvPr>
            <p:ph type="dt" sz="half" idx="2"/>
          </p:nvPr>
        </p:nvSpPr>
        <p:spPr bwMode="black">
          <a:xfrm>
            <a:off x="609632" y="6477000"/>
            <a:ext cx="2844948" cy="244475"/>
          </a:xfrm>
          <a:prstGeom prst="rect">
            <a:avLst/>
          </a:prstGeom>
          <a:noFill/>
          <a:ln>
            <a:noFill/>
          </a:ln>
          <a:effectLst/>
        </p:spPr>
        <p:txBody>
          <a:bodyPr vert="horz" wrap="square" lIns="91440" tIns="45720" rIns="91440" bIns="45720" numCol="1" anchor="t" anchorCtr="0" compatLnSpc="1"/>
          <a:lstStyle>
            <a:lvl1pPr>
              <a:defRPr smtClean="0">
                <a:latin typeface="微软雅黑" panose="020B0503020204020204" charset="-122"/>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p>
        </p:txBody>
      </p:sp>
      <p:sp>
        <p:nvSpPr>
          <p:cNvPr id="12" name="页脚占位符 4"/>
          <p:cNvSpPr>
            <a:spLocks noGrp="1"/>
          </p:cNvSpPr>
          <p:nvPr>
            <p:ph type="ftr" sz="quarter" idx="3"/>
          </p:nvPr>
        </p:nvSpPr>
        <p:spPr bwMode="black">
          <a:xfrm>
            <a:off x="4165817" y="6477000"/>
            <a:ext cx="3861001" cy="244475"/>
          </a:xfrm>
          <a:prstGeom prst="rect">
            <a:avLst/>
          </a:prstGeom>
          <a:noFill/>
          <a:ln>
            <a:noFill/>
          </a:ln>
          <a:effectLst/>
        </p:spPr>
        <p:txBody>
          <a:bodyPr vert="horz" wrap="square" lIns="91440" tIns="45720" rIns="91440" bIns="45720" numCol="1" anchor="t" anchorCtr="0" compatLnSpc="1"/>
          <a:lstStyle>
            <a:lvl1pPr>
              <a:defRPr smtClean="0">
                <a:latin typeface="微软雅黑" panose="020B0503020204020204" charset="-122"/>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p>
        </p:txBody>
      </p:sp>
      <p:sp>
        <p:nvSpPr>
          <p:cNvPr id="13" name="幻灯片编号占位符 5"/>
          <p:cNvSpPr>
            <a:spLocks noGrp="1"/>
          </p:cNvSpPr>
          <p:nvPr>
            <p:ph type="sldNum" sz="quarter" idx="4"/>
          </p:nvPr>
        </p:nvSpPr>
        <p:spPr bwMode="black">
          <a:xfrm>
            <a:off x="8738055" y="6477000"/>
            <a:ext cx="2844948" cy="244475"/>
          </a:xfrm>
          <a:prstGeom prst="rect">
            <a:avLst/>
          </a:prstGeom>
          <a:noFill/>
          <a:ln>
            <a:noFill/>
          </a:ln>
          <a:effectLst/>
        </p:spPr>
        <p:txBody>
          <a:bodyPr vert="horz" wrap="square" lIns="91440" tIns="45720" rIns="91440" bIns="45720" numCol="1" anchor="t" anchorCtr="0" compatLnSpc="1"/>
          <a:lstStyle/>
          <a:p>
            <a:pPr fontAlgn="base"/>
            <a:fld id="{9A0DB2DC-4C9A-4742-B13C-FB6460FD3503}" type="slidenum">
              <a:rPr lang="zh-CN" altLang="en-US" sz="1400" b="0" strike="noStrike" noProof="1" dirty="0">
                <a:solidFill>
                  <a:srgbClr val="FFFFFF"/>
                </a:solidFill>
                <a:latin typeface="微软雅黑" panose="020B0503020204020204" charset="-122"/>
              </a:rPr>
            </a:fld>
            <a:endParaRPr lang="zh-CN" altLang="en-US" sz="1400" b="0" strike="noStrike" noProof="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5048514" y="357188"/>
            <a:ext cx="1219264" cy="9144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1"/>
          </p:nvPr>
        </p:nvSpPr>
        <p:spPr>
          <a:xfrm>
            <a:off x="609632" y="6477000"/>
            <a:ext cx="2844948" cy="244475"/>
          </a:xfrm>
          <a:prstGeom prst="rect">
            <a:avLst/>
          </a:prstGeom>
          <a:noFill/>
          <a:ln>
            <a:noFill/>
          </a:ln>
          <a:effectLst/>
        </p:spPr>
        <p:txBody>
          <a:bodyPr vert="horz" wrap="square" lIns="91440" tIns="45720" rIns="91440" bIns="45720" numCol="1" anchor="t" anchorCtr="0" compatLnSpc="1"/>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4" name="页脚占位符 3"/>
          <p:cNvSpPr>
            <a:spLocks noGrp="1"/>
          </p:cNvSpPr>
          <p:nvPr>
            <p:ph type="ftr" sz="quarter" idx="12"/>
          </p:nvPr>
        </p:nvSpPr>
        <p:spPr>
          <a:xfrm>
            <a:off x="4165817" y="6477000"/>
            <a:ext cx="3861001" cy="244475"/>
          </a:xfrm>
          <a:prstGeom prst="rect">
            <a:avLst/>
          </a:prstGeom>
          <a:noFill/>
          <a:ln>
            <a:noFill/>
          </a:ln>
          <a:effectLst/>
        </p:spPr>
        <p:txBody>
          <a:bodyPr vert="horz" wrap="square" lIns="91440" tIns="45720" rIns="91440" bIns="45720" numCol="1" anchor="t" anchorCtr="0" compatLnSpc="1"/>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5" name="灯片编号占位符 4"/>
          <p:cNvSpPr>
            <a:spLocks noGrp="1"/>
          </p:cNvSpPr>
          <p:nvPr>
            <p:ph type="sldNum" sz="quarter" idx="13"/>
          </p:nvPr>
        </p:nvSpPr>
        <p:spPr>
          <a:xfrm>
            <a:off x="8738055" y="6477000"/>
            <a:ext cx="2844948" cy="244475"/>
          </a:xfrm>
          <a:prstGeom prst="rect">
            <a:avLst/>
          </a:prstGeom>
          <a:noFill/>
          <a:ln>
            <a:noFill/>
          </a:ln>
          <a:effectLst/>
        </p:spPr>
        <p:txBody>
          <a:bodyPr vert="horz" wrap="square" lIns="91440" tIns="45720" rIns="91440" bIns="45720" numCol="1" anchor="t" anchorCtr="0" compatLnSpc="1"/>
          <a:lstStyle/>
          <a:p>
            <a:pPr fontAlgn="base"/>
            <a:fld id="{9A0DB2DC-4C9A-4742-B13C-FB6460FD3503}" type="slidenum">
              <a:rPr lang="zh-CN" altLang="en-US" sz="1400" b="0" strike="noStrike" noProof="1" dirty="0">
                <a:solidFill>
                  <a:srgbClr val="FFFFFF"/>
                </a:solidFill>
                <a:latin typeface="Arial" panose="020B0604020202020204" pitchFamily="34" charset="0"/>
              </a:rPr>
            </a:fld>
            <a:endParaRPr lang="zh-CN" altLang="en-US" sz="1400" b="0" strike="noStrike" noProof="1">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5048514" y="357188"/>
            <a:ext cx="1219264" cy="9144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1"/>
          </p:nvPr>
        </p:nvSpPr>
        <p:spPr>
          <a:xfrm>
            <a:off x="609632" y="6477000"/>
            <a:ext cx="2844948" cy="244475"/>
          </a:xfrm>
          <a:prstGeom prst="rect">
            <a:avLst/>
          </a:prstGeom>
          <a:noFill/>
          <a:ln>
            <a:noFill/>
          </a:ln>
          <a:effectLst/>
        </p:spPr>
        <p:txBody>
          <a:bodyPr vert="horz" wrap="square" lIns="91440" tIns="45720" rIns="91440" bIns="45720" numCol="1" anchor="t" anchorCtr="0" compatLnSpc="1"/>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4" name="页脚占位符 3"/>
          <p:cNvSpPr>
            <a:spLocks noGrp="1"/>
          </p:cNvSpPr>
          <p:nvPr>
            <p:ph type="ftr" sz="quarter" idx="12"/>
          </p:nvPr>
        </p:nvSpPr>
        <p:spPr>
          <a:xfrm>
            <a:off x="4165817" y="6477000"/>
            <a:ext cx="3861001" cy="244475"/>
          </a:xfrm>
          <a:prstGeom prst="rect">
            <a:avLst/>
          </a:prstGeom>
          <a:noFill/>
          <a:ln>
            <a:noFill/>
          </a:ln>
          <a:effectLst/>
        </p:spPr>
        <p:txBody>
          <a:bodyPr vert="horz" wrap="square" lIns="91440" tIns="45720" rIns="91440" bIns="45720" numCol="1" anchor="t" anchorCtr="0" compatLnSpc="1"/>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5" name="灯片编号占位符 4"/>
          <p:cNvSpPr>
            <a:spLocks noGrp="1"/>
          </p:cNvSpPr>
          <p:nvPr>
            <p:ph type="sldNum" sz="quarter" idx="13"/>
          </p:nvPr>
        </p:nvSpPr>
        <p:spPr>
          <a:xfrm>
            <a:off x="8738055" y="6477000"/>
            <a:ext cx="2844948" cy="244475"/>
          </a:xfrm>
          <a:prstGeom prst="rect">
            <a:avLst/>
          </a:prstGeom>
          <a:noFill/>
          <a:ln>
            <a:noFill/>
          </a:ln>
          <a:effectLst/>
        </p:spPr>
        <p:txBody>
          <a:bodyPr vert="horz" wrap="square" lIns="91440" tIns="45720" rIns="91440" bIns="45720" numCol="1" anchor="t" anchorCtr="0" compatLnSpc="1"/>
          <a:lstStyle/>
          <a:p>
            <a:pPr fontAlgn="base"/>
            <a:fld id="{9A0DB2DC-4C9A-4742-B13C-FB6460FD3503}" type="slidenum">
              <a:rPr lang="zh-CN" altLang="en-US" sz="1400" b="0" strike="noStrike" noProof="1" dirty="0">
                <a:solidFill>
                  <a:srgbClr val="FFFFFF"/>
                </a:solidFill>
                <a:latin typeface="Arial" panose="020B0604020202020204" pitchFamily="34" charset="0"/>
              </a:rPr>
            </a:fld>
            <a:endParaRPr lang="zh-CN" altLang="en-US" sz="1400" b="0" strike="noStrike" noProof="1">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5048514" y="357188"/>
            <a:ext cx="1219264" cy="9144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1"/>
          </p:nvPr>
        </p:nvSpPr>
        <p:spPr>
          <a:xfrm>
            <a:off x="609632" y="6477000"/>
            <a:ext cx="2844948"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4" name="页脚占位符 3"/>
          <p:cNvSpPr>
            <a:spLocks noGrp="1"/>
          </p:cNvSpPr>
          <p:nvPr>
            <p:ph type="ftr" sz="quarter" idx="12"/>
          </p:nvPr>
        </p:nvSpPr>
        <p:spPr>
          <a:xfrm>
            <a:off x="4165817" y="6477000"/>
            <a:ext cx="3861001"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5" name="灯片编号占位符 4"/>
          <p:cNvSpPr>
            <a:spLocks noGrp="1"/>
          </p:cNvSpPr>
          <p:nvPr>
            <p:ph type="sldNum" sz="quarter" idx="13"/>
          </p:nvPr>
        </p:nvSpPr>
        <p:spPr>
          <a:xfrm>
            <a:off x="8738055" y="6477000"/>
            <a:ext cx="2844948"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fontAlgn="base"/>
            <a:fld id="{9A0DB2DC-4C9A-4742-B13C-FB6460FD3503}" type="slidenum">
              <a:rPr lang="zh-CN" altLang="en-US" sz="1400" b="0" strike="noStrike" noProof="1" dirty="0">
                <a:solidFill>
                  <a:srgbClr val="FFFFFF"/>
                </a:solidFill>
                <a:latin typeface="Arial" panose="020B0604020202020204" pitchFamily="34" charset="0"/>
              </a:rPr>
            </a:fld>
            <a:endParaRPr lang="zh-CN" altLang="en-US" sz="1400" b="0" strike="noStrike" noProof="1">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5048514" y="357188"/>
            <a:ext cx="1219264" cy="9144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1"/>
          </p:nvPr>
        </p:nvSpPr>
        <p:spPr>
          <a:xfrm>
            <a:off x="609632" y="6477000"/>
            <a:ext cx="2844948"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4" name="页脚占位符 3"/>
          <p:cNvSpPr>
            <a:spLocks noGrp="1"/>
          </p:cNvSpPr>
          <p:nvPr>
            <p:ph type="ftr" sz="quarter" idx="12"/>
          </p:nvPr>
        </p:nvSpPr>
        <p:spPr>
          <a:xfrm>
            <a:off x="4165817" y="6477000"/>
            <a:ext cx="3861001"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5" name="灯片编号占位符 4"/>
          <p:cNvSpPr>
            <a:spLocks noGrp="1"/>
          </p:cNvSpPr>
          <p:nvPr>
            <p:ph type="sldNum" sz="quarter" idx="13"/>
          </p:nvPr>
        </p:nvSpPr>
        <p:spPr>
          <a:xfrm>
            <a:off x="8738055" y="6477000"/>
            <a:ext cx="2844948"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fontAlgn="base"/>
            <a:fld id="{9A0DB2DC-4C9A-4742-B13C-FB6460FD3503}" type="slidenum">
              <a:rPr lang="zh-CN" altLang="en-US" sz="1400" b="0" strike="noStrike" noProof="1" dirty="0">
                <a:solidFill>
                  <a:srgbClr val="FFFFFF"/>
                </a:solidFill>
                <a:latin typeface="Arial" panose="020B0604020202020204" pitchFamily="34" charset="0"/>
              </a:rPr>
            </a:fld>
            <a:endParaRPr lang="zh-CN" altLang="en-US" sz="1400" b="0" strike="noStrike" noProof="1">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5048514" y="357188"/>
            <a:ext cx="1219264" cy="9144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1"/>
          </p:nvPr>
        </p:nvSpPr>
        <p:spPr>
          <a:xfrm>
            <a:off x="609632" y="6477000"/>
            <a:ext cx="2844948"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4" name="页脚占位符 3"/>
          <p:cNvSpPr>
            <a:spLocks noGrp="1"/>
          </p:cNvSpPr>
          <p:nvPr>
            <p:ph type="ftr" sz="quarter" idx="12"/>
          </p:nvPr>
        </p:nvSpPr>
        <p:spPr>
          <a:xfrm>
            <a:off x="4165817" y="6477000"/>
            <a:ext cx="3861001"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i="0" strike="noStrike" kern="1200" cap="none" spc="0" normalizeH="0" baseline="0" noProof="0">
              <a:latin typeface="Arial" panose="020B0604020202020204" pitchFamily="34" charset="0"/>
            </a:endParaRPr>
          </a:p>
        </p:txBody>
      </p:sp>
      <p:sp>
        <p:nvSpPr>
          <p:cNvPr id="5" name="灯片编号占位符 4"/>
          <p:cNvSpPr>
            <a:spLocks noGrp="1"/>
          </p:cNvSpPr>
          <p:nvPr>
            <p:ph type="sldNum" sz="quarter" idx="13"/>
          </p:nvPr>
        </p:nvSpPr>
        <p:spPr>
          <a:xfrm>
            <a:off x="8738055" y="6477000"/>
            <a:ext cx="2844948" cy="244475"/>
          </a:xfrm>
          <a:prstGeom prst="rect">
            <a:avLst/>
          </a:prstGeom>
          <a:noFill/>
          <a:ln>
            <a:noFill/>
          </a:ln>
          <a:effectLst/>
        </p:spPr>
        <p:txBody>
          <a:bodyPr vert="horz" wrap="square" lIns="91440" tIns="45720" rIns="91440" bIns="45720" numCol="1" anchor="t" anchorCtr="0" compatLnSpc="1"/>
          <a:lstStyle>
            <a:lvl1pPr>
              <a:defRPr>
                <a:ea typeface="微软雅黑" panose="020B0503020204020204" charset="-122"/>
                <a:cs typeface="微软雅黑" panose="020B0503020204020204" charset="-122"/>
              </a:defRPr>
            </a:lvl1pPr>
          </a:lstStyle>
          <a:p>
            <a:pPr fontAlgn="base"/>
            <a:fld id="{9A0DB2DC-4C9A-4742-B13C-FB6460FD3503}" type="slidenum">
              <a:rPr lang="zh-CN" altLang="en-US" sz="1400" b="0" strike="noStrike" noProof="1" dirty="0">
                <a:solidFill>
                  <a:srgbClr val="FFFFFF"/>
                </a:solidFill>
                <a:latin typeface="Arial" panose="020B0604020202020204" pitchFamily="34" charset="0"/>
              </a:rPr>
            </a:fld>
            <a:endParaRPr lang="zh-CN" altLang="en-US" sz="1400" b="0" strike="noStrike" noProof="1">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0"/>
            <a:ext cx="1036422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179" y="2906713"/>
            <a:ext cx="103642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60" y="1600200"/>
            <a:ext cx="5385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8210" y="1600200"/>
            <a:ext cx="5385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535113"/>
            <a:ext cx="53874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60" y="2174875"/>
            <a:ext cx="53874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977" y="1535113"/>
            <a:ext cx="5389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977" y="2174875"/>
            <a:ext cx="5389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0" y="273050"/>
            <a:ext cx="401147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03" y="273050"/>
            <a:ext cx="6816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60" y="1435100"/>
            <a:ext cx="401147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953" y="612775"/>
            <a:ext cx="73159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953" y="5367338"/>
            <a:ext cx="7315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83A1CD4-0281-4DF5-8C36-AC7F39B724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3B399E-71D4-4C28-97E3-0D1BE25080E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8"/>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0"/>
            <a:ext cx="1097388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60" y="6356350"/>
            <a:ext cx="284508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charset="-122"/>
                <a:cs typeface="微软雅黑" panose="020B0503020204020204" charset="-122"/>
              </a:defRPr>
            </a:lvl1pPr>
          </a:lstStyle>
          <a:p>
            <a:fld id="{583A1CD4-0281-4DF5-8C36-AC7F39B724DD}" type="datetimeFigureOut">
              <a:rPr lang="zh-CN" altLang="en-US" smtClean="0"/>
            </a:fld>
            <a:endParaRPr lang="zh-CN" altLang="en-US"/>
          </a:p>
        </p:txBody>
      </p:sp>
      <p:sp>
        <p:nvSpPr>
          <p:cNvPr id="5" name="页脚占位符 4"/>
          <p:cNvSpPr>
            <a:spLocks noGrp="1"/>
          </p:cNvSpPr>
          <p:nvPr>
            <p:ph type="ftr" sz="quarter" idx="3"/>
          </p:nvPr>
        </p:nvSpPr>
        <p:spPr>
          <a:xfrm>
            <a:off x="4166010" y="6356350"/>
            <a:ext cx="386118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738460" y="6356350"/>
            <a:ext cx="284508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charset="-122"/>
                <a:cs typeface="微软雅黑" panose="020B0503020204020204" charset="-122"/>
              </a:defRPr>
            </a:lvl1pPr>
          </a:lstStyle>
          <a:p>
            <a:fld id="{C23B399E-71D4-4C28-97E3-0D1BE25080E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charset="-122"/>
          <a:cs typeface="微软雅黑" panose="020B050302020402020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charset="-122"/>
          <a:cs typeface="微软雅黑" panose="020B050302020402020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charset="-122"/>
          <a:cs typeface="微软雅黑" panose="020B050302020402020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charset="-122"/>
          <a:cs typeface="微软雅黑" panose="020B050302020402020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charset="-122"/>
          <a:cs typeface="微软雅黑" panose="020B050302020402020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charset="-122"/>
          <a:cs typeface="微软雅黑" panose="020B0503020204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jy@zju.edu.cn"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3815" y="1002665"/>
            <a:ext cx="12150090" cy="4384040"/>
          </a:xfrm>
          <a:prstGeom prst="rect">
            <a:avLst/>
          </a:prstGeom>
          <a:solidFill>
            <a:srgbClr val="6C7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微软雅黑" panose="020B0503020204020204" charset="-122"/>
              <a:cs typeface="微软雅黑" panose="020B0503020204020204" charset="-122"/>
            </a:endParaRPr>
          </a:p>
        </p:txBody>
      </p:sp>
      <p:grpSp>
        <p:nvGrpSpPr>
          <p:cNvPr id="2" name="Group 248"/>
          <p:cNvGrpSpPr/>
          <p:nvPr>
            <p:custDataLst>
              <p:tags r:id="rId1"/>
            </p:custDataLst>
          </p:nvPr>
        </p:nvGrpSpPr>
        <p:grpSpPr bwMode="auto">
          <a:xfrm>
            <a:off x="2827619" y="2537137"/>
            <a:ext cx="5307940" cy="2717443"/>
            <a:chOff x="1556" y="1661"/>
            <a:chExt cx="4066" cy="2204"/>
          </a:xfrm>
          <a:solidFill>
            <a:schemeClr val="bg1">
              <a:alpha val="7000"/>
            </a:schemeClr>
          </a:solidFill>
        </p:grpSpPr>
        <p:grpSp>
          <p:nvGrpSpPr>
            <p:cNvPr id="3" name="Group 249"/>
            <p:cNvGrpSpPr/>
            <p:nvPr/>
          </p:nvGrpSpPr>
          <p:grpSpPr bwMode="auto">
            <a:xfrm>
              <a:off x="3926" y="1661"/>
              <a:ext cx="1696" cy="2204"/>
              <a:chOff x="1136" y="1661"/>
              <a:chExt cx="1696" cy="2204"/>
            </a:xfrm>
            <a:grpFill/>
          </p:grpSpPr>
          <p:sp>
            <p:nvSpPr>
              <p:cNvPr id="213" name="Freeform 250"/>
              <p:cNvSpPr/>
              <p:nvPr/>
            </p:nvSpPr>
            <p:spPr bwMode="auto">
              <a:xfrm>
                <a:off x="2233" y="2849"/>
                <a:ext cx="16" cy="5"/>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4" name="Freeform 251"/>
              <p:cNvSpPr/>
              <p:nvPr/>
            </p:nvSpPr>
            <p:spPr bwMode="auto">
              <a:xfrm>
                <a:off x="2166" y="3361"/>
                <a:ext cx="214" cy="446"/>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5" name="Freeform 252"/>
              <p:cNvSpPr/>
              <p:nvPr/>
            </p:nvSpPr>
            <p:spPr bwMode="auto">
              <a:xfrm>
                <a:off x="2218" y="3814"/>
                <a:ext cx="37" cy="37"/>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6" name="Freeform 253"/>
              <p:cNvSpPr/>
              <p:nvPr/>
            </p:nvSpPr>
            <p:spPr bwMode="auto">
              <a:xfrm>
                <a:off x="2207" y="3204"/>
                <a:ext cx="129" cy="172"/>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7" name="Freeform 254"/>
              <p:cNvSpPr/>
              <p:nvPr/>
            </p:nvSpPr>
            <p:spPr bwMode="auto">
              <a:xfrm>
                <a:off x="2161" y="3019"/>
                <a:ext cx="424" cy="50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8" name="Freeform 255"/>
              <p:cNvSpPr/>
              <p:nvPr/>
            </p:nvSpPr>
            <p:spPr bwMode="auto">
              <a:xfrm>
                <a:off x="1995" y="2849"/>
                <a:ext cx="8" cy="33"/>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9" name="Freeform 256"/>
              <p:cNvSpPr/>
              <p:nvPr/>
            </p:nvSpPr>
            <p:spPr bwMode="auto">
              <a:xfrm>
                <a:off x="1430" y="1975"/>
                <a:ext cx="929" cy="549"/>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0" name="Freeform 257"/>
              <p:cNvSpPr/>
              <p:nvPr/>
            </p:nvSpPr>
            <p:spPr bwMode="auto">
              <a:xfrm>
                <a:off x="1569" y="2386"/>
                <a:ext cx="54" cy="36"/>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1" name="Freeform 258"/>
              <p:cNvSpPr/>
              <p:nvPr/>
            </p:nvSpPr>
            <p:spPr bwMode="auto">
              <a:xfrm>
                <a:off x="1594" y="1911"/>
                <a:ext cx="114" cy="83"/>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2" name="Freeform 259"/>
              <p:cNvSpPr/>
              <p:nvPr/>
            </p:nvSpPr>
            <p:spPr bwMode="auto">
              <a:xfrm>
                <a:off x="1628" y="1835"/>
                <a:ext cx="79" cy="46"/>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3" name="Freeform 260"/>
              <p:cNvSpPr/>
              <p:nvPr/>
            </p:nvSpPr>
            <p:spPr bwMode="auto">
              <a:xfrm>
                <a:off x="1670" y="1941"/>
                <a:ext cx="195" cy="1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4" name="Freeform 261"/>
              <p:cNvSpPr/>
              <p:nvPr/>
            </p:nvSpPr>
            <p:spPr bwMode="auto">
              <a:xfrm>
                <a:off x="1683" y="1853"/>
                <a:ext cx="134" cy="62"/>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5" name="Freeform 262"/>
              <p:cNvSpPr/>
              <p:nvPr/>
            </p:nvSpPr>
            <p:spPr bwMode="auto">
              <a:xfrm>
                <a:off x="1817" y="1788"/>
                <a:ext cx="69" cy="38"/>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6" name="Freeform 263"/>
              <p:cNvSpPr/>
              <p:nvPr/>
            </p:nvSpPr>
            <p:spPr bwMode="auto">
              <a:xfrm>
                <a:off x="1848" y="1861"/>
                <a:ext cx="56" cy="39"/>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7" name="Freeform 264"/>
              <p:cNvSpPr/>
              <p:nvPr/>
            </p:nvSpPr>
            <p:spPr bwMode="auto">
              <a:xfrm>
                <a:off x="1849" y="1929"/>
                <a:ext cx="65" cy="61"/>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8" name="Freeform 265"/>
              <p:cNvSpPr/>
              <p:nvPr/>
            </p:nvSpPr>
            <p:spPr bwMode="auto">
              <a:xfrm>
                <a:off x="1895" y="1798"/>
                <a:ext cx="39" cy="31"/>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29" name="Freeform 266"/>
              <p:cNvSpPr/>
              <p:nvPr/>
            </p:nvSpPr>
            <p:spPr bwMode="auto">
              <a:xfrm>
                <a:off x="1909" y="1846"/>
                <a:ext cx="188" cy="69"/>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0" name="Freeform 267"/>
              <p:cNvSpPr/>
              <p:nvPr/>
            </p:nvSpPr>
            <p:spPr bwMode="auto">
              <a:xfrm>
                <a:off x="1917" y="1728"/>
                <a:ext cx="121" cy="92"/>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1" name="Freeform 268"/>
              <p:cNvSpPr/>
              <p:nvPr/>
            </p:nvSpPr>
            <p:spPr bwMode="auto">
              <a:xfrm>
                <a:off x="1917" y="1886"/>
                <a:ext cx="29" cy="24"/>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2" name="Freeform 269"/>
              <p:cNvSpPr/>
              <p:nvPr/>
            </p:nvSpPr>
            <p:spPr bwMode="auto">
              <a:xfrm>
                <a:off x="1918" y="1829"/>
                <a:ext cx="32" cy="8"/>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3" name="Freeform 270"/>
              <p:cNvSpPr/>
              <p:nvPr/>
            </p:nvSpPr>
            <p:spPr bwMode="auto">
              <a:xfrm>
                <a:off x="1924" y="1925"/>
                <a:ext cx="58" cy="50"/>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4" name="Freeform 271"/>
              <p:cNvSpPr/>
              <p:nvPr/>
            </p:nvSpPr>
            <p:spPr bwMode="auto">
              <a:xfrm>
                <a:off x="1963" y="1674"/>
                <a:ext cx="334" cy="198"/>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5" name="Freeform 272"/>
              <p:cNvSpPr/>
              <p:nvPr/>
            </p:nvSpPr>
            <p:spPr bwMode="auto">
              <a:xfrm>
                <a:off x="1984" y="1930"/>
                <a:ext cx="312" cy="257"/>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6" name="Freeform 273"/>
              <p:cNvSpPr/>
              <p:nvPr/>
            </p:nvSpPr>
            <p:spPr bwMode="auto">
              <a:xfrm>
                <a:off x="2016" y="2107"/>
                <a:ext cx="72" cy="5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7" name="Freeform 274"/>
              <p:cNvSpPr/>
              <p:nvPr/>
            </p:nvSpPr>
            <p:spPr bwMode="auto">
              <a:xfrm>
                <a:off x="2319" y="2371"/>
                <a:ext cx="72" cy="83"/>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8" name="Freeform 275"/>
              <p:cNvSpPr/>
              <p:nvPr/>
            </p:nvSpPr>
            <p:spPr bwMode="auto">
              <a:xfrm>
                <a:off x="2143" y="3305"/>
                <a:ext cx="90" cy="527"/>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39" name="Freeform 276"/>
              <p:cNvSpPr/>
              <p:nvPr/>
            </p:nvSpPr>
            <p:spPr bwMode="auto">
              <a:xfrm>
                <a:off x="2147" y="3748"/>
                <a:ext cx="7" cy="20"/>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0" name="Freeform 277"/>
              <p:cNvSpPr/>
              <p:nvPr/>
            </p:nvSpPr>
            <p:spPr bwMode="auto">
              <a:xfrm>
                <a:off x="2155" y="3641"/>
                <a:ext cx="6" cy="24"/>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1" name="Freeform 278"/>
              <p:cNvSpPr/>
              <p:nvPr/>
            </p:nvSpPr>
            <p:spPr bwMode="auto">
              <a:xfrm>
                <a:off x="2162" y="3826"/>
                <a:ext cx="15" cy="11"/>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2" name="Freeform 279"/>
              <p:cNvSpPr/>
              <p:nvPr/>
            </p:nvSpPr>
            <p:spPr bwMode="auto">
              <a:xfrm>
                <a:off x="2165" y="3802"/>
                <a:ext cx="21" cy="25"/>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3" name="Freeform 280"/>
              <p:cNvSpPr/>
              <p:nvPr/>
            </p:nvSpPr>
            <p:spPr bwMode="auto">
              <a:xfrm>
                <a:off x="2181" y="3834"/>
                <a:ext cx="11" cy="7"/>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4" name="Freeform 281"/>
              <p:cNvSpPr/>
              <p:nvPr/>
            </p:nvSpPr>
            <p:spPr bwMode="auto">
              <a:xfrm>
                <a:off x="2189" y="3814"/>
                <a:ext cx="30" cy="37"/>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5" name="Freeform 282"/>
              <p:cNvSpPr/>
              <p:nvPr/>
            </p:nvSpPr>
            <p:spPr bwMode="auto">
              <a:xfrm>
                <a:off x="2204" y="3857"/>
                <a:ext cx="22" cy="8"/>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6" name="Freeform 283"/>
              <p:cNvSpPr/>
              <p:nvPr/>
            </p:nvSpPr>
            <p:spPr bwMode="auto">
              <a:xfrm>
                <a:off x="2225" y="3852"/>
                <a:ext cx="11" cy="5"/>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7" name="Freeform 284"/>
              <p:cNvSpPr/>
              <p:nvPr/>
            </p:nvSpPr>
            <p:spPr bwMode="auto">
              <a:xfrm>
                <a:off x="2107" y="2928"/>
                <a:ext cx="130" cy="208"/>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8" name="Freeform 285"/>
              <p:cNvSpPr/>
              <p:nvPr/>
            </p:nvSpPr>
            <p:spPr bwMode="auto">
              <a:xfrm>
                <a:off x="2032" y="2945"/>
                <a:ext cx="34" cy="34"/>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49" name="Freeform 286"/>
              <p:cNvSpPr/>
              <p:nvPr/>
            </p:nvSpPr>
            <p:spPr bwMode="auto">
              <a:xfrm>
                <a:off x="2040" y="2789"/>
                <a:ext cx="117" cy="42"/>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0" name="Freeform 287"/>
              <p:cNvSpPr/>
              <p:nvPr/>
            </p:nvSpPr>
            <p:spPr bwMode="auto">
              <a:xfrm>
                <a:off x="2184" y="2831"/>
                <a:ext cx="35" cy="23"/>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1" name="Freeform 288"/>
              <p:cNvSpPr/>
              <p:nvPr/>
            </p:nvSpPr>
            <p:spPr bwMode="auto">
              <a:xfrm>
                <a:off x="2085" y="3066"/>
                <a:ext cx="61" cy="79"/>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2" name="Freeform 289"/>
              <p:cNvSpPr/>
              <p:nvPr/>
            </p:nvSpPr>
            <p:spPr bwMode="auto">
              <a:xfrm>
                <a:off x="1984" y="2901"/>
                <a:ext cx="26" cy="13"/>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3" name="Freeform 290"/>
              <p:cNvSpPr/>
              <p:nvPr/>
            </p:nvSpPr>
            <p:spPr bwMode="auto">
              <a:xfrm>
                <a:off x="2302" y="3791"/>
                <a:ext cx="17" cy="12"/>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4" name="Freeform 291"/>
              <p:cNvSpPr/>
              <p:nvPr/>
            </p:nvSpPr>
            <p:spPr bwMode="auto">
              <a:xfrm>
                <a:off x="2315" y="3791"/>
                <a:ext cx="19" cy="12"/>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5" name="Freeform 292"/>
              <p:cNvSpPr/>
              <p:nvPr/>
            </p:nvSpPr>
            <p:spPr bwMode="auto">
              <a:xfrm>
                <a:off x="2373" y="3014"/>
                <a:ext cx="31" cy="44"/>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6" name="Freeform 293"/>
              <p:cNvSpPr/>
              <p:nvPr/>
            </p:nvSpPr>
            <p:spPr bwMode="auto">
              <a:xfrm>
                <a:off x="2171" y="1661"/>
                <a:ext cx="661" cy="5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7" name="Freeform 294"/>
              <p:cNvSpPr/>
              <p:nvPr/>
            </p:nvSpPr>
            <p:spPr bwMode="auto">
              <a:xfrm>
                <a:off x="1960" y="2856"/>
                <a:ext cx="43" cy="5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8" name="Freeform 295"/>
              <p:cNvSpPr/>
              <p:nvPr/>
            </p:nvSpPr>
            <p:spPr bwMode="auto">
              <a:xfrm>
                <a:off x="2298" y="2979"/>
                <a:ext cx="51" cy="86"/>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9" name="Freeform 296"/>
              <p:cNvSpPr/>
              <p:nvPr/>
            </p:nvSpPr>
            <p:spPr bwMode="auto">
              <a:xfrm>
                <a:off x="2155" y="2831"/>
                <a:ext cx="29" cy="23"/>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0" name="Freeform 297"/>
              <p:cNvSpPr/>
              <p:nvPr/>
            </p:nvSpPr>
            <p:spPr bwMode="auto">
              <a:xfrm>
                <a:off x="1992" y="2882"/>
                <a:ext cx="66" cy="38"/>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1" name="Freeform 298"/>
              <p:cNvSpPr/>
              <p:nvPr/>
            </p:nvSpPr>
            <p:spPr bwMode="auto">
              <a:xfrm>
                <a:off x="2697" y="2094"/>
                <a:ext cx="120" cy="65"/>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2" name="Freeform 299"/>
              <p:cNvSpPr/>
              <p:nvPr/>
            </p:nvSpPr>
            <p:spPr bwMode="auto">
              <a:xfrm>
                <a:off x="1691" y="2659"/>
                <a:ext cx="328" cy="242"/>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3" name="Freeform 300"/>
              <p:cNvSpPr/>
              <p:nvPr/>
            </p:nvSpPr>
            <p:spPr bwMode="auto">
              <a:xfrm>
                <a:off x="2014" y="2894"/>
                <a:ext cx="44" cy="53"/>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4" name="Freeform 301"/>
              <p:cNvSpPr/>
              <p:nvPr/>
            </p:nvSpPr>
            <p:spPr bwMode="auto">
              <a:xfrm>
                <a:off x="2060" y="2962"/>
                <a:ext cx="62" cy="32"/>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5" name="Freeform 302"/>
              <p:cNvSpPr/>
              <p:nvPr/>
            </p:nvSpPr>
            <p:spPr bwMode="auto">
              <a:xfrm>
                <a:off x="2284" y="3328"/>
                <a:ext cx="89" cy="107"/>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6" name="Freeform 303"/>
              <p:cNvSpPr/>
              <p:nvPr/>
            </p:nvSpPr>
            <p:spPr bwMode="auto">
              <a:xfrm>
                <a:off x="2080" y="3085"/>
                <a:ext cx="135" cy="229"/>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7" name="Freeform 304"/>
              <p:cNvSpPr/>
              <p:nvPr/>
            </p:nvSpPr>
            <p:spPr bwMode="auto">
              <a:xfrm>
                <a:off x="2332" y="3011"/>
                <a:ext cx="46" cy="49"/>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8" name="Freeform 305"/>
              <p:cNvSpPr/>
              <p:nvPr/>
            </p:nvSpPr>
            <p:spPr bwMode="auto">
              <a:xfrm>
                <a:off x="2290" y="2949"/>
                <a:ext cx="11" cy="9"/>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69" name="Freeform 306"/>
              <p:cNvSpPr/>
              <p:nvPr/>
            </p:nvSpPr>
            <p:spPr bwMode="auto">
              <a:xfrm>
                <a:off x="1136" y="1988"/>
                <a:ext cx="324" cy="328"/>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0" name="Freeform 307"/>
              <p:cNvSpPr/>
              <p:nvPr/>
            </p:nvSpPr>
            <p:spPr bwMode="auto">
              <a:xfrm>
                <a:off x="1268" y="2829"/>
                <a:ext cx="13" cy="17"/>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1" name="Freeform 308"/>
              <p:cNvSpPr/>
              <p:nvPr/>
            </p:nvSpPr>
            <p:spPr bwMode="auto">
              <a:xfrm>
                <a:off x="1280" y="2264"/>
                <a:ext cx="28" cy="19"/>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2" name="Freeform 309"/>
              <p:cNvSpPr/>
              <p:nvPr/>
            </p:nvSpPr>
            <p:spPr bwMode="auto">
              <a:xfrm>
                <a:off x="1462" y="2228"/>
                <a:ext cx="87" cy="90"/>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3" name="Freeform 310"/>
              <p:cNvSpPr/>
              <p:nvPr/>
            </p:nvSpPr>
            <p:spPr bwMode="auto">
              <a:xfrm>
                <a:off x="1481" y="2257"/>
                <a:ext cx="14" cy="14"/>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4" name="Freeform 311"/>
              <p:cNvSpPr/>
              <p:nvPr/>
            </p:nvSpPr>
            <p:spPr bwMode="auto">
              <a:xfrm>
                <a:off x="1487" y="2269"/>
                <a:ext cx="9" cy="23"/>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5" name="Freeform 312"/>
              <p:cNvSpPr/>
              <p:nvPr/>
            </p:nvSpPr>
            <p:spPr bwMode="auto">
              <a:xfrm>
                <a:off x="1497" y="2258"/>
                <a:ext cx="11" cy="13"/>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6" name="Freeform 313"/>
              <p:cNvSpPr/>
              <p:nvPr/>
            </p:nvSpPr>
            <p:spPr bwMode="auto">
              <a:xfrm>
                <a:off x="1506" y="2277"/>
                <a:ext cx="10" cy="11"/>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7" name="Freeform 314"/>
              <p:cNvSpPr/>
              <p:nvPr/>
            </p:nvSpPr>
            <p:spPr bwMode="auto">
              <a:xfrm>
                <a:off x="1509" y="2291"/>
                <a:ext cx="15" cy="23"/>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8" name="Freeform 315"/>
              <p:cNvSpPr/>
              <p:nvPr/>
            </p:nvSpPr>
            <p:spPr bwMode="auto">
              <a:xfrm>
                <a:off x="1533" y="2297"/>
                <a:ext cx="7" cy="15"/>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79" name="Freeform 316"/>
              <p:cNvSpPr/>
              <p:nvPr/>
            </p:nvSpPr>
            <p:spPr bwMode="auto">
              <a:xfrm>
                <a:off x="1608" y="2408"/>
                <a:ext cx="628" cy="352"/>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80" name="Freeform 317"/>
              <p:cNvSpPr/>
              <p:nvPr/>
            </p:nvSpPr>
            <p:spPr bwMode="auto">
              <a:xfrm>
                <a:off x="2329" y="3472"/>
                <a:ext cx="56" cy="68"/>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81" name="Freeform 318"/>
              <p:cNvSpPr/>
              <p:nvPr/>
            </p:nvSpPr>
            <p:spPr bwMode="auto">
              <a:xfrm>
                <a:off x="2168" y="2929"/>
                <a:ext cx="146" cy="144"/>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grpSp>
        <p:grpSp>
          <p:nvGrpSpPr>
            <p:cNvPr id="7" name="Group 319"/>
            <p:cNvGrpSpPr/>
            <p:nvPr/>
          </p:nvGrpSpPr>
          <p:grpSpPr bwMode="auto">
            <a:xfrm>
              <a:off x="1556" y="1727"/>
              <a:ext cx="2270" cy="1988"/>
              <a:chOff x="1556" y="1727"/>
              <a:chExt cx="2270" cy="1988"/>
            </a:xfrm>
            <a:grpFill/>
          </p:grpSpPr>
          <p:sp>
            <p:nvSpPr>
              <p:cNvPr id="36" name="Freeform 320"/>
              <p:cNvSpPr/>
              <p:nvPr/>
            </p:nvSpPr>
            <p:spPr bwMode="auto">
              <a:xfrm>
                <a:off x="2406" y="2576"/>
                <a:ext cx="154" cy="128"/>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37" name="Freeform 321"/>
              <p:cNvSpPr/>
              <p:nvPr/>
            </p:nvSpPr>
            <p:spPr bwMode="auto">
              <a:xfrm>
                <a:off x="1956" y="2515"/>
                <a:ext cx="20" cy="43"/>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38" name="Freeform 322"/>
              <p:cNvSpPr/>
              <p:nvPr/>
            </p:nvSpPr>
            <p:spPr bwMode="auto">
              <a:xfrm>
                <a:off x="1652" y="2598"/>
                <a:ext cx="222" cy="244"/>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39" name="Freeform 323"/>
              <p:cNvSpPr/>
              <p:nvPr/>
            </p:nvSpPr>
            <p:spPr bwMode="auto">
              <a:xfrm>
                <a:off x="2978" y="3219"/>
                <a:ext cx="439" cy="383"/>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0" name="Freeform 324"/>
              <p:cNvSpPr/>
              <p:nvPr/>
            </p:nvSpPr>
            <p:spPr bwMode="auto">
              <a:xfrm>
                <a:off x="3322" y="3624"/>
                <a:ext cx="39" cy="43"/>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1" name="Freeform 325"/>
              <p:cNvSpPr/>
              <p:nvPr/>
            </p:nvSpPr>
            <p:spPr bwMode="auto">
              <a:xfrm>
                <a:off x="1849" y="2418"/>
                <a:ext cx="84" cy="36"/>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2" name="Freeform 326"/>
              <p:cNvSpPr/>
              <p:nvPr/>
            </p:nvSpPr>
            <p:spPr bwMode="auto">
              <a:xfrm>
                <a:off x="2703" y="2743"/>
                <a:ext cx="52" cy="75"/>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3" name="Freeform 327"/>
              <p:cNvSpPr/>
              <p:nvPr/>
            </p:nvSpPr>
            <p:spPr bwMode="auto">
              <a:xfrm>
                <a:off x="1777" y="2375"/>
                <a:ext cx="36" cy="29"/>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4" name="Freeform 328"/>
              <p:cNvSpPr/>
              <p:nvPr/>
            </p:nvSpPr>
            <p:spPr bwMode="auto">
              <a:xfrm>
                <a:off x="2713" y="2719"/>
                <a:ext cx="36" cy="22"/>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5" name="Freeform 329"/>
              <p:cNvSpPr/>
              <p:nvPr/>
            </p:nvSpPr>
            <p:spPr bwMode="auto">
              <a:xfrm>
                <a:off x="2988" y="3020"/>
                <a:ext cx="13" cy="13"/>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6" name="Freeform 330"/>
              <p:cNvSpPr/>
              <p:nvPr/>
            </p:nvSpPr>
            <p:spPr bwMode="auto">
              <a:xfrm>
                <a:off x="1991" y="2489"/>
                <a:ext cx="67" cy="45"/>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7" name="Freeform 331"/>
              <p:cNvSpPr/>
              <p:nvPr/>
            </p:nvSpPr>
            <p:spPr bwMode="auto">
              <a:xfrm>
                <a:off x="2750" y="2722"/>
                <a:ext cx="99" cy="234"/>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8" name="Freeform 332"/>
              <p:cNvSpPr/>
              <p:nvPr/>
            </p:nvSpPr>
            <p:spPr bwMode="auto">
              <a:xfrm>
                <a:off x="2863" y="2898"/>
                <a:ext cx="54" cy="5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9" name="Freeform 333"/>
              <p:cNvSpPr/>
              <p:nvPr/>
            </p:nvSpPr>
            <p:spPr bwMode="auto">
              <a:xfrm>
                <a:off x="2616" y="2960"/>
                <a:ext cx="20" cy="48"/>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0" name="Freeform 334"/>
              <p:cNvSpPr/>
              <p:nvPr/>
            </p:nvSpPr>
            <p:spPr bwMode="auto">
              <a:xfrm>
                <a:off x="2548" y="2340"/>
                <a:ext cx="667" cy="486"/>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1" name="Freeform 335"/>
              <p:cNvSpPr/>
              <p:nvPr/>
            </p:nvSpPr>
            <p:spPr bwMode="auto">
              <a:xfrm>
                <a:off x="2931" y="2830"/>
                <a:ext cx="24" cy="22"/>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2" name="Freeform 336"/>
              <p:cNvSpPr/>
              <p:nvPr/>
            </p:nvSpPr>
            <p:spPr bwMode="auto">
              <a:xfrm>
                <a:off x="3054" y="2763"/>
                <a:ext cx="19" cy="41"/>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3" name="Freeform 337"/>
              <p:cNvSpPr/>
              <p:nvPr/>
            </p:nvSpPr>
            <p:spPr bwMode="auto">
              <a:xfrm>
                <a:off x="1875" y="2380"/>
                <a:ext cx="116" cy="5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4" name="Freeform 338"/>
              <p:cNvSpPr/>
              <p:nvPr/>
            </p:nvSpPr>
            <p:spPr bwMode="auto">
              <a:xfrm>
                <a:off x="1835" y="2266"/>
                <a:ext cx="29" cy="50"/>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5" name="Freeform 339"/>
              <p:cNvSpPr/>
              <p:nvPr/>
            </p:nvSpPr>
            <p:spPr bwMode="auto">
              <a:xfrm>
                <a:off x="1854" y="2304"/>
                <a:ext cx="10" cy="6"/>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6" name="Freeform 340"/>
              <p:cNvSpPr/>
              <p:nvPr/>
            </p:nvSpPr>
            <p:spPr bwMode="auto">
              <a:xfrm>
                <a:off x="1868" y="2293"/>
                <a:ext cx="17" cy="21"/>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7" name="Freeform 341"/>
              <p:cNvSpPr/>
              <p:nvPr/>
            </p:nvSpPr>
            <p:spPr bwMode="auto">
              <a:xfrm>
                <a:off x="1970" y="2019"/>
                <a:ext cx="119" cy="207"/>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8" name="Freeform 342"/>
              <p:cNvSpPr/>
              <p:nvPr/>
            </p:nvSpPr>
            <p:spPr bwMode="auto">
              <a:xfrm>
                <a:off x="1698" y="2380"/>
                <a:ext cx="137" cy="138"/>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59" name="Freeform 343"/>
              <p:cNvSpPr/>
              <p:nvPr/>
            </p:nvSpPr>
            <p:spPr bwMode="auto">
              <a:xfrm>
                <a:off x="1840" y="2508"/>
                <a:ext cx="9" cy="25"/>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0" name="Freeform 344"/>
              <p:cNvSpPr/>
              <p:nvPr/>
            </p:nvSpPr>
            <p:spPr bwMode="auto">
              <a:xfrm>
                <a:off x="1811" y="2316"/>
                <a:ext cx="96" cy="122"/>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1" name="Freeform 345"/>
              <p:cNvSpPr/>
              <p:nvPr/>
            </p:nvSpPr>
            <p:spPr bwMode="auto">
              <a:xfrm>
                <a:off x="1966" y="2527"/>
                <a:ext cx="68" cy="79"/>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2" name="Freeform 346"/>
              <p:cNvSpPr/>
              <p:nvPr/>
            </p:nvSpPr>
            <p:spPr bwMode="auto">
              <a:xfrm>
                <a:off x="2003" y="2619"/>
                <a:ext cx="31" cy="5"/>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3" name="Freeform 347"/>
              <p:cNvSpPr/>
              <p:nvPr/>
            </p:nvSpPr>
            <p:spPr bwMode="auto">
              <a:xfrm>
                <a:off x="1922" y="2422"/>
                <a:ext cx="72" cy="44"/>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4" name="Freeform 348"/>
              <p:cNvSpPr/>
              <p:nvPr/>
            </p:nvSpPr>
            <p:spPr bwMode="auto">
              <a:xfrm>
                <a:off x="2488" y="2613"/>
                <a:ext cx="318" cy="369"/>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5" name="Freeform 349"/>
              <p:cNvSpPr/>
              <p:nvPr/>
            </p:nvSpPr>
            <p:spPr bwMode="auto">
              <a:xfrm>
                <a:off x="2783" y="3013"/>
                <a:ext cx="119" cy="143"/>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6" name="Freeform 350"/>
              <p:cNvSpPr/>
              <p:nvPr/>
            </p:nvSpPr>
            <p:spPr bwMode="auto">
              <a:xfrm>
                <a:off x="2895" y="3159"/>
                <a:ext cx="98" cy="36"/>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7" name="Freeform 351"/>
              <p:cNvSpPr/>
              <p:nvPr/>
            </p:nvSpPr>
            <p:spPr bwMode="auto">
              <a:xfrm>
                <a:off x="2934" y="3030"/>
                <a:ext cx="107" cy="106"/>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8" name="Freeform 352"/>
              <p:cNvSpPr/>
              <p:nvPr/>
            </p:nvSpPr>
            <p:spPr bwMode="auto">
              <a:xfrm>
                <a:off x="3019" y="3190"/>
                <a:ext cx="25" cy="8"/>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69" name="Freeform 353"/>
              <p:cNvSpPr/>
              <p:nvPr/>
            </p:nvSpPr>
            <p:spPr bwMode="auto">
              <a:xfrm>
                <a:off x="3041" y="3061"/>
                <a:ext cx="68" cy="94"/>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0" name="Freeform 354"/>
              <p:cNvSpPr/>
              <p:nvPr/>
            </p:nvSpPr>
            <p:spPr bwMode="auto">
              <a:xfrm>
                <a:off x="3094" y="3190"/>
                <a:ext cx="38" cy="24"/>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1" name="Freeform 355"/>
              <p:cNvSpPr/>
              <p:nvPr/>
            </p:nvSpPr>
            <p:spPr bwMode="auto">
              <a:xfrm>
                <a:off x="3133" y="3057"/>
                <a:ext cx="14" cy="37"/>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2" name="Freeform 356"/>
              <p:cNvSpPr/>
              <p:nvPr/>
            </p:nvSpPr>
            <p:spPr bwMode="auto">
              <a:xfrm>
                <a:off x="3139" y="3118"/>
                <a:ext cx="31" cy="12"/>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3" name="Freeform 357"/>
              <p:cNvSpPr/>
              <p:nvPr/>
            </p:nvSpPr>
            <p:spPr bwMode="auto">
              <a:xfrm>
                <a:off x="3171" y="3089"/>
                <a:ext cx="114" cy="109"/>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4" name="Freeform 358"/>
              <p:cNvSpPr/>
              <p:nvPr/>
            </p:nvSpPr>
            <p:spPr bwMode="auto">
              <a:xfrm>
                <a:off x="3174" y="317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5" name="Freeform 359"/>
              <p:cNvSpPr/>
              <p:nvPr/>
            </p:nvSpPr>
            <p:spPr bwMode="auto">
              <a:xfrm>
                <a:off x="2227" y="2555"/>
                <a:ext cx="208" cy="207"/>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6" name="Freeform 360"/>
              <p:cNvSpPr/>
              <p:nvPr/>
            </p:nvSpPr>
            <p:spPr bwMode="auto">
              <a:xfrm>
                <a:off x="2167" y="2594"/>
                <a:ext cx="109" cy="11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7" name="Freeform 361"/>
              <p:cNvSpPr/>
              <p:nvPr/>
            </p:nvSpPr>
            <p:spPr bwMode="auto">
              <a:xfrm>
                <a:off x="1820" y="2445"/>
                <a:ext cx="127" cy="138"/>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8" name="Freeform 362"/>
              <p:cNvSpPr/>
              <p:nvPr/>
            </p:nvSpPr>
            <p:spPr bwMode="auto">
              <a:xfrm>
                <a:off x="1836" y="2534"/>
                <a:ext cx="15" cy="34"/>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79" name="Freeform 363"/>
              <p:cNvSpPr/>
              <p:nvPr/>
            </p:nvSpPr>
            <p:spPr bwMode="auto">
              <a:xfrm>
                <a:off x="1883" y="2579"/>
                <a:ext cx="33" cy="22"/>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0" name="Freeform 364"/>
              <p:cNvSpPr/>
              <p:nvPr/>
            </p:nvSpPr>
            <p:spPr bwMode="auto">
              <a:xfrm>
                <a:off x="3158" y="2643"/>
                <a:ext cx="26" cy="35"/>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1" name="Freeform 365"/>
              <p:cNvSpPr/>
              <p:nvPr/>
            </p:nvSpPr>
            <p:spPr bwMode="auto">
              <a:xfrm>
                <a:off x="3171" y="2533"/>
                <a:ext cx="123" cy="11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2" name="Freeform 366"/>
              <p:cNvSpPr/>
              <p:nvPr/>
            </p:nvSpPr>
            <p:spPr bwMode="auto">
              <a:xfrm>
                <a:off x="3185" y="2638"/>
                <a:ext cx="26" cy="21"/>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3" name="Freeform 367"/>
              <p:cNvSpPr/>
              <p:nvPr/>
            </p:nvSpPr>
            <p:spPr bwMode="auto">
              <a:xfrm>
                <a:off x="3269" y="2472"/>
                <a:ext cx="64" cy="61"/>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4" name="Freeform 368"/>
              <p:cNvSpPr/>
              <p:nvPr/>
            </p:nvSpPr>
            <p:spPr bwMode="auto">
              <a:xfrm>
                <a:off x="3101" y="2512"/>
                <a:ext cx="68" cy="76"/>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5" name="Freeform 369"/>
              <p:cNvSpPr/>
              <p:nvPr/>
            </p:nvSpPr>
            <p:spPr bwMode="auto">
              <a:xfrm>
                <a:off x="3121" y="2575"/>
                <a:ext cx="36" cy="61"/>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6" name="Freeform 370"/>
              <p:cNvSpPr/>
              <p:nvPr/>
            </p:nvSpPr>
            <p:spPr bwMode="auto">
              <a:xfrm>
                <a:off x="2838" y="2797"/>
                <a:ext cx="78" cy="105"/>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7" name="Freeform 371"/>
              <p:cNvSpPr/>
              <p:nvPr/>
            </p:nvSpPr>
            <p:spPr bwMode="auto">
              <a:xfrm>
                <a:off x="1810" y="2395"/>
                <a:ext cx="5" cy="11"/>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8" name="Freeform 372"/>
              <p:cNvSpPr/>
              <p:nvPr/>
            </p:nvSpPr>
            <p:spPr bwMode="auto">
              <a:xfrm>
                <a:off x="2838" y="3002"/>
                <a:ext cx="41" cy="63"/>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89" name="Freeform 373"/>
              <p:cNvSpPr/>
              <p:nvPr/>
            </p:nvSpPr>
            <p:spPr bwMode="auto">
              <a:xfrm>
                <a:off x="2941" y="2996"/>
                <a:ext cx="103" cy="76"/>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0" name="Freeform 374"/>
              <p:cNvSpPr/>
              <p:nvPr/>
            </p:nvSpPr>
            <p:spPr bwMode="auto">
              <a:xfrm>
                <a:off x="2702" y="2363"/>
                <a:ext cx="345" cy="16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1" name="Freeform 375"/>
              <p:cNvSpPr/>
              <p:nvPr/>
            </p:nvSpPr>
            <p:spPr bwMode="auto">
              <a:xfrm>
                <a:off x="2313" y="2765"/>
                <a:ext cx="84" cy="109"/>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2" name="Freeform 376"/>
              <p:cNvSpPr/>
              <p:nvPr/>
            </p:nvSpPr>
            <p:spPr bwMode="auto">
              <a:xfrm>
                <a:off x="2619" y="2692"/>
                <a:ext cx="86" cy="52"/>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3" name="Freeform 377"/>
              <p:cNvSpPr/>
              <p:nvPr/>
            </p:nvSpPr>
            <p:spPr bwMode="auto">
              <a:xfrm>
                <a:off x="1785" y="2344"/>
                <a:ext cx="39" cy="43"/>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4" name="Freeform 378"/>
              <p:cNvSpPr/>
              <p:nvPr/>
            </p:nvSpPr>
            <p:spPr bwMode="auto">
              <a:xfrm>
                <a:off x="3558" y="3624"/>
                <a:ext cx="85" cy="91"/>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5" name="Freeform 379"/>
              <p:cNvSpPr/>
              <p:nvPr/>
            </p:nvSpPr>
            <p:spPr bwMode="auto">
              <a:xfrm>
                <a:off x="3625" y="3534"/>
                <a:ext cx="63" cy="101"/>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6" name="Freeform 380"/>
              <p:cNvSpPr/>
              <p:nvPr/>
            </p:nvSpPr>
            <p:spPr bwMode="auto">
              <a:xfrm>
                <a:off x="1802" y="1995"/>
                <a:ext cx="281" cy="263"/>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7" name="Freeform 381"/>
              <p:cNvSpPr/>
              <p:nvPr/>
            </p:nvSpPr>
            <p:spPr bwMode="auto">
              <a:xfrm>
                <a:off x="2410" y="2596"/>
                <a:ext cx="181" cy="184"/>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8" name="Freeform 382"/>
              <p:cNvSpPr/>
              <p:nvPr/>
            </p:nvSpPr>
            <p:spPr bwMode="auto">
              <a:xfrm>
                <a:off x="3283" y="3117"/>
                <a:ext cx="109" cy="97"/>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99" name="Freeform 383"/>
              <p:cNvSpPr/>
              <p:nvPr/>
            </p:nvSpPr>
            <p:spPr bwMode="auto">
              <a:xfrm>
                <a:off x="3362" y="3137"/>
                <a:ext cx="45" cy="25"/>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0" name="Freeform 384"/>
              <p:cNvSpPr/>
              <p:nvPr/>
            </p:nvSpPr>
            <p:spPr bwMode="auto">
              <a:xfrm>
                <a:off x="3389" y="3118"/>
                <a:ext cx="23" cy="25"/>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1" name="Freeform 385"/>
              <p:cNvSpPr/>
              <p:nvPr/>
            </p:nvSpPr>
            <p:spPr bwMode="auto">
              <a:xfrm>
                <a:off x="3022" y="2941"/>
                <a:ext cx="26" cy="36"/>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2" name="Freeform 386"/>
              <p:cNvSpPr/>
              <p:nvPr/>
            </p:nvSpPr>
            <p:spPr bwMode="auto">
              <a:xfrm>
                <a:off x="3052" y="2848"/>
                <a:ext cx="45" cy="77"/>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3" name="Freeform 387"/>
              <p:cNvSpPr/>
              <p:nvPr/>
            </p:nvSpPr>
            <p:spPr bwMode="auto">
              <a:xfrm>
                <a:off x="3056" y="2913"/>
                <a:ext cx="12" cy="16"/>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4" name="Freeform 388"/>
              <p:cNvSpPr/>
              <p:nvPr/>
            </p:nvSpPr>
            <p:spPr bwMode="auto">
              <a:xfrm>
                <a:off x="3073" y="2933"/>
                <a:ext cx="12" cy="20"/>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5" name="Freeform 389"/>
              <p:cNvSpPr/>
              <p:nvPr/>
            </p:nvSpPr>
            <p:spPr bwMode="auto">
              <a:xfrm>
                <a:off x="3075" y="2960"/>
                <a:ext cx="47" cy="53"/>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6" name="Freeform 390"/>
              <p:cNvSpPr/>
              <p:nvPr/>
            </p:nvSpPr>
            <p:spPr bwMode="auto">
              <a:xfrm>
                <a:off x="3080" y="2948"/>
                <a:ext cx="11" cy="21"/>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7" name="Freeform 391"/>
              <p:cNvSpPr/>
              <p:nvPr/>
            </p:nvSpPr>
            <p:spPr bwMode="auto">
              <a:xfrm>
                <a:off x="1899" y="2318"/>
                <a:ext cx="110" cy="95"/>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8" name="Freeform 392"/>
              <p:cNvSpPr/>
              <p:nvPr/>
            </p:nvSpPr>
            <p:spPr bwMode="auto">
              <a:xfrm>
                <a:off x="1647" y="2527"/>
                <a:ext cx="33" cy="69"/>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09" name="Freeform 393"/>
              <p:cNvSpPr/>
              <p:nvPr/>
            </p:nvSpPr>
            <p:spPr bwMode="auto">
              <a:xfrm>
                <a:off x="1966" y="2426"/>
                <a:ext cx="104" cy="70"/>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0" name="Freeform 394"/>
              <p:cNvSpPr/>
              <p:nvPr/>
            </p:nvSpPr>
            <p:spPr bwMode="auto">
              <a:xfrm>
                <a:off x="2123" y="2666"/>
                <a:ext cx="230" cy="221"/>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1" name="Freeform 395"/>
              <p:cNvSpPr/>
              <p:nvPr/>
            </p:nvSpPr>
            <p:spPr bwMode="auto">
              <a:xfrm>
                <a:off x="1960" y="1831"/>
                <a:ext cx="1858" cy="693"/>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2" name="Freeform 396"/>
              <p:cNvSpPr/>
              <p:nvPr/>
            </p:nvSpPr>
            <p:spPr bwMode="auto">
              <a:xfrm>
                <a:off x="2254" y="1741"/>
                <a:ext cx="54" cy="28"/>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3" name="Freeform 397"/>
              <p:cNvSpPr/>
              <p:nvPr/>
            </p:nvSpPr>
            <p:spPr bwMode="auto">
              <a:xfrm>
                <a:off x="2270" y="2032"/>
                <a:ext cx="22" cy="14"/>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4" name="Freeform 398"/>
              <p:cNvSpPr/>
              <p:nvPr/>
            </p:nvSpPr>
            <p:spPr bwMode="auto">
              <a:xfrm>
                <a:off x="2308" y="1945"/>
                <a:ext cx="66" cy="5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5" name="Freeform 399"/>
              <p:cNvSpPr/>
              <p:nvPr/>
            </p:nvSpPr>
            <p:spPr bwMode="auto">
              <a:xfrm>
                <a:off x="2330" y="1851"/>
                <a:ext cx="168" cy="94"/>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6" name="Freeform 400"/>
              <p:cNvSpPr/>
              <p:nvPr/>
            </p:nvSpPr>
            <p:spPr bwMode="auto">
              <a:xfrm>
                <a:off x="2427" y="1727"/>
                <a:ext cx="32" cy="19"/>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7" name="Freeform 401"/>
              <p:cNvSpPr/>
              <p:nvPr/>
            </p:nvSpPr>
            <p:spPr bwMode="auto">
              <a:xfrm>
                <a:off x="2737" y="1765"/>
                <a:ext cx="29" cy="12"/>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8" name="Freeform 402"/>
              <p:cNvSpPr/>
              <p:nvPr/>
            </p:nvSpPr>
            <p:spPr bwMode="auto">
              <a:xfrm>
                <a:off x="2743" y="1731"/>
                <a:ext cx="69" cy="35"/>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19" name="Freeform 403"/>
              <p:cNvSpPr/>
              <p:nvPr/>
            </p:nvSpPr>
            <p:spPr bwMode="auto">
              <a:xfrm>
                <a:off x="2757" y="1762"/>
                <a:ext cx="78" cy="40"/>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0" name="Freeform 404"/>
              <p:cNvSpPr/>
              <p:nvPr/>
            </p:nvSpPr>
            <p:spPr bwMode="auto">
              <a:xfrm>
                <a:off x="2830" y="1782"/>
                <a:ext cx="65" cy="42"/>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1" name="Freeform 405"/>
              <p:cNvSpPr/>
              <p:nvPr/>
            </p:nvSpPr>
            <p:spPr bwMode="auto">
              <a:xfrm>
                <a:off x="3233" y="1870"/>
                <a:ext cx="74" cy="40"/>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2" name="Freeform 406"/>
              <p:cNvSpPr/>
              <p:nvPr/>
            </p:nvSpPr>
            <p:spPr bwMode="auto">
              <a:xfrm>
                <a:off x="3285" y="1872"/>
                <a:ext cx="45" cy="27"/>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3" name="Freeform 407"/>
              <p:cNvSpPr/>
              <p:nvPr/>
            </p:nvSpPr>
            <p:spPr bwMode="auto">
              <a:xfrm>
                <a:off x="3290" y="2325"/>
                <a:ext cx="32" cy="138"/>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4" name="Freeform 408"/>
              <p:cNvSpPr/>
              <p:nvPr/>
            </p:nvSpPr>
            <p:spPr bwMode="auto">
              <a:xfrm>
                <a:off x="3339" y="1887"/>
                <a:ext cx="50" cy="20"/>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5" name="Freeform 409"/>
              <p:cNvSpPr/>
              <p:nvPr/>
            </p:nvSpPr>
            <p:spPr bwMode="auto">
              <a:xfrm>
                <a:off x="1649" y="2499"/>
                <a:ext cx="133" cy="1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6" name="Freeform 410"/>
              <p:cNvSpPr/>
              <p:nvPr/>
            </p:nvSpPr>
            <p:spPr bwMode="auto">
              <a:xfrm>
                <a:off x="1864" y="1765"/>
                <a:ext cx="115" cy="95"/>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7" name="Freeform 411"/>
              <p:cNvSpPr/>
              <p:nvPr/>
            </p:nvSpPr>
            <p:spPr bwMode="auto">
              <a:xfrm>
                <a:off x="1938" y="1752"/>
                <a:ext cx="104" cy="40"/>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8" name="Freeform 412"/>
              <p:cNvSpPr/>
              <p:nvPr/>
            </p:nvSpPr>
            <p:spPr bwMode="auto">
              <a:xfrm>
                <a:off x="1974" y="1817"/>
                <a:ext cx="44" cy="26"/>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29" name="Freeform 413"/>
              <p:cNvSpPr/>
              <p:nvPr/>
            </p:nvSpPr>
            <p:spPr bwMode="auto">
              <a:xfrm>
                <a:off x="1869" y="2041"/>
                <a:ext cx="140" cy="266"/>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0" name="Freeform 414"/>
              <p:cNvSpPr/>
              <p:nvPr/>
            </p:nvSpPr>
            <p:spPr bwMode="auto">
              <a:xfrm>
                <a:off x="1812" y="2436"/>
                <a:ext cx="48" cy="28"/>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1" name="Freeform 415"/>
              <p:cNvSpPr/>
              <p:nvPr/>
            </p:nvSpPr>
            <p:spPr bwMode="auto">
              <a:xfrm>
                <a:off x="2133" y="2595"/>
                <a:ext cx="78" cy="69"/>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2" name="Freeform 416"/>
              <p:cNvSpPr/>
              <p:nvPr/>
            </p:nvSpPr>
            <p:spPr bwMode="auto">
              <a:xfrm>
                <a:off x="2808" y="2820"/>
                <a:ext cx="87" cy="193"/>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3" name="Freeform 417"/>
              <p:cNvSpPr/>
              <p:nvPr/>
            </p:nvSpPr>
            <p:spPr bwMode="auto">
              <a:xfrm>
                <a:off x="2302" y="2748"/>
                <a:ext cx="57" cy="46"/>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4" name="Freeform 418"/>
              <p:cNvSpPr/>
              <p:nvPr/>
            </p:nvSpPr>
            <p:spPr bwMode="auto">
              <a:xfrm>
                <a:off x="1827" y="2596"/>
                <a:ext cx="42" cy="96"/>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5" name="Freeform 419"/>
              <p:cNvSpPr/>
              <p:nvPr/>
            </p:nvSpPr>
            <p:spPr bwMode="auto">
              <a:xfrm>
                <a:off x="2030" y="2525"/>
                <a:ext cx="31" cy="27"/>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6" name="Freeform 420"/>
              <p:cNvSpPr/>
              <p:nvPr/>
            </p:nvSpPr>
            <p:spPr bwMode="auto">
              <a:xfrm>
                <a:off x="2034" y="2523"/>
                <a:ext cx="201" cy="90"/>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7" name="Freeform 421"/>
              <p:cNvSpPr/>
              <p:nvPr/>
            </p:nvSpPr>
            <p:spPr bwMode="auto">
              <a:xfrm>
                <a:off x="1637" y="2312"/>
                <a:ext cx="43" cy="59"/>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8" name="Freeform 422"/>
              <p:cNvSpPr/>
              <p:nvPr/>
            </p:nvSpPr>
            <p:spPr bwMode="auto">
              <a:xfrm>
                <a:off x="1660" y="2308"/>
                <a:ext cx="27" cy="23"/>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39" name="Freeform 423"/>
              <p:cNvSpPr/>
              <p:nvPr/>
            </p:nvSpPr>
            <p:spPr bwMode="auto">
              <a:xfrm>
                <a:off x="1672" y="2256"/>
                <a:ext cx="8" cy="9"/>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0" name="Freeform 424"/>
              <p:cNvSpPr/>
              <p:nvPr/>
            </p:nvSpPr>
            <p:spPr bwMode="auto">
              <a:xfrm>
                <a:off x="1675" y="2266"/>
                <a:ext cx="6" cy="7"/>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1" name="Freeform 425"/>
              <p:cNvSpPr/>
              <p:nvPr/>
            </p:nvSpPr>
            <p:spPr bwMode="auto">
              <a:xfrm>
                <a:off x="1681" y="2250"/>
                <a:ext cx="85" cy="149"/>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2" name="Freeform 426"/>
              <p:cNvSpPr/>
              <p:nvPr/>
            </p:nvSpPr>
            <p:spPr bwMode="auto">
              <a:xfrm>
                <a:off x="3793" y="2153"/>
                <a:ext cx="33" cy="12"/>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3" name="Freeform 427"/>
              <p:cNvSpPr/>
              <p:nvPr/>
            </p:nvSpPr>
            <p:spPr bwMode="auto">
              <a:xfrm>
                <a:off x="2859" y="2788"/>
                <a:ext cx="77" cy="188"/>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4" name="Freeform 428"/>
              <p:cNvSpPr/>
              <p:nvPr/>
            </p:nvSpPr>
            <p:spPr bwMode="auto">
              <a:xfrm>
                <a:off x="2219" y="2842"/>
                <a:ext cx="105" cy="83"/>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5" name="Freeform 429"/>
              <p:cNvSpPr/>
              <p:nvPr/>
            </p:nvSpPr>
            <p:spPr bwMode="auto">
              <a:xfrm>
                <a:off x="2211" y="2864"/>
                <a:ext cx="39" cy="61"/>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6" name="Freeform 430"/>
              <p:cNvSpPr/>
              <p:nvPr/>
            </p:nvSpPr>
            <p:spPr bwMode="auto">
              <a:xfrm>
                <a:off x="1896" y="2448"/>
                <a:ext cx="102" cy="92"/>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7" name="Freeform 431"/>
              <p:cNvSpPr/>
              <p:nvPr/>
            </p:nvSpPr>
            <p:spPr bwMode="auto">
              <a:xfrm>
                <a:off x="1872" y="3156"/>
                <a:ext cx="139" cy="157"/>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8" name="Freeform 432"/>
              <p:cNvSpPr/>
              <p:nvPr/>
            </p:nvSpPr>
            <p:spPr bwMode="auto">
              <a:xfrm>
                <a:off x="1876" y="3143"/>
                <a:ext cx="11" cy="13"/>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49" name="Freeform 433"/>
              <p:cNvSpPr/>
              <p:nvPr/>
            </p:nvSpPr>
            <p:spPr bwMode="auto">
              <a:xfrm>
                <a:off x="1963" y="3309"/>
                <a:ext cx="102" cy="117"/>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0" name="Freeform 434"/>
              <p:cNvSpPr/>
              <p:nvPr/>
            </p:nvSpPr>
            <p:spPr bwMode="auto">
              <a:xfrm>
                <a:off x="2063" y="3113"/>
                <a:ext cx="19" cy="24"/>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1" name="Freeform 435"/>
              <p:cNvSpPr/>
              <p:nvPr/>
            </p:nvSpPr>
            <p:spPr bwMode="auto">
              <a:xfrm>
                <a:off x="1839" y="2923"/>
                <a:ext cx="83" cy="142"/>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2" name="Freeform 436"/>
              <p:cNvSpPr/>
              <p:nvPr/>
            </p:nvSpPr>
            <p:spPr bwMode="auto">
              <a:xfrm>
                <a:off x="1905" y="2945"/>
                <a:ext cx="142" cy="102"/>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3" name="Freeform 437"/>
              <p:cNvSpPr/>
              <p:nvPr/>
            </p:nvSpPr>
            <p:spPr bwMode="auto">
              <a:xfrm>
                <a:off x="1893" y="2784"/>
                <a:ext cx="116" cy="206"/>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4" name="Freeform 438"/>
              <p:cNvSpPr/>
              <p:nvPr/>
            </p:nvSpPr>
            <p:spPr bwMode="auto">
              <a:xfrm>
                <a:off x="1868" y="3037"/>
                <a:ext cx="82" cy="11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5" name="Freeform 439"/>
              <p:cNvSpPr/>
              <p:nvPr/>
            </p:nvSpPr>
            <p:spPr bwMode="auto">
              <a:xfrm>
                <a:off x="1881" y="3019"/>
                <a:ext cx="206" cy="231"/>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6" name="Freeform 440"/>
              <p:cNvSpPr/>
              <p:nvPr/>
            </p:nvSpPr>
            <p:spPr bwMode="auto">
              <a:xfrm>
                <a:off x="2099" y="2617"/>
                <a:ext cx="25" cy="15"/>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7" name="Freeform 441"/>
              <p:cNvSpPr/>
              <p:nvPr/>
            </p:nvSpPr>
            <p:spPr bwMode="auto">
              <a:xfrm>
                <a:off x="1757" y="2927"/>
                <a:ext cx="29" cy="78"/>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8" name="Freeform 442"/>
              <p:cNvSpPr/>
              <p:nvPr/>
            </p:nvSpPr>
            <p:spPr bwMode="auto">
              <a:xfrm>
                <a:off x="1849" y="3056"/>
                <a:ext cx="20" cy="16"/>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59" name="Freeform 443"/>
              <p:cNvSpPr/>
              <p:nvPr/>
            </p:nvSpPr>
            <p:spPr bwMode="auto">
              <a:xfrm>
                <a:off x="2106" y="2854"/>
                <a:ext cx="164" cy="186"/>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0" name="Freeform 444"/>
              <p:cNvSpPr/>
              <p:nvPr/>
            </p:nvSpPr>
            <p:spPr bwMode="auto">
              <a:xfrm>
                <a:off x="2202" y="2923"/>
                <a:ext cx="17" cy="24"/>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1" name="Freeform 445"/>
              <p:cNvSpPr/>
              <p:nvPr/>
            </p:nvSpPr>
            <p:spPr bwMode="auto">
              <a:xfrm>
                <a:off x="1841" y="3056"/>
                <a:ext cx="61" cy="76"/>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2" name="Freeform 446"/>
              <p:cNvSpPr/>
              <p:nvPr/>
            </p:nvSpPr>
            <p:spPr bwMode="auto">
              <a:xfrm>
                <a:off x="1564" y="2912"/>
                <a:ext cx="33" cy="7"/>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3" name="Freeform 447"/>
              <p:cNvSpPr/>
              <p:nvPr/>
            </p:nvSpPr>
            <p:spPr bwMode="auto">
              <a:xfrm>
                <a:off x="1714" y="2943"/>
                <a:ext cx="46" cy="81"/>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4" name="Freeform 448"/>
              <p:cNvSpPr/>
              <p:nvPr/>
            </p:nvSpPr>
            <p:spPr bwMode="auto">
              <a:xfrm>
                <a:off x="1583" y="2923"/>
                <a:ext cx="80" cy="68"/>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5" name="Freeform 449"/>
              <p:cNvSpPr/>
              <p:nvPr/>
            </p:nvSpPr>
            <p:spPr bwMode="auto">
              <a:xfrm>
                <a:off x="2235" y="2707"/>
                <a:ext cx="18" cy="6"/>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6" name="Freeform 450"/>
              <p:cNvSpPr/>
              <p:nvPr/>
            </p:nvSpPr>
            <p:spPr bwMode="auto">
              <a:xfrm>
                <a:off x="2117" y="2651"/>
                <a:ext cx="17" cy="5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7" name="Freeform 451"/>
              <p:cNvSpPr/>
              <p:nvPr/>
            </p:nvSpPr>
            <p:spPr bwMode="auto">
              <a:xfrm>
                <a:off x="1654" y="2949"/>
                <a:ext cx="65" cy="79"/>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8" name="Freeform 452"/>
              <p:cNvSpPr/>
              <p:nvPr/>
            </p:nvSpPr>
            <p:spPr bwMode="auto">
              <a:xfrm>
                <a:off x="2125" y="2649"/>
                <a:ext cx="47" cy="59"/>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69" name="Freeform 453"/>
              <p:cNvSpPr/>
              <p:nvPr/>
            </p:nvSpPr>
            <p:spPr bwMode="auto">
              <a:xfrm>
                <a:off x="2117" y="3026"/>
                <a:ext cx="86" cy="116"/>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0" name="Freeform 454"/>
              <p:cNvSpPr/>
              <p:nvPr/>
            </p:nvSpPr>
            <p:spPr bwMode="auto">
              <a:xfrm>
                <a:off x="2253" y="2696"/>
                <a:ext cx="20" cy="19"/>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1" name="Freeform 455"/>
              <p:cNvSpPr/>
              <p:nvPr/>
            </p:nvSpPr>
            <p:spPr bwMode="auto">
              <a:xfrm>
                <a:off x="2128" y="2630"/>
                <a:ext cx="17" cy="22"/>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2" name="Freeform 456"/>
              <p:cNvSpPr/>
              <p:nvPr/>
            </p:nvSpPr>
            <p:spPr bwMode="auto">
              <a:xfrm>
                <a:off x="1622" y="2978"/>
                <a:ext cx="43" cy="50"/>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3" name="Freeform 457"/>
              <p:cNvSpPr/>
              <p:nvPr/>
            </p:nvSpPr>
            <p:spPr bwMode="auto">
              <a:xfrm>
                <a:off x="1848" y="2652"/>
                <a:ext cx="170" cy="185"/>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4" name="Freeform 458"/>
              <p:cNvSpPr/>
              <p:nvPr/>
            </p:nvSpPr>
            <p:spPr bwMode="auto">
              <a:xfrm>
                <a:off x="2215" y="3237"/>
                <a:ext cx="77" cy="175"/>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5" name="Freeform 459"/>
              <p:cNvSpPr/>
              <p:nvPr/>
            </p:nvSpPr>
            <p:spPr bwMode="auto">
              <a:xfrm>
                <a:off x="2103" y="3202"/>
                <a:ext cx="36" cy="99"/>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6" name="Freeform 460"/>
              <p:cNvSpPr/>
              <p:nvPr/>
            </p:nvSpPr>
            <p:spPr bwMode="auto">
              <a:xfrm>
                <a:off x="1615" y="2764"/>
                <a:ext cx="177" cy="191"/>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7" name="Freeform 461"/>
              <p:cNvSpPr/>
              <p:nvPr/>
            </p:nvSpPr>
            <p:spPr bwMode="auto">
              <a:xfrm>
                <a:off x="1562" y="2733"/>
                <a:ext cx="133" cy="164"/>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8" name="Freeform 462"/>
              <p:cNvSpPr/>
              <p:nvPr/>
            </p:nvSpPr>
            <p:spPr bwMode="auto">
              <a:xfrm>
                <a:off x="1606" y="2617"/>
                <a:ext cx="127" cy="11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79" name="Freeform 463"/>
              <p:cNvSpPr/>
              <p:nvPr/>
            </p:nvSpPr>
            <p:spPr bwMode="auto">
              <a:xfrm>
                <a:off x="2074" y="3215"/>
                <a:ext cx="114" cy="211"/>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0" name="Freeform 464"/>
              <p:cNvSpPr/>
              <p:nvPr/>
            </p:nvSpPr>
            <p:spPr bwMode="auto">
              <a:xfrm>
                <a:off x="1749" y="2784"/>
                <a:ext cx="173" cy="152"/>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1" name="Freeform 465"/>
              <p:cNvSpPr/>
              <p:nvPr/>
            </p:nvSpPr>
            <p:spPr bwMode="auto">
              <a:xfrm>
                <a:off x="1777" y="2908"/>
                <a:ext cx="127" cy="123"/>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2" name="Freeform 466"/>
              <p:cNvSpPr/>
              <p:nvPr/>
            </p:nvSpPr>
            <p:spPr bwMode="auto">
              <a:xfrm>
                <a:off x="1564" y="2923"/>
                <a:ext cx="33" cy="23"/>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3" name="Freeform 467"/>
              <p:cNvSpPr/>
              <p:nvPr/>
            </p:nvSpPr>
            <p:spPr bwMode="auto">
              <a:xfrm>
                <a:off x="2300" y="2748"/>
                <a:ext cx="6" cy="22"/>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4" name="Freeform 468"/>
              <p:cNvSpPr/>
              <p:nvPr/>
            </p:nvSpPr>
            <p:spPr bwMode="auto">
              <a:xfrm>
                <a:off x="2063" y="3096"/>
                <a:ext cx="19" cy="21"/>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5" name="Freeform 469"/>
              <p:cNvSpPr/>
              <p:nvPr/>
            </p:nvSpPr>
            <p:spPr bwMode="auto">
              <a:xfrm>
                <a:off x="1556" y="2873"/>
                <a:ext cx="67" cy="52"/>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6" name="Freeform 470"/>
              <p:cNvSpPr/>
              <p:nvPr/>
            </p:nvSpPr>
            <p:spPr bwMode="auto">
              <a:xfrm>
                <a:off x="1603" y="2959"/>
                <a:ext cx="34" cy="37"/>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7" name="Freeform 471"/>
              <p:cNvSpPr/>
              <p:nvPr/>
            </p:nvSpPr>
            <p:spPr bwMode="auto">
              <a:xfrm>
                <a:off x="2194" y="2933"/>
                <a:ext cx="111" cy="172"/>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8" name="Freeform 472"/>
              <p:cNvSpPr/>
              <p:nvPr/>
            </p:nvSpPr>
            <p:spPr bwMode="auto">
              <a:xfrm>
                <a:off x="2020" y="3281"/>
                <a:ext cx="86" cy="91"/>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89" name="Freeform 473"/>
              <p:cNvSpPr/>
              <p:nvPr/>
            </p:nvSpPr>
            <p:spPr bwMode="auto">
              <a:xfrm>
                <a:off x="1872" y="3297"/>
                <a:ext cx="148" cy="161"/>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0" name="Freeform 474"/>
              <p:cNvSpPr/>
              <p:nvPr/>
            </p:nvSpPr>
            <p:spPr bwMode="auto">
              <a:xfrm>
                <a:off x="1562" y="2727"/>
                <a:ext cx="92" cy="88"/>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1" name="Freeform 475"/>
              <p:cNvSpPr/>
              <p:nvPr/>
            </p:nvSpPr>
            <p:spPr bwMode="auto">
              <a:xfrm>
                <a:off x="1986" y="2789"/>
                <a:ext cx="180" cy="249"/>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2" name="Freeform 476"/>
              <p:cNvSpPr/>
              <p:nvPr/>
            </p:nvSpPr>
            <p:spPr bwMode="auto">
              <a:xfrm>
                <a:off x="2082" y="3413"/>
                <a:ext cx="14" cy="20"/>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3" name="Freeform 477"/>
              <p:cNvSpPr/>
              <p:nvPr/>
            </p:nvSpPr>
            <p:spPr bwMode="auto">
              <a:xfrm>
                <a:off x="2070" y="3095"/>
                <a:ext cx="118" cy="136"/>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4" name="Freeform 478"/>
              <p:cNvSpPr/>
              <p:nvPr/>
            </p:nvSpPr>
            <p:spPr bwMode="auto">
              <a:xfrm>
                <a:off x="1745" y="2943"/>
                <a:ext cx="24" cy="65"/>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5" name="Freeform 479"/>
              <p:cNvSpPr/>
              <p:nvPr/>
            </p:nvSpPr>
            <p:spPr bwMode="auto">
              <a:xfrm>
                <a:off x="2071" y="3033"/>
                <a:ext cx="57" cy="67"/>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6" name="Freeform 480"/>
              <p:cNvSpPr/>
              <p:nvPr/>
            </p:nvSpPr>
            <p:spPr bwMode="auto">
              <a:xfrm>
                <a:off x="2014" y="2673"/>
                <a:ext cx="122" cy="133"/>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7" name="Freeform 481"/>
              <p:cNvSpPr/>
              <p:nvPr/>
            </p:nvSpPr>
            <p:spPr bwMode="auto">
              <a:xfrm>
                <a:off x="1690" y="2894"/>
                <a:ext cx="81" cy="69"/>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8" name="Freeform 482"/>
              <p:cNvSpPr/>
              <p:nvPr/>
            </p:nvSpPr>
            <p:spPr bwMode="auto">
              <a:xfrm>
                <a:off x="1986" y="3186"/>
                <a:ext cx="128" cy="123"/>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199" name="Freeform 483"/>
              <p:cNvSpPr/>
              <p:nvPr/>
            </p:nvSpPr>
            <p:spPr bwMode="auto">
              <a:xfrm>
                <a:off x="1926" y="3366"/>
                <a:ext cx="178" cy="16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0" name="Freeform 484"/>
              <p:cNvSpPr/>
              <p:nvPr/>
            </p:nvSpPr>
            <p:spPr bwMode="auto">
              <a:xfrm>
                <a:off x="2040" y="3455"/>
                <a:ext cx="25" cy="30"/>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1" name="Freeform 485"/>
              <p:cNvSpPr/>
              <p:nvPr/>
            </p:nvSpPr>
            <p:spPr bwMode="auto">
              <a:xfrm>
                <a:off x="2000" y="2304"/>
                <a:ext cx="86" cy="77"/>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2" name="Freeform 486"/>
              <p:cNvSpPr/>
              <p:nvPr/>
            </p:nvSpPr>
            <p:spPr bwMode="auto">
              <a:xfrm>
                <a:off x="1987" y="2359"/>
                <a:ext cx="192" cy="128"/>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3" name="Freeform 487"/>
              <p:cNvSpPr/>
              <p:nvPr/>
            </p:nvSpPr>
            <p:spPr bwMode="auto">
              <a:xfrm>
                <a:off x="2036" y="2424"/>
                <a:ext cx="37" cy="47"/>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4" name="Freeform 488"/>
              <p:cNvSpPr/>
              <p:nvPr/>
            </p:nvSpPr>
            <p:spPr bwMode="auto">
              <a:xfrm>
                <a:off x="2167" y="2487"/>
                <a:ext cx="80" cy="42"/>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5" name="Freeform 489"/>
              <p:cNvSpPr/>
              <p:nvPr/>
            </p:nvSpPr>
            <p:spPr bwMode="auto">
              <a:xfrm>
                <a:off x="2227" y="2512"/>
                <a:ext cx="67" cy="63"/>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6" name="Freeform 490"/>
              <p:cNvSpPr/>
              <p:nvPr/>
            </p:nvSpPr>
            <p:spPr bwMode="auto">
              <a:xfrm>
                <a:off x="2213" y="2524"/>
                <a:ext cx="45" cy="39"/>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7" name="Freeform 491"/>
              <p:cNvSpPr/>
              <p:nvPr/>
            </p:nvSpPr>
            <p:spPr bwMode="auto">
              <a:xfrm>
                <a:off x="2238" y="2308"/>
                <a:ext cx="455" cy="22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8" name="Freeform 492"/>
              <p:cNvSpPr/>
              <p:nvPr/>
            </p:nvSpPr>
            <p:spPr bwMode="auto">
              <a:xfrm>
                <a:off x="2347" y="2454"/>
                <a:ext cx="200" cy="141"/>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09" name="Freeform 493"/>
              <p:cNvSpPr/>
              <p:nvPr/>
            </p:nvSpPr>
            <p:spPr bwMode="auto">
              <a:xfrm>
                <a:off x="2322" y="2500"/>
                <a:ext cx="152" cy="123"/>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0" name="Freeform 494"/>
              <p:cNvSpPr/>
              <p:nvPr/>
            </p:nvSpPr>
            <p:spPr bwMode="auto">
              <a:xfrm>
                <a:off x="2492" y="2499"/>
                <a:ext cx="127" cy="62"/>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1" name="Freeform 495"/>
              <p:cNvSpPr/>
              <p:nvPr/>
            </p:nvSpPr>
            <p:spPr bwMode="auto">
              <a:xfrm>
                <a:off x="2479" y="2536"/>
                <a:ext cx="81" cy="65"/>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12" name="Freeform 496"/>
              <p:cNvSpPr/>
              <p:nvPr/>
            </p:nvSpPr>
            <p:spPr bwMode="auto">
              <a:xfrm>
                <a:off x="2998" y="279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Arial Narrow" panose="020B0606020202030204" pitchFamily="34" charset="0"/>
                  <a:ea typeface="微软雅黑" panose="020B0503020204020204" charset="-122"/>
                  <a:cs typeface="Arial" panose="020B0604020202020204" pitchFamily="34" charset="0"/>
                </a:endParaRPr>
              </a:p>
            </p:txBody>
          </p:sp>
        </p:grpSp>
      </p:grpSp>
      <p:grpSp>
        <p:nvGrpSpPr>
          <p:cNvPr id="55300" name="组合 2"/>
          <p:cNvGrpSpPr/>
          <p:nvPr/>
        </p:nvGrpSpPr>
        <p:grpSpPr>
          <a:xfrm>
            <a:off x="4218305" y="1713230"/>
            <a:ext cx="6560185" cy="1981200"/>
            <a:chOff x="2539782" y="2068507"/>
            <a:chExt cx="6099061" cy="1650297"/>
          </a:xfrm>
        </p:grpSpPr>
        <p:pic>
          <p:nvPicPr>
            <p:cNvPr id="6" name="图片 5"/>
            <p:cNvPicPr>
              <a:picLocks noChangeAspect="1"/>
            </p:cNvPicPr>
            <p:nvPr/>
          </p:nvPicPr>
          <p:blipFill>
            <a:blip r:embed="rId2" cstate="print"/>
            <a:stretch>
              <a:fillRect/>
            </a:stretch>
          </p:blipFill>
          <p:spPr>
            <a:xfrm>
              <a:off x="6167180" y="2068507"/>
              <a:ext cx="2471663" cy="1650297"/>
            </a:xfrm>
            <a:prstGeom prst="rect">
              <a:avLst/>
            </a:prstGeom>
            <a:effectLst>
              <a:outerShdw blurRad="50800" dist="38100" dir="2700000" algn="tl" rotWithShape="0">
                <a:prstClr val="black">
                  <a:alpha val="40000"/>
                </a:prstClr>
              </a:outerShdw>
            </a:effectLst>
            <a:scene3d>
              <a:camera prst="perspectiveLeft" fov="7200000">
                <a:rot lat="0" lon="1200000" rev="0"/>
              </a:camera>
              <a:lightRig rig="threePt" dir="t"/>
            </a:scene3d>
          </p:spPr>
        </p:pic>
        <p:pic>
          <p:nvPicPr>
            <p:cNvPr id="5" name="图片 4"/>
            <p:cNvPicPr>
              <a:picLocks noChangeAspect="1"/>
            </p:cNvPicPr>
            <p:nvPr/>
          </p:nvPicPr>
          <p:blipFill>
            <a:blip r:embed="rId3" cstate="print"/>
            <a:stretch>
              <a:fillRect/>
            </a:stretch>
          </p:blipFill>
          <p:spPr>
            <a:xfrm flipH="1">
              <a:off x="4353481" y="2069768"/>
              <a:ext cx="2471663" cy="1647775"/>
            </a:xfrm>
            <a:prstGeom prst="rect">
              <a:avLst/>
            </a:prstGeom>
            <a:effectLst>
              <a:outerShdw blurRad="50800" dist="38100" dir="2700000" algn="tl" rotWithShape="0">
                <a:prstClr val="black">
                  <a:alpha val="40000"/>
                </a:prstClr>
              </a:outerShdw>
            </a:effectLst>
            <a:scene3d>
              <a:camera prst="perspectiveLeft" fov="7200000">
                <a:rot lat="0" lon="1200000" rev="0"/>
              </a:camera>
              <a:lightRig rig="threePt" dir="t"/>
            </a:scene3d>
          </p:spPr>
        </p:pic>
        <p:pic>
          <p:nvPicPr>
            <p:cNvPr id="4" name="图片 3"/>
            <p:cNvPicPr>
              <a:picLocks noChangeAspect="1"/>
            </p:cNvPicPr>
            <p:nvPr/>
          </p:nvPicPr>
          <p:blipFill>
            <a:blip r:embed="rId4" cstate="print"/>
            <a:stretch>
              <a:fillRect/>
            </a:stretch>
          </p:blipFill>
          <p:spPr>
            <a:xfrm>
              <a:off x="2539782" y="2069365"/>
              <a:ext cx="2471663" cy="1648579"/>
            </a:xfrm>
            <a:prstGeom prst="rect">
              <a:avLst/>
            </a:prstGeom>
            <a:effectLst>
              <a:outerShdw blurRad="50800" dist="38100" dir="2700000" algn="tl" rotWithShape="0">
                <a:prstClr val="black">
                  <a:alpha val="40000"/>
                </a:prstClr>
              </a:outerShdw>
            </a:effectLst>
            <a:scene3d>
              <a:camera prst="perspectiveLeft" fov="7200000">
                <a:rot lat="0" lon="1200000" rev="0"/>
              </a:camera>
              <a:lightRig rig="threePt" dir="t"/>
            </a:scene3d>
          </p:spPr>
        </p:pic>
      </p:grpSp>
      <p:sp>
        <p:nvSpPr>
          <p:cNvPr id="55303" name="矩形 6"/>
          <p:cNvSpPr/>
          <p:nvPr/>
        </p:nvSpPr>
        <p:spPr>
          <a:xfrm>
            <a:off x="1936080" y="4213225"/>
            <a:ext cx="7821930" cy="922020"/>
          </a:xfrm>
          <a:prstGeom prst="rect">
            <a:avLst/>
          </a:prstGeom>
          <a:noFill/>
          <a:ln w="9525">
            <a:noFill/>
          </a:ln>
        </p:spPr>
        <p:txBody>
          <a:bodyPr wrap="square">
            <a:spAutoFit/>
          </a:bodyPr>
          <a:lstStyle/>
          <a:p>
            <a:pPr algn="dist"/>
            <a:r>
              <a:rPr lang="en-US" altLang="zh-CN" sz="5400" b="1" dirty="0">
                <a:solidFill>
                  <a:schemeClr val="bg1"/>
                </a:solidFill>
                <a:latin typeface="微软雅黑" panose="020B0503020204020204" charset="-122"/>
                <a:ea typeface="微软雅黑" panose="020B0503020204020204" charset="-122"/>
                <a:cs typeface="微软雅黑" panose="020B0503020204020204" charset="-122"/>
              </a:rPr>
              <a:t>2018</a:t>
            </a:r>
            <a:r>
              <a:rPr lang="zh-CN" altLang="en-US" sz="5400" b="1" dirty="0">
                <a:solidFill>
                  <a:schemeClr val="bg1"/>
                </a:solidFill>
                <a:latin typeface="微软雅黑" panose="020B0503020204020204" charset="-122"/>
                <a:ea typeface="微软雅黑" panose="020B0503020204020204" charset="-122"/>
                <a:cs typeface="微软雅黑" panose="020B0503020204020204" charset="-122"/>
              </a:rPr>
              <a:t>届毕业生就业指导</a:t>
            </a:r>
            <a:endParaRPr lang="zh-CN" altLang="en-US" sz="54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64290" y="340043"/>
            <a:ext cx="10973880" cy="1143000"/>
          </a:xfrm>
        </p:spPr>
        <p:txBody>
          <a:bodyPr>
            <a:normAutofit/>
          </a:bodyPr>
          <a:lstStyle/>
          <a:p>
            <a:pPr algn="l"/>
            <a:r>
              <a:rPr lang="zh-CN" altLang="en-US" sz="3600" b="1" dirty="0" smtClean="0">
                <a:sym typeface="+mn-ea"/>
              </a:rPr>
              <a:t>秉承家国情怀     服务国家战略</a:t>
            </a:r>
            <a:endParaRPr lang="zh-CN" altLang="en-US" sz="3600" b="1" dirty="0" smtClean="0">
              <a:sym typeface="+mn-ea"/>
            </a:endParaRPr>
          </a:p>
        </p:txBody>
      </p:sp>
      <p:sp>
        <p:nvSpPr>
          <p:cNvPr id="2" name="上箭头 1"/>
          <p:cNvSpPr/>
          <p:nvPr/>
        </p:nvSpPr>
        <p:spPr>
          <a:xfrm>
            <a:off x="3848735" y="1483360"/>
            <a:ext cx="5029835" cy="3415030"/>
          </a:xfrm>
          <a:prstGeom prst="upArrow">
            <a:avLst>
              <a:gd name="adj1" fmla="val 50000"/>
              <a:gd name="adj2" fmla="val 50000"/>
            </a:avLst>
          </a:prstGeom>
          <a:gradFill flip="none">
            <a:gsLst>
              <a:gs pos="0">
                <a:schemeClr val="accent1">
                  <a:lumMod val="5000"/>
                  <a:lumOff val="95000"/>
                </a:schemeClr>
              </a:gs>
              <a:gs pos="98000">
                <a:srgbClr val="CAD9EB">
                  <a:alpha val="11000"/>
                  <a:lumMod val="69000"/>
                  <a:lumOff val="31000"/>
                </a:srgbClr>
              </a:gs>
              <a:gs pos="98000">
                <a:srgbClr val="CAD9EB">
                  <a:alpha val="100000"/>
                </a:srgbClr>
              </a:gs>
              <a:gs pos="98000">
                <a:srgbClr val="CAD9EB">
                  <a:alpha val="100000"/>
                </a:srgbClr>
              </a:gs>
              <a:gs pos="4000">
                <a:srgbClr val="CAD9EB"/>
              </a:gs>
              <a:gs pos="0">
                <a:schemeClr val="accent1">
                  <a:lumMod val="45000"/>
                  <a:lumOff val="55000"/>
                </a:schemeClr>
              </a:gs>
              <a:gs pos="2000">
                <a:schemeClr val="accent1">
                  <a:lumMod val="45000"/>
                  <a:lumOff val="55000"/>
                </a:schemeClr>
              </a:gs>
              <a:gs pos="5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343660" y="4650740"/>
            <a:ext cx="2421255" cy="1512570"/>
          </a:xfrm>
          <a:prstGeom prst="ellipse">
            <a:avLst/>
          </a:prstGeom>
          <a:gradFill>
            <a:gsLst>
              <a:gs pos="0">
                <a:schemeClr val="bg2"/>
              </a:gs>
              <a:gs pos="100000">
                <a:schemeClr val="tx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国际组织</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椭圆 5"/>
          <p:cNvSpPr/>
          <p:nvPr/>
        </p:nvSpPr>
        <p:spPr>
          <a:xfrm>
            <a:off x="8973185" y="4745990"/>
            <a:ext cx="2348865" cy="1417320"/>
          </a:xfrm>
          <a:prstGeom prst="ellipse">
            <a:avLst/>
          </a:prstGeom>
          <a:gradFill>
            <a:gsLst>
              <a:gs pos="0">
                <a:schemeClr val="bg2"/>
              </a:gs>
              <a:gs pos="100000">
                <a:schemeClr val="tx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基层就业</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椭圆 8"/>
          <p:cNvSpPr/>
          <p:nvPr/>
        </p:nvSpPr>
        <p:spPr>
          <a:xfrm>
            <a:off x="6433185" y="4650740"/>
            <a:ext cx="2445385" cy="1512570"/>
          </a:xfrm>
          <a:prstGeom prst="ellipse">
            <a:avLst/>
          </a:prstGeom>
          <a:gradFill>
            <a:gsLst>
              <a:gs pos="0">
                <a:schemeClr val="bg2"/>
              </a:gs>
              <a:gs pos="100000">
                <a:schemeClr val="tx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重要央企</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nvSpPr>
        <p:spPr>
          <a:xfrm>
            <a:off x="3848735" y="4612005"/>
            <a:ext cx="2536190" cy="1551305"/>
          </a:xfrm>
          <a:prstGeom prst="ellipse">
            <a:avLst/>
          </a:prstGeom>
          <a:gradFill>
            <a:gsLst>
              <a:gs pos="0">
                <a:schemeClr val="bg2"/>
              </a:gs>
              <a:gs pos="100000">
                <a:schemeClr val="tx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西部就业</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a:t>“一带一路”战略</a:t>
            </a:r>
            <a:endParaRPr lang="zh-CN" altLang="en-US" sz="4000" dirty="0"/>
          </a:p>
        </p:txBody>
      </p:sp>
      <p:pic>
        <p:nvPicPr>
          <p:cNvPr id="4" name="内容占位符 3"/>
          <p:cNvPicPr>
            <a:picLocks noGrp="1" noChangeAspect="1"/>
          </p:cNvPicPr>
          <p:nvPr>
            <p:ph idx="1"/>
          </p:nvPr>
        </p:nvPicPr>
        <p:blipFill>
          <a:blip r:embed="rId1"/>
          <a:stretch>
            <a:fillRect/>
          </a:stretch>
        </p:blipFill>
        <p:spPr>
          <a:xfrm>
            <a:off x="2628265" y="1179195"/>
            <a:ext cx="6687820" cy="4947285"/>
          </a:xfrm>
          <a:prstGeom prst="rect">
            <a:avLst/>
          </a:prstGeom>
        </p:spPr>
      </p:pic>
      <p:sp>
        <p:nvSpPr>
          <p:cNvPr id="5" name="文本框 4"/>
          <p:cNvSpPr txBox="1"/>
          <p:nvPr/>
        </p:nvSpPr>
        <p:spPr>
          <a:xfrm>
            <a:off x="2789555" y="6126480"/>
            <a:ext cx="7803515" cy="497205"/>
          </a:xfrm>
          <a:prstGeom prst="rect">
            <a:avLst/>
          </a:prstGeom>
          <a:noFill/>
          <a:ln w="25400">
            <a:noFill/>
            <a:prstDash val="dash"/>
            <a:miter lim="800000"/>
          </a:ln>
        </p:spPr>
        <p:txBody>
          <a:bodyPr wrap="square" anchor="t">
            <a:spAutoFit/>
          </a:bodyPr>
          <a:lstStyle/>
          <a:p>
            <a:pPr>
              <a:lnSpc>
                <a:spcPct val="110000"/>
              </a:lnSpc>
            </a:pPr>
            <a:r>
              <a:rPr lang="zh-CN" altLang="en-US" sz="2400" dirty="0">
                <a:ea typeface="微软雅黑" panose="020B0503020204020204" charset="-122"/>
              </a:rPr>
              <a:t>全国三分之二的省份都在积极部署对接一带一路战略</a:t>
            </a:r>
            <a:endParaRPr lang="zh-CN" altLang="en-US" sz="2400" dirty="0">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a:t>长江经济带战略</a:t>
            </a:r>
            <a:endParaRPr lang="zh-CN" altLang="en-US" sz="4000" dirty="0"/>
          </a:p>
        </p:txBody>
      </p:sp>
      <p:pic>
        <p:nvPicPr>
          <p:cNvPr id="4" name="内容占位符 3"/>
          <p:cNvPicPr>
            <a:picLocks noGrp="1" noChangeAspect="1"/>
          </p:cNvPicPr>
          <p:nvPr>
            <p:ph idx="1"/>
          </p:nvPr>
        </p:nvPicPr>
        <p:blipFill>
          <a:blip r:embed="rId1"/>
          <a:stretch>
            <a:fillRect/>
          </a:stretch>
        </p:blipFill>
        <p:spPr>
          <a:xfrm>
            <a:off x="1676400" y="1125220"/>
            <a:ext cx="8763000" cy="4789170"/>
          </a:xfrm>
          <a:prstGeom prst="rect">
            <a:avLst/>
          </a:prstGeom>
        </p:spPr>
      </p:pic>
      <p:sp>
        <p:nvSpPr>
          <p:cNvPr id="5" name="文本框 4"/>
          <p:cNvSpPr txBox="1"/>
          <p:nvPr/>
        </p:nvSpPr>
        <p:spPr>
          <a:xfrm>
            <a:off x="4227195" y="5662930"/>
            <a:ext cx="4616450" cy="497205"/>
          </a:xfrm>
          <a:prstGeom prst="rect">
            <a:avLst/>
          </a:prstGeom>
          <a:noFill/>
          <a:ln w="25400">
            <a:noFill/>
            <a:prstDash val="dash"/>
            <a:miter lim="800000"/>
          </a:ln>
        </p:spPr>
        <p:txBody>
          <a:bodyPr wrap="square" anchor="t">
            <a:spAutoFit/>
          </a:bodyPr>
          <a:lstStyle/>
          <a:p>
            <a:pPr>
              <a:lnSpc>
                <a:spcPct val="110000"/>
              </a:lnSpc>
            </a:pPr>
            <a:r>
              <a:rPr lang="zh-CN" altLang="en-US" sz="2400" dirty="0">
                <a:ea typeface="微软雅黑" panose="020B0503020204020204" charset="-122"/>
              </a:rPr>
              <a:t>长江经济带覆盖11省市</a:t>
            </a:r>
            <a:endParaRPr lang="zh-CN" altLang="en-US" sz="2400" dirty="0">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a:t>京津冀一体化战略</a:t>
            </a:r>
            <a:endParaRPr lang="zh-CN" altLang="en-US" sz="4000" dirty="0"/>
          </a:p>
        </p:txBody>
      </p:sp>
      <p:pic>
        <p:nvPicPr>
          <p:cNvPr id="4" name="内容占位符 3"/>
          <p:cNvPicPr>
            <a:picLocks noGrp="1" noChangeAspect="1"/>
          </p:cNvPicPr>
          <p:nvPr>
            <p:ph idx="1"/>
          </p:nvPr>
        </p:nvPicPr>
        <p:blipFill>
          <a:blip r:embed="rId1"/>
          <a:stretch>
            <a:fillRect/>
          </a:stretch>
        </p:blipFill>
        <p:spPr>
          <a:xfrm>
            <a:off x="3095603" y="1236588"/>
            <a:ext cx="6341131" cy="4889891"/>
          </a:xfrm>
          <a:prstGeom prst="rect">
            <a:avLst/>
          </a:prstGeom>
        </p:spPr>
      </p:pic>
      <p:sp>
        <p:nvSpPr>
          <p:cNvPr id="5" name="文本框 4"/>
          <p:cNvSpPr txBox="1"/>
          <p:nvPr/>
        </p:nvSpPr>
        <p:spPr>
          <a:xfrm>
            <a:off x="1670685" y="6126480"/>
            <a:ext cx="8436610" cy="395605"/>
          </a:xfrm>
          <a:prstGeom prst="rect">
            <a:avLst/>
          </a:prstGeom>
          <a:noFill/>
          <a:ln w="25400">
            <a:noFill/>
            <a:prstDash val="dash"/>
            <a:miter lim="800000"/>
          </a:ln>
        </p:spPr>
        <p:txBody>
          <a:bodyPr wrap="square" anchor="t">
            <a:spAutoFit/>
          </a:bodyPr>
          <a:lstStyle/>
          <a:p>
            <a:pPr>
              <a:lnSpc>
                <a:spcPct val="110000"/>
              </a:lnSpc>
            </a:pPr>
            <a:r>
              <a:rPr lang="zh-CN" altLang="en-US" sz="1800" dirty="0">
                <a:ea typeface="微软雅黑" panose="020B0503020204020204" charset="-122"/>
              </a:rPr>
              <a:t>北京：“研发中心”，天津：“全国先进制造业基地”，河北：“全国物流基地”</a:t>
            </a:r>
            <a:endParaRPr lang="zh-CN" altLang="en-US" sz="1800" dirty="0">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7"/>
          <p:cNvPicPr>
            <a:picLocks noChangeAspect="1"/>
          </p:cNvPicPr>
          <p:nvPr/>
        </p:nvPicPr>
        <p:blipFill>
          <a:blip r:embed="rId1"/>
          <a:srcRect t="3508" r="3555"/>
          <a:stretch>
            <a:fillRect/>
          </a:stretch>
        </p:blipFill>
        <p:spPr>
          <a:xfrm>
            <a:off x="-22225" y="0"/>
            <a:ext cx="12199620" cy="6858000"/>
          </a:xfrm>
          <a:prstGeom prst="rect">
            <a:avLst/>
          </a:prstGeom>
          <a:noFill/>
          <a:ln w="9525">
            <a:noFill/>
          </a:ln>
        </p:spPr>
      </p:pic>
      <p:sp>
        <p:nvSpPr>
          <p:cNvPr id="40" name="任意多边形 39"/>
          <p:cNvSpPr/>
          <p:nvPr/>
        </p:nvSpPr>
        <p:spPr>
          <a:xfrm>
            <a:off x="3699475" y="898525"/>
            <a:ext cx="5060950" cy="5060950"/>
          </a:xfrm>
          <a:custGeom>
            <a:avLst/>
            <a:gdLst>
              <a:gd name="connsiteX0" fmla="*/ 2528706 w 5060732"/>
              <a:gd name="connsiteY0" fmla="*/ 676257 h 5060732"/>
              <a:gd name="connsiteX1" fmla="*/ 674598 w 5060732"/>
              <a:gd name="connsiteY1" fmla="*/ 2530365 h 5060732"/>
              <a:gd name="connsiteX2" fmla="*/ 2528706 w 5060732"/>
              <a:gd name="connsiteY2" fmla="*/ 4384473 h 5060732"/>
              <a:gd name="connsiteX3" fmla="*/ 4382814 w 5060732"/>
              <a:gd name="connsiteY3" fmla="*/ 2530365 h 5060732"/>
              <a:gd name="connsiteX4" fmla="*/ 2528706 w 5060732"/>
              <a:gd name="connsiteY4" fmla="*/ 676257 h 5060732"/>
              <a:gd name="connsiteX5" fmla="*/ 2530366 w 5060732"/>
              <a:gd name="connsiteY5" fmla="*/ 0 h 5060732"/>
              <a:gd name="connsiteX6" fmla="*/ 5060732 w 5060732"/>
              <a:gd name="connsiteY6" fmla="*/ 2530366 h 5060732"/>
              <a:gd name="connsiteX7" fmla="*/ 2530366 w 5060732"/>
              <a:gd name="connsiteY7" fmla="*/ 5060732 h 5060732"/>
              <a:gd name="connsiteX8" fmla="*/ 0 w 5060732"/>
              <a:gd name="connsiteY8" fmla="*/ 2530366 h 5060732"/>
              <a:gd name="connsiteX9" fmla="*/ 2530366 w 5060732"/>
              <a:gd name="connsiteY9" fmla="*/ 0 h 50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732" h="5060732">
                <a:moveTo>
                  <a:pt x="2528706" y="676257"/>
                </a:moveTo>
                <a:cubicBezTo>
                  <a:pt x="1504710" y="676257"/>
                  <a:pt x="674598" y="1506369"/>
                  <a:pt x="674598" y="2530365"/>
                </a:cubicBezTo>
                <a:cubicBezTo>
                  <a:pt x="674598" y="3554361"/>
                  <a:pt x="1504710" y="4384473"/>
                  <a:pt x="2528706" y="4384473"/>
                </a:cubicBezTo>
                <a:cubicBezTo>
                  <a:pt x="3552702" y="4384473"/>
                  <a:pt x="4382814" y="3554361"/>
                  <a:pt x="4382814" y="2530365"/>
                </a:cubicBezTo>
                <a:cubicBezTo>
                  <a:pt x="4382814" y="1506369"/>
                  <a:pt x="3552702" y="676257"/>
                  <a:pt x="2528706" y="676257"/>
                </a:cubicBezTo>
                <a:close/>
                <a:moveTo>
                  <a:pt x="2530366" y="0"/>
                </a:moveTo>
                <a:cubicBezTo>
                  <a:pt x="3927849" y="0"/>
                  <a:pt x="5060732" y="1132883"/>
                  <a:pt x="5060732" y="2530366"/>
                </a:cubicBezTo>
                <a:cubicBezTo>
                  <a:pt x="5060732" y="3927849"/>
                  <a:pt x="3927849" y="5060732"/>
                  <a:pt x="2530366" y="5060732"/>
                </a:cubicBezTo>
                <a:cubicBezTo>
                  <a:pt x="1132883" y="5060732"/>
                  <a:pt x="0" y="3927849"/>
                  <a:pt x="0" y="2530366"/>
                </a:cubicBezTo>
                <a:cubicBezTo>
                  <a:pt x="0" y="1132883"/>
                  <a:pt x="1132883" y="0"/>
                  <a:pt x="2530366" y="0"/>
                </a:cubicBezTo>
                <a:close/>
              </a:path>
            </a:pathLst>
          </a:custGeom>
          <a:solidFill>
            <a:srgbClr val="6C7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39" name="椭圆 38"/>
          <p:cNvSpPr/>
          <p:nvPr/>
        </p:nvSpPr>
        <p:spPr>
          <a:xfrm>
            <a:off x="4375750" y="1574800"/>
            <a:ext cx="3708400" cy="3708400"/>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5" name="文本框 4"/>
          <p:cNvSpPr txBox="1"/>
          <p:nvPr/>
        </p:nvSpPr>
        <p:spPr>
          <a:xfrm>
            <a:off x="5252050" y="1481138"/>
            <a:ext cx="1949450" cy="2214880"/>
          </a:xfrm>
          <a:prstGeom prst="rect">
            <a:avLst/>
          </a:prstGeom>
          <a:noFill/>
        </p:spPr>
        <p:txBody>
          <a:bodyPr wrap="none">
            <a:spAutoFit/>
          </a:bodyPr>
          <a:lstStyle/>
          <a:p>
            <a:pPr marR="0" defTabSz="914400">
              <a:buClrTx/>
              <a:buSzTx/>
              <a:buFontTx/>
              <a:buNone/>
              <a:defRPr/>
            </a:pPr>
            <a:r>
              <a:rPr kumimoji="1" lang="en-US" altLang="zh-CN"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rPr>
              <a:t>02</a:t>
            </a:r>
            <a:endParaRPr kumimoji="1" lang="zh-CN" altLang="en-US"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endParaRPr>
          </a:p>
        </p:txBody>
      </p:sp>
      <p:sp>
        <p:nvSpPr>
          <p:cNvPr id="6" name="文本框 5"/>
          <p:cNvSpPr txBox="1"/>
          <p:nvPr/>
        </p:nvSpPr>
        <p:spPr>
          <a:xfrm>
            <a:off x="5429850" y="3494088"/>
            <a:ext cx="1601788" cy="460375"/>
          </a:xfrm>
          <a:prstGeom prst="rect">
            <a:avLst/>
          </a:prstGeom>
          <a:noFill/>
        </p:spPr>
        <p:txBody>
          <a:bodyPr>
            <a:spAutoFit/>
          </a:bodyPr>
          <a:lstStyle/>
          <a:p>
            <a:pPr marR="0" algn="dist" defTabSz="914400">
              <a:buClrTx/>
              <a:buSzTx/>
              <a:buFontTx/>
              <a:buNone/>
              <a:defRPr/>
            </a:pPr>
            <a:r>
              <a:rPr kumimoji="1"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第二部分</a:t>
            </a:r>
            <a:endParaRPr kumimoji="1"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111080" y="4148138"/>
            <a:ext cx="2468880" cy="398780"/>
          </a:xfrm>
          <a:prstGeom prst="rect">
            <a:avLst/>
          </a:prstGeom>
          <a:noFill/>
        </p:spPr>
        <p:txBody>
          <a:bodyPr wrap="none">
            <a:spAutoFit/>
          </a:bodyPr>
          <a:lstStyle/>
          <a:p>
            <a:pPr marR="0" defTabSz="914400">
              <a:buClrTx/>
              <a:buSzTx/>
              <a:buFontTx/>
              <a:buNone/>
              <a:defRPr/>
            </a:pPr>
            <a:r>
              <a:rPr kumimoji="1" lang="zh-CN" altLang="en-US" sz="20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给毕业生的求职建议</a:t>
            </a:r>
            <a:endParaRPr kumimoji="1" lang="zh-CN" altLang="en-US" sz="20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smtClean="0">
                <a:latin typeface="微软雅黑" panose="020B0503020204020204" charset="-122"/>
              </a:rPr>
              <a:t>OFFER</a:t>
            </a:r>
            <a:r>
              <a:rPr lang="zh-CN" altLang="en-US" sz="4000" b="1" dirty="0" smtClean="0">
                <a:latin typeface="微软雅黑" panose="020B0503020204020204" charset="-122"/>
              </a:rPr>
              <a:t>是“挤”出来的</a:t>
            </a:r>
            <a:endParaRPr lang="zh-CN" altLang="en-US" sz="4000" b="1" dirty="0">
              <a:latin typeface="微软雅黑" panose="020B0503020204020204" charset="-122"/>
            </a:endParaRPr>
          </a:p>
        </p:txBody>
      </p:sp>
      <p:sp>
        <p:nvSpPr>
          <p:cNvPr id="3" name="内容占位符 2"/>
          <p:cNvSpPr>
            <a:spLocks noGrp="1"/>
          </p:cNvSpPr>
          <p:nvPr>
            <p:ph idx="1"/>
          </p:nvPr>
        </p:nvSpPr>
        <p:spPr>
          <a:xfrm>
            <a:off x="1666844" y="2071678"/>
            <a:ext cx="4714908" cy="4525963"/>
          </a:xfrm>
        </p:spPr>
        <p:txBody>
          <a:bodyPr>
            <a:normAutofit/>
          </a:bodyPr>
          <a:lstStyle/>
          <a:p>
            <a:pPr algn="ctr">
              <a:buNone/>
            </a:pPr>
            <a:r>
              <a:rPr lang="zh-CN" altLang="en-US" sz="3600" dirty="0" smtClean="0"/>
              <a:t>投出</a:t>
            </a:r>
            <a:r>
              <a:rPr lang="zh-CN" altLang="en-US" sz="3600" b="1" dirty="0" smtClean="0">
                <a:solidFill>
                  <a:schemeClr val="accent2"/>
                </a:solidFill>
              </a:rPr>
              <a:t>几十份</a:t>
            </a:r>
            <a:r>
              <a:rPr lang="zh-CN" altLang="en-US" sz="3600" dirty="0" smtClean="0"/>
              <a:t>简历</a:t>
            </a:r>
            <a:endParaRPr lang="en-US" altLang="zh-CN" sz="3600" dirty="0" smtClean="0"/>
          </a:p>
          <a:p>
            <a:pPr algn="ctr">
              <a:buNone/>
            </a:pPr>
            <a:endParaRPr lang="en-US" altLang="zh-CN" dirty="0" smtClean="0"/>
          </a:p>
          <a:p>
            <a:pPr algn="ctr">
              <a:buNone/>
            </a:pPr>
            <a:endParaRPr lang="en-US" altLang="zh-CN" dirty="0" smtClean="0"/>
          </a:p>
          <a:p>
            <a:pPr algn="ctr">
              <a:buNone/>
            </a:pPr>
            <a:r>
              <a:rPr lang="zh-CN" altLang="en-US" sz="2400" dirty="0" smtClean="0"/>
              <a:t>得到</a:t>
            </a:r>
            <a:r>
              <a:rPr lang="zh-CN" altLang="en-US" sz="2400" b="1" dirty="0" smtClean="0">
                <a:solidFill>
                  <a:schemeClr val="accent2"/>
                </a:solidFill>
              </a:rPr>
              <a:t>十几个</a:t>
            </a:r>
            <a:r>
              <a:rPr lang="zh-CN" altLang="en-US" sz="2400" dirty="0" smtClean="0"/>
              <a:t>面试机会</a:t>
            </a:r>
            <a:endParaRPr lang="en-US" altLang="zh-CN" sz="2400" dirty="0" smtClean="0"/>
          </a:p>
          <a:p>
            <a:pPr algn="ctr">
              <a:buNone/>
            </a:pPr>
            <a:endParaRPr lang="en-US" altLang="zh-CN" dirty="0" smtClean="0"/>
          </a:p>
          <a:p>
            <a:pPr algn="ctr">
              <a:buNone/>
            </a:pPr>
            <a:endParaRPr lang="en-US" altLang="zh-CN" dirty="0" smtClean="0"/>
          </a:p>
          <a:p>
            <a:pPr algn="ctr">
              <a:buNone/>
            </a:pPr>
            <a:r>
              <a:rPr lang="zh-CN" altLang="en-US" sz="2000" dirty="0" smtClean="0"/>
              <a:t>可能拿到</a:t>
            </a:r>
            <a:r>
              <a:rPr lang="zh-CN" altLang="en-US" sz="2000" b="1" dirty="0" smtClean="0">
                <a:solidFill>
                  <a:schemeClr val="accent2"/>
                </a:solidFill>
              </a:rPr>
              <a:t>几个</a:t>
            </a:r>
            <a:r>
              <a:rPr lang="en-US" altLang="zh-CN" sz="2000" dirty="0" smtClean="0"/>
              <a:t>offer</a:t>
            </a:r>
            <a:endParaRPr lang="en-US" altLang="zh-CN" sz="2000" dirty="0" smtClean="0"/>
          </a:p>
          <a:p>
            <a:endParaRPr lang="en-US" altLang="zh-CN" dirty="0" smtClean="0"/>
          </a:p>
          <a:p>
            <a:endParaRPr lang="en-US" altLang="zh-CN" dirty="0" smtClean="0"/>
          </a:p>
          <a:p>
            <a:endParaRPr lang="en-US" altLang="zh-CN" dirty="0" smtClean="0"/>
          </a:p>
        </p:txBody>
      </p:sp>
      <p:pic>
        <p:nvPicPr>
          <p:cNvPr id="4" name="图片 3" descr="640.jpg"/>
          <p:cNvPicPr>
            <a:picLocks noChangeAspect="1"/>
          </p:cNvPicPr>
          <p:nvPr/>
        </p:nvPicPr>
        <p:blipFill>
          <a:blip r:embed="rId1"/>
          <a:stretch>
            <a:fillRect/>
          </a:stretch>
        </p:blipFill>
        <p:spPr>
          <a:xfrm>
            <a:off x="6024562" y="1571612"/>
            <a:ext cx="4572032" cy="50006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ym typeface="+mn-ea"/>
              </a:rPr>
              <a:t>多跑宣讲会！</a:t>
            </a:r>
            <a:endParaRPr lang="zh-CN" altLang="en-US" sz="3600" b="1" dirty="0" smtClean="0">
              <a:sym typeface="+mn-ea"/>
            </a:endParaRPr>
          </a:p>
        </p:txBody>
      </p:sp>
      <p:sp>
        <p:nvSpPr>
          <p:cNvPr id="3" name="内容占位符 2"/>
          <p:cNvSpPr>
            <a:spLocks noGrp="1"/>
          </p:cNvSpPr>
          <p:nvPr>
            <p:ph idx="1"/>
          </p:nvPr>
        </p:nvSpPr>
        <p:spPr>
          <a:xfrm>
            <a:off x="1243330" y="1318260"/>
            <a:ext cx="9514840" cy="2993390"/>
          </a:xfrm>
        </p:spPr>
        <p:txBody>
          <a:bodyPr>
            <a:normAutofit/>
          </a:bodyPr>
          <a:lstStyle/>
          <a:p>
            <a:pPr marL="0" indent="0" fontAlgn="auto">
              <a:lnSpc>
                <a:spcPct val="150000"/>
              </a:lnSpc>
              <a:spcBef>
                <a:spcPts val="0"/>
              </a:spcBef>
              <a:buNone/>
            </a:pPr>
            <a:r>
              <a:rPr lang="zh-CN" altLang="en-US" sz="2000" dirty="0">
                <a:latin typeface="微软雅黑" panose="020B0503020204020204" charset="-122"/>
                <a:ea typeface="微软雅黑" panose="020B0503020204020204" charset="-122"/>
              </a:rPr>
              <a:t>宣讲会：企事业单位到各大校园开设与企业宣传、招聘相关的主题讲座。</a:t>
            </a:r>
            <a:endParaRPr lang="zh-CN" altLang="en-US" sz="2000" dirty="0">
              <a:latin typeface="微软雅黑" panose="020B0503020204020204" charset="-122"/>
              <a:ea typeface="微软雅黑" panose="020B0503020204020204" charset="-122"/>
            </a:endParaRPr>
          </a:p>
          <a:p>
            <a:pPr marL="0" indent="0">
              <a:lnSpc>
                <a:spcPct val="150000"/>
              </a:lnSpc>
              <a:spcBef>
                <a:spcPts val="0"/>
              </a:spcBef>
              <a:buNone/>
            </a:pPr>
            <a:r>
              <a:rPr lang="zh-CN" altLang="en-US" sz="1800" dirty="0" smtClean="0"/>
              <a:t>校园宣讲会的程序主要包括：播放企业宣传片、</a:t>
            </a:r>
            <a:r>
              <a:rPr lang="en-US" altLang="zh-CN" sz="1800" dirty="0" smtClean="0"/>
              <a:t>HR </a:t>
            </a:r>
            <a:r>
              <a:rPr lang="zh-CN" altLang="en-US" sz="1800" dirty="0" smtClean="0"/>
              <a:t>或用人部门主管介绍企业及部门情况、校友介绍工作经验和体会、学生提问、接收简历（如果时间充足，学生数量不多，还可能会进行现场面试）。</a:t>
            </a:r>
            <a:endParaRPr lang="zh-CN" altLang="en-US" sz="1800" dirty="0" smtClean="0"/>
          </a:p>
          <a:p>
            <a:pPr marL="0" indent="0" fontAlgn="auto">
              <a:lnSpc>
                <a:spcPct val="150000"/>
              </a:lnSpc>
              <a:spcBef>
                <a:spcPts val="0"/>
              </a:spcBef>
              <a:buNone/>
            </a:pPr>
            <a:endParaRPr lang="zh-CN" altLang="en-US" sz="1800" dirty="0">
              <a:latin typeface="微软雅黑" panose="020B0503020204020204" charset="-122"/>
              <a:ea typeface="微软雅黑" panose="020B0503020204020204" charset="-122"/>
            </a:endParaRPr>
          </a:p>
          <a:p>
            <a:pPr marL="0" indent="0">
              <a:buNone/>
            </a:pPr>
            <a:br>
              <a:rPr lang="zh-CN" altLang="en-US" sz="1800" dirty="0" smtClean="0">
                <a:latin typeface="微软雅黑" panose="020B0503020204020204" charset="-122"/>
                <a:ea typeface="微软雅黑" panose="020B0503020204020204" charset="-122"/>
              </a:rPr>
            </a:br>
            <a:endParaRPr lang="zh-CN" altLang="en-US" sz="1800" dirty="0" smtClean="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489363" y="3608709"/>
            <a:ext cx="3903980" cy="2466340"/>
          </a:xfrm>
          <a:prstGeom prst="rect">
            <a:avLst/>
          </a:prstGeom>
        </p:spPr>
      </p:pic>
      <p:sp>
        <p:nvSpPr>
          <p:cNvPr id="5" name="矩形 4"/>
          <p:cNvSpPr/>
          <p:nvPr/>
        </p:nvSpPr>
        <p:spPr>
          <a:xfrm>
            <a:off x="5981698" y="2937828"/>
            <a:ext cx="6096000" cy="2999740"/>
          </a:xfrm>
          <a:prstGeom prst="rect">
            <a:avLst/>
          </a:prstGeom>
        </p:spPr>
        <p:txBody>
          <a:bodyPr wrap="square">
            <a:spAutoFit/>
          </a:bodyPr>
          <a:lstStyle/>
          <a:p>
            <a:pPr fontAlgn="auto">
              <a:lnSpc>
                <a:spcPct val="150000"/>
              </a:lnSpc>
            </a:pPr>
            <a:r>
              <a:rPr lang="zh-CN" altLang="en-US" dirty="0" smtClean="0">
                <a:ea typeface="微软雅黑" panose="020B0503020204020204" charset="-122"/>
              </a:rPr>
              <a:t>宣讲会一般有四种情况：</a:t>
            </a:r>
            <a:endParaRPr lang="zh-CN" altLang="en-US" dirty="0" smtClean="0">
              <a:ea typeface="微软雅黑" panose="020B0503020204020204" charset="-122"/>
            </a:endParaRPr>
          </a:p>
          <a:p>
            <a:pPr fontAlgn="auto">
              <a:lnSpc>
                <a:spcPct val="150000"/>
              </a:lnSpc>
            </a:pPr>
            <a:r>
              <a:rPr lang="zh-CN" altLang="en-US" dirty="0" smtClean="0">
                <a:ea typeface="微软雅黑" panose="020B0503020204020204" charset="-122"/>
              </a:rPr>
              <a:t>① 宣讲会开完直接结束，现场不收简历；</a:t>
            </a:r>
            <a:endParaRPr lang="zh-CN" altLang="en-US" dirty="0" smtClean="0">
              <a:ea typeface="微软雅黑" panose="020B0503020204020204" charset="-122"/>
            </a:endParaRPr>
          </a:p>
          <a:p>
            <a:pPr fontAlgn="auto">
              <a:lnSpc>
                <a:spcPct val="150000"/>
              </a:lnSpc>
            </a:pPr>
            <a:r>
              <a:rPr lang="zh-CN" altLang="en-US" dirty="0" smtClean="0">
                <a:ea typeface="微软雅黑" panose="020B0503020204020204" charset="-122"/>
              </a:rPr>
              <a:t>② 开完宣讲会现场接受简历投递；</a:t>
            </a:r>
            <a:endParaRPr lang="zh-CN" altLang="en-US" dirty="0" smtClean="0">
              <a:ea typeface="微软雅黑" panose="020B0503020204020204" charset="-122"/>
            </a:endParaRPr>
          </a:p>
          <a:p>
            <a:pPr fontAlgn="auto">
              <a:lnSpc>
                <a:spcPct val="150000"/>
              </a:lnSpc>
            </a:pPr>
            <a:r>
              <a:rPr lang="zh-CN" altLang="en-US" dirty="0" smtClean="0">
                <a:ea typeface="微软雅黑" panose="020B0503020204020204" charset="-122"/>
              </a:rPr>
              <a:t>③ 开完宣讲会不仅接受简历投递，还会进行一轮面试，每个人时间大概是 </a:t>
            </a:r>
            <a:r>
              <a:rPr lang="en-US" altLang="zh-CN" dirty="0" smtClean="0">
                <a:ea typeface="微软雅黑" panose="020B0503020204020204" charset="-122"/>
              </a:rPr>
              <a:t>30-60 </a:t>
            </a:r>
            <a:r>
              <a:rPr lang="zh-CN" altLang="en-US" dirty="0" smtClean="0">
                <a:ea typeface="微软雅黑" panose="020B0503020204020204" charset="-122"/>
              </a:rPr>
              <a:t>秒；</a:t>
            </a:r>
            <a:endParaRPr lang="zh-CN" altLang="en-US" dirty="0" smtClean="0">
              <a:ea typeface="微软雅黑" panose="020B0503020204020204" charset="-122"/>
            </a:endParaRPr>
          </a:p>
          <a:p>
            <a:pPr fontAlgn="auto">
              <a:lnSpc>
                <a:spcPct val="150000"/>
              </a:lnSpc>
            </a:pPr>
            <a:r>
              <a:rPr lang="zh-CN" altLang="en-US" dirty="0" smtClean="0">
                <a:ea typeface="微软雅黑" panose="020B0503020204020204" charset="-122"/>
              </a:rPr>
              <a:t>④ 宣讲会后除了收简历、面试，还可能会有笔试。</a:t>
            </a:r>
            <a:endParaRPr lang="zh-CN" altLang="en-US" dirty="0" smtClean="0">
              <a:ea typeface="微软雅黑" panose="020B0503020204020204" charset="-122"/>
            </a:endParaRPr>
          </a:p>
          <a:p>
            <a:pPr fontAlgn="auto">
              <a:lnSpc>
                <a:spcPct val="150000"/>
              </a:lnSpc>
            </a:pPr>
            <a:r>
              <a:rPr lang="zh-CN" altLang="en-US" b="1" dirty="0" smtClean="0">
                <a:ea typeface="微软雅黑" panose="020B0503020204020204" charset="-122"/>
              </a:rPr>
              <a:t>第二、三种情况是最常见的</a:t>
            </a:r>
            <a:endParaRPr lang="zh-CN" altLang="en-US" dirty="0">
              <a:ea typeface="微软雅黑" panose="020B0503020204020204" charset="-122"/>
            </a:endParaRPr>
          </a:p>
        </p:txBody>
      </p:sp>
      <p:sp>
        <p:nvSpPr>
          <p:cNvPr id="6" name="文本框 5"/>
          <p:cNvSpPr txBox="1"/>
          <p:nvPr/>
        </p:nvSpPr>
        <p:spPr>
          <a:xfrm>
            <a:off x="1386205" y="6199505"/>
            <a:ext cx="7058343" cy="507831"/>
          </a:xfrm>
          <a:prstGeom prst="rect">
            <a:avLst/>
          </a:prstGeom>
          <a:noFill/>
        </p:spPr>
        <p:txBody>
          <a:bodyPr wrap="none" rtlCol="0" anchor="t">
            <a:spAutoFit/>
          </a:bodyPr>
          <a:lstStyle/>
          <a:p>
            <a:pPr marL="0" indent="0" fontAlgn="auto">
              <a:lnSpc>
                <a:spcPct val="150000"/>
              </a:lnSpc>
              <a:spcBef>
                <a:spcPts val="0"/>
              </a:spcBef>
              <a:buNone/>
            </a:pPr>
            <a:r>
              <a:rPr lang="zh-CN" altLang="en-US" dirty="0">
                <a:latin typeface="微软雅黑" panose="020B0503020204020204" charset="-122"/>
                <a:ea typeface="微软雅黑" panose="020B0503020204020204" charset="-122"/>
                <a:sym typeface="+mn-ea"/>
              </a:rPr>
              <a:t>秋招的</a:t>
            </a:r>
            <a:r>
              <a:rPr lang="en-US" altLang="zh-CN" dirty="0" smtClean="0">
                <a:latin typeface="微软雅黑" panose="020B0503020204020204" charset="-122"/>
                <a:ea typeface="微软雅黑" panose="020B0503020204020204" charset="-122"/>
                <a:sym typeface="+mn-ea"/>
              </a:rPr>
              <a:t>9-11</a:t>
            </a:r>
            <a:r>
              <a:rPr lang="zh-CN" altLang="en-US" dirty="0" smtClean="0">
                <a:latin typeface="微软雅黑" panose="020B0503020204020204" charset="-122"/>
                <a:ea typeface="微软雅黑" panose="020B0503020204020204" charset="-122"/>
                <a:sym typeface="+mn-ea"/>
              </a:rPr>
              <a:t>月</a:t>
            </a:r>
            <a:r>
              <a:rPr lang="zh-CN" altLang="en-US" dirty="0">
                <a:latin typeface="微软雅黑" panose="020B0503020204020204" charset="-122"/>
                <a:ea typeface="微软雅黑" panose="020B0503020204020204" charset="-122"/>
                <a:sym typeface="+mn-ea"/>
              </a:rPr>
              <a:t>和春招的</a:t>
            </a:r>
            <a:r>
              <a:rPr lang="en-US" altLang="zh-CN" dirty="0">
                <a:latin typeface="微软雅黑" panose="020B0503020204020204" charset="-122"/>
                <a:ea typeface="微软雅黑" panose="020B0503020204020204" charset="-122"/>
                <a:sym typeface="+mn-ea"/>
              </a:rPr>
              <a:t>3-4</a:t>
            </a:r>
            <a:r>
              <a:rPr lang="zh-CN" altLang="en-US" dirty="0">
                <a:latin typeface="微软雅黑" panose="020B0503020204020204" charset="-122"/>
                <a:ea typeface="微软雅黑" panose="020B0503020204020204" charset="-122"/>
                <a:sym typeface="+mn-ea"/>
              </a:rPr>
              <a:t>月是宣讲会高峰期，毕业生需要多留意</a:t>
            </a:r>
            <a:r>
              <a:rPr lang="zh-CN" altLang="en-US" dirty="0" smtClean="0">
                <a:latin typeface="微软雅黑" panose="020B0503020204020204" charset="-122"/>
                <a:ea typeface="微软雅黑" panose="020B0503020204020204" charset="-122"/>
                <a:sym typeface="+mn-ea"/>
              </a:rPr>
              <a:t>。</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ym typeface="+mn-ea"/>
              </a:rPr>
              <a:t>为什么要多跑宣讲会？</a:t>
            </a:r>
            <a:endParaRPr lang="zh-CN" altLang="en-US" sz="3600" b="1" dirty="0" smtClean="0">
              <a:sym typeface="+mn-ea"/>
            </a:endParaRPr>
          </a:p>
        </p:txBody>
      </p:sp>
      <p:sp>
        <p:nvSpPr>
          <p:cNvPr id="3" name="内容占位符 2"/>
          <p:cNvSpPr>
            <a:spLocks noGrp="1"/>
          </p:cNvSpPr>
          <p:nvPr>
            <p:ph idx="1"/>
          </p:nvPr>
        </p:nvSpPr>
        <p:spPr>
          <a:xfrm>
            <a:off x="1233805" y="1417955"/>
            <a:ext cx="9724390" cy="2840355"/>
          </a:xfrm>
        </p:spPr>
        <p:txBody>
          <a:bodyPr>
            <a:normAutofit fontScale="47500" lnSpcReduction="20000"/>
          </a:bodyPr>
          <a:lstStyle/>
          <a:p>
            <a:endParaRPr lang="zh-CN" altLang="en-US" dirty="0" smtClean="0"/>
          </a:p>
          <a:p>
            <a:pPr marL="0" indent="0">
              <a:buNone/>
            </a:pPr>
            <a:r>
              <a:rPr lang="zh-CN" altLang="en-US" sz="4000" b="1" dirty="0"/>
              <a:t>①</a:t>
            </a:r>
            <a:r>
              <a:rPr lang="zh-CN" altLang="en-US" sz="4000" dirty="0" smtClean="0"/>
              <a:t> </a:t>
            </a:r>
            <a:r>
              <a:rPr lang="zh-CN" altLang="en-US" sz="4000" b="1" dirty="0" smtClean="0"/>
              <a:t>提高进入</a:t>
            </a:r>
            <a:r>
              <a:rPr lang="zh-CN" altLang="en-US" sz="4000" b="1" dirty="0"/>
              <a:t>笔试的概率！</a:t>
            </a:r>
            <a:r>
              <a:rPr lang="zh-CN" altLang="en-US" sz="4000" dirty="0" smtClean="0"/>
              <a:t>宣讲会现场投递简历获得笔试机会的概率是比网申大很多的。</a:t>
            </a:r>
            <a:endParaRPr lang="zh-CN" altLang="en-US" sz="4000" dirty="0" smtClean="0"/>
          </a:p>
          <a:p>
            <a:pPr marL="0" indent="0">
              <a:buNone/>
            </a:pPr>
            <a:endParaRPr lang="zh-CN" altLang="en-US" sz="4400" dirty="0" smtClean="0"/>
          </a:p>
          <a:p>
            <a:pPr marL="0" indent="0">
              <a:buNone/>
            </a:pPr>
            <a:r>
              <a:rPr lang="zh-CN" altLang="en-US" sz="4000" b="1" dirty="0"/>
              <a:t>② </a:t>
            </a:r>
            <a:r>
              <a:rPr lang="zh-CN" altLang="en-US" sz="3800" b="1" dirty="0" smtClean="0"/>
              <a:t>了解行业、职业、公司、岗位</a:t>
            </a:r>
            <a:endParaRPr lang="en-US" altLang="zh-CN" sz="2400" b="1" dirty="0" smtClean="0"/>
          </a:p>
          <a:p>
            <a:pPr marL="0" algn="l" fontAlgn="auto">
              <a:lnSpc>
                <a:spcPct val="150000"/>
              </a:lnSpc>
              <a:spcBef>
                <a:spcPts val="0"/>
              </a:spcBef>
              <a:buNone/>
            </a:pPr>
            <a:r>
              <a:rPr lang="zh-CN" altLang="en-US" sz="4000" dirty="0" smtClean="0"/>
              <a:t>宣讲会是一个学习机会，如果你认真听了，能对这个公司、这个行业了解得更多一点，也能获得一些经验分享，这对就业选择也是非常重要的。</a:t>
            </a:r>
            <a:endParaRPr lang="zh-CN" altLang="en-US" sz="4000" dirty="0" smtClean="0"/>
          </a:p>
          <a:p>
            <a:pPr marL="0" algn="l" fontAlgn="auto">
              <a:lnSpc>
                <a:spcPct val="150000"/>
              </a:lnSpc>
              <a:spcBef>
                <a:spcPts val="0"/>
              </a:spcBef>
              <a:buNone/>
            </a:pPr>
            <a:r>
              <a:rPr lang="zh-CN" altLang="en-US" sz="4000" dirty="0" smtClean="0"/>
              <a:t>有时还能与 HR 进行现场交流。而在后面的面试中，HR 问你的一些问题是可以在宣讲会中得到答案的。</a:t>
            </a:r>
            <a:endParaRPr lang="zh-CN" altLang="en-US" sz="4000" dirty="0" smtClean="0"/>
          </a:p>
          <a:p>
            <a:pPr marL="0" algn="l">
              <a:buNone/>
            </a:pPr>
            <a:endParaRPr lang="zh-CN" altLang="en-US" dirty="0"/>
          </a:p>
        </p:txBody>
      </p:sp>
      <p:pic>
        <p:nvPicPr>
          <p:cNvPr id="5" name="图片 4"/>
          <p:cNvPicPr>
            <a:picLocks noChangeAspect="1"/>
          </p:cNvPicPr>
          <p:nvPr/>
        </p:nvPicPr>
        <p:blipFill>
          <a:blip r:embed="rId1"/>
          <a:stretch>
            <a:fillRect/>
          </a:stretch>
        </p:blipFill>
        <p:spPr>
          <a:xfrm>
            <a:off x="3915410" y="3945890"/>
            <a:ext cx="4362450" cy="2819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smtClean="0"/>
              <a:t>如何高效参加宣讲会</a:t>
            </a:r>
            <a:endParaRPr lang="zh-CN" altLang="en-US" sz="4000" b="1" dirty="0" smtClean="0"/>
          </a:p>
        </p:txBody>
      </p:sp>
      <p:sp>
        <p:nvSpPr>
          <p:cNvPr id="3" name="内容占位符 2"/>
          <p:cNvSpPr>
            <a:spLocks noGrp="1"/>
          </p:cNvSpPr>
          <p:nvPr>
            <p:ph idx="1"/>
          </p:nvPr>
        </p:nvSpPr>
        <p:spPr>
          <a:xfrm>
            <a:off x="608965" y="1417955"/>
            <a:ext cx="10974070" cy="5173345"/>
          </a:xfrm>
        </p:spPr>
        <p:txBody>
          <a:bodyPr>
            <a:noAutofit/>
          </a:bodyPr>
          <a:lstStyle/>
          <a:p>
            <a:pPr marL="0" indent="0" algn="l" fontAlgn="auto">
              <a:lnSpc>
                <a:spcPct val="150000"/>
              </a:lnSpc>
              <a:spcBef>
                <a:spcPts val="0"/>
              </a:spcBef>
              <a:buNone/>
            </a:pPr>
            <a:r>
              <a:rPr lang="en-US" altLang="zh-CN" sz="1800" b="1" dirty="0" smtClean="0"/>
              <a:t>1</a:t>
            </a:r>
            <a:r>
              <a:rPr lang="zh-CN" altLang="en-US" sz="1800" b="1" dirty="0" smtClean="0"/>
              <a:t>、挑场次    </a:t>
            </a:r>
            <a:r>
              <a:rPr lang="zh-CN" altLang="en-US" sz="1800" dirty="0" smtClean="0"/>
              <a:t>要选择自己感兴趣的，不必逢场必赶。尤其毕业找工作时，节约时间成本，对毕业生来说十分重要。对于事先申明现场接收简历的宣讲会建议参加；对于事先申明不接收简历的宣讲会，毕业生如果没有充裕时间，完全可以不参加。</a:t>
            </a:r>
            <a:br>
              <a:rPr lang="zh-CN" altLang="en-US" sz="1800" dirty="0" smtClean="0"/>
            </a:br>
            <a:r>
              <a:rPr lang="en-US" altLang="zh-CN" sz="1800" b="1" dirty="0" smtClean="0"/>
              <a:t>2</a:t>
            </a:r>
            <a:r>
              <a:rPr lang="zh-CN" altLang="en-US" sz="1800" b="1" dirty="0" smtClean="0"/>
              <a:t>、选座位    </a:t>
            </a:r>
            <a:r>
              <a:rPr lang="zh-CN" altLang="en-US" sz="1800" dirty="0" smtClean="0"/>
              <a:t>坐在前排，一个微笑，一个坚定的眼神都可以传递信息。往往坐前排的人入选几率较高。</a:t>
            </a:r>
            <a:br>
              <a:rPr lang="zh-CN" altLang="en-US" sz="1800" dirty="0" smtClean="0"/>
            </a:br>
            <a:r>
              <a:rPr lang="en-US" altLang="zh-CN" sz="1800" b="1" dirty="0" smtClean="0"/>
              <a:t>3</a:t>
            </a:r>
            <a:r>
              <a:rPr lang="zh-CN" altLang="en-US" sz="1800" b="1" dirty="0" smtClean="0"/>
              <a:t>、挑时间    </a:t>
            </a:r>
            <a:r>
              <a:rPr lang="zh-CN" altLang="en-US" sz="1800" dirty="0" smtClean="0"/>
              <a:t>如果想和宣讲人员进行深入沟通，要记得“早来晚走”，争取单独交流的机会。单独交流留下的印象要比单纯递简历留下的印象大数百倍。平时要眼观六路，耳听八方，特别是一些知名单位的宣讲会由于受场地限制，如果反应不及时，也许站着听都没地方，一定要提前去。</a:t>
            </a:r>
            <a:br>
              <a:rPr lang="zh-CN" altLang="en-US" sz="1800" dirty="0" smtClean="0"/>
            </a:br>
            <a:r>
              <a:rPr lang="en-US" altLang="zh-CN" sz="1800" b="1" dirty="0" smtClean="0"/>
              <a:t>4</a:t>
            </a:r>
            <a:r>
              <a:rPr lang="zh-CN" altLang="en-US" sz="1800" b="1" dirty="0" smtClean="0"/>
              <a:t>、捡机会    </a:t>
            </a:r>
            <a:r>
              <a:rPr lang="zh-CN" altLang="en-US" sz="1800" dirty="0" smtClean="0"/>
              <a:t>宣讲会一般会提前在就业网公布，一定要学会抓住机会。除了校内宣讲会，也可以到其他学校“吸氧”。</a:t>
            </a:r>
            <a:br>
              <a:rPr lang="zh-CN" altLang="en-US" sz="1800" dirty="0" smtClean="0"/>
            </a:br>
            <a:r>
              <a:rPr lang="en-US" altLang="zh-CN" sz="1800" b="1" dirty="0" smtClean="0"/>
              <a:t>5</a:t>
            </a:r>
            <a:r>
              <a:rPr lang="zh-CN" altLang="en-US" sz="1800" b="1" dirty="0" smtClean="0"/>
              <a:t>、记内容    </a:t>
            </a:r>
            <a:r>
              <a:rPr lang="zh-CN" altLang="en-US" sz="1800" dirty="0" smtClean="0"/>
              <a:t>宣讲会上要用心听。不要问宣讲人员刚讲过的内容，这就不仅会让对方给你减分，而且会对学校学生整体素质打问号。（好记性不如烂笔头）</a:t>
            </a:r>
            <a:endParaRPr lang="zh-CN" altLang="en-US" sz="1800" dirty="0" smtClean="0"/>
          </a:p>
          <a:p>
            <a:pPr marL="0" indent="0" fontAlgn="auto">
              <a:lnSpc>
                <a:spcPct val="150000"/>
              </a:lnSpc>
              <a:spcBef>
                <a:spcPts val="0"/>
              </a:spcBef>
              <a:buNone/>
            </a:pPr>
            <a:r>
              <a:rPr lang="en-US" altLang="zh-CN" sz="1800" b="1" dirty="0" smtClean="0"/>
              <a:t>6</a:t>
            </a:r>
            <a:r>
              <a:rPr lang="zh-CN" altLang="en-US" sz="1800" b="1" dirty="0" smtClean="0"/>
              <a:t>、开眼界    </a:t>
            </a:r>
            <a:r>
              <a:rPr lang="zh-CN" altLang="en-US" sz="1800" dirty="0" smtClean="0"/>
              <a:t>了解单位对人才的定义和描述，有利于树立明确的目标和努力方向。</a:t>
            </a:r>
            <a:endParaRPr lang="zh-CN" altLang="en-US" sz="1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ym typeface="+mn-ea"/>
              </a:rPr>
              <a:t>如何获得最全的宣讲会信息</a:t>
            </a:r>
            <a:endParaRPr lang="zh-CN" altLang="en-US" sz="3600" b="1" dirty="0" smtClean="0"/>
          </a:p>
        </p:txBody>
      </p:sp>
      <p:pic>
        <p:nvPicPr>
          <p:cNvPr id="1026" name="Picture 2"/>
          <p:cNvPicPr>
            <a:picLocks noGrp="1" noChangeAspect="1" noChangeArrowheads="1"/>
          </p:cNvPicPr>
          <p:nvPr>
            <p:ph idx="1"/>
          </p:nvPr>
        </p:nvPicPr>
        <p:blipFill>
          <a:blip r:embed="rId1" cstate="print"/>
          <a:srcRect/>
          <a:stretch>
            <a:fillRect/>
          </a:stretch>
        </p:blipFill>
        <p:spPr bwMode="auto">
          <a:xfrm>
            <a:off x="2317115" y="1417956"/>
            <a:ext cx="7556837" cy="4194276"/>
          </a:xfrm>
          <a:prstGeom prst="rect">
            <a:avLst/>
          </a:prstGeom>
          <a:noFill/>
          <a:ln w="9525">
            <a:noFill/>
            <a:miter lim="800000"/>
            <a:headEnd/>
            <a:tailEnd/>
          </a:ln>
        </p:spPr>
      </p:pic>
      <p:sp>
        <p:nvSpPr>
          <p:cNvPr id="4" name="矩形 3"/>
          <p:cNvSpPr/>
          <p:nvPr/>
        </p:nvSpPr>
        <p:spPr>
          <a:xfrm>
            <a:off x="2333625" y="6068060"/>
            <a:ext cx="7258685" cy="398780"/>
          </a:xfrm>
          <a:prstGeom prst="rect">
            <a:avLst/>
          </a:prstGeom>
        </p:spPr>
        <p:txBody>
          <a:bodyPr wrap="square">
            <a:spAutoFit/>
          </a:bodyPr>
          <a:lstStyle/>
          <a:p>
            <a:pPr algn="l"/>
            <a:r>
              <a:rPr lang="zh-CN" altLang="en-US" dirty="0" smtClean="0">
                <a:solidFill>
                  <a:schemeClr val="tx2"/>
                </a:solidFill>
                <a:ea typeface="微软雅黑" panose="020B0503020204020204" charset="-122"/>
              </a:rPr>
              <a:t>关注就业中心官网</a:t>
            </a:r>
            <a:r>
              <a:rPr lang="en-US" altLang="zh-CN" sz="2000" b="1" dirty="0" smtClean="0">
                <a:solidFill>
                  <a:schemeClr val="tx2"/>
                </a:solidFill>
                <a:latin typeface="Arial Unicode MS" panose="020B0604020202020204" charset="-122"/>
                <a:ea typeface="Arial Unicode MS" panose="020B0604020202020204" charset="-122"/>
              </a:rPr>
              <a:t>www.career.zju.edu.cn</a:t>
            </a:r>
            <a:r>
              <a:rPr lang="zh-CN" altLang="en-US" dirty="0" smtClean="0">
                <a:solidFill>
                  <a:schemeClr val="tx2"/>
                </a:solidFill>
                <a:ea typeface="微软雅黑" panose="020B0503020204020204" charset="-122"/>
              </a:rPr>
              <a:t>，就业微信公号</a:t>
            </a:r>
            <a:r>
              <a:rPr lang="en-US" altLang="zh-CN" sz="2000" b="1" dirty="0" smtClean="0">
                <a:solidFill>
                  <a:schemeClr val="tx2"/>
                </a:solidFill>
                <a:latin typeface="Arial Unicode MS" panose="020B0604020202020204" charset="-122"/>
                <a:ea typeface="Arial Unicode MS" panose="020B0604020202020204" charset="-122"/>
              </a:rPr>
              <a:t>zjujyzx</a:t>
            </a:r>
            <a:endParaRPr lang="en-US" altLang="zh-CN" sz="2000" b="1" dirty="0" smtClean="0">
              <a:solidFill>
                <a:schemeClr val="tx2"/>
              </a:solidFill>
              <a:latin typeface="Arial Unicode MS" panose="020B0604020202020204" charset="-122"/>
              <a:ea typeface="Arial Unicode MS" panose="020B0604020202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7"/>
          <p:cNvPicPr>
            <a:picLocks noChangeAspect="1"/>
          </p:cNvPicPr>
          <p:nvPr/>
        </p:nvPicPr>
        <p:blipFill>
          <a:blip r:embed="rId1"/>
          <a:srcRect t="3508" r="3555"/>
          <a:stretch>
            <a:fillRect/>
          </a:stretch>
        </p:blipFill>
        <p:spPr>
          <a:xfrm>
            <a:off x="54610" y="0"/>
            <a:ext cx="12162790" cy="6858000"/>
          </a:xfrm>
          <a:prstGeom prst="rect">
            <a:avLst/>
          </a:prstGeom>
          <a:noFill/>
          <a:ln w="9525">
            <a:noFill/>
          </a:ln>
        </p:spPr>
      </p:pic>
      <p:sp>
        <p:nvSpPr>
          <p:cNvPr id="40" name="任意多边形 39"/>
          <p:cNvSpPr/>
          <p:nvPr/>
        </p:nvSpPr>
        <p:spPr>
          <a:xfrm>
            <a:off x="3699475" y="898525"/>
            <a:ext cx="5060950" cy="5060950"/>
          </a:xfrm>
          <a:custGeom>
            <a:avLst/>
            <a:gdLst>
              <a:gd name="connsiteX0" fmla="*/ 2528706 w 5060732"/>
              <a:gd name="connsiteY0" fmla="*/ 676257 h 5060732"/>
              <a:gd name="connsiteX1" fmla="*/ 674598 w 5060732"/>
              <a:gd name="connsiteY1" fmla="*/ 2530365 h 5060732"/>
              <a:gd name="connsiteX2" fmla="*/ 2528706 w 5060732"/>
              <a:gd name="connsiteY2" fmla="*/ 4384473 h 5060732"/>
              <a:gd name="connsiteX3" fmla="*/ 4382814 w 5060732"/>
              <a:gd name="connsiteY3" fmla="*/ 2530365 h 5060732"/>
              <a:gd name="connsiteX4" fmla="*/ 2528706 w 5060732"/>
              <a:gd name="connsiteY4" fmla="*/ 676257 h 5060732"/>
              <a:gd name="connsiteX5" fmla="*/ 2530366 w 5060732"/>
              <a:gd name="connsiteY5" fmla="*/ 0 h 5060732"/>
              <a:gd name="connsiteX6" fmla="*/ 5060732 w 5060732"/>
              <a:gd name="connsiteY6" fmla="*/ 2530366 h 5060732"/>
              <a:gd name="connsiteX7" fmla="*/ 2530366 w 5060732"/>
              <a:gd name="connsiteY7" fmla="*/ 5060732 h 5060732"/>
              <a:gd name="connsiteX8" fmla="*/ 0 w 5060732"/>
              <a:gd name="connsiteY8" fmla="*/ 2530366 h 5060732"/>
              <a:gd name="connsiteX9" fmla="*/ 2530366 w 5060732"/>
              <a:gd name="connsiteY9" fmla="*/ 0 h 50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732" h="5060732">
                <a:moveTo>
                  <a:pt x="2528706" y="676257"/>
                </a:moveTo>
                <a:cubicBezTo>
                  <a:pt x="1504710" y="676257"/>
                  <a:pt x="674598" y="1506369"/>
                  <a:pt x="674598" y="2530365"/>
                </a:cubicBezTo>
                <a:cubicBezTo>
                  <a:pt x="674598" y="3554361"/>
                  <a:pt x="1504710" y="4384473"/>
                  <a:pt x="2528706" y="4384473"/>
                </a:cubicBezTo>
                <a:cubicBezTo>
                  <a:pt x="3552702" y="4384473"/>
                  <a:pt x="4382814" y="3554361"/>
                  <a:pt x="4382814" y="2530365"/>
                </a:cubicBezTo>
                <a:cubicBezTo>
                  <a:pt x="4382814" y="1506369"/>
                  <a:pt x="3552702" y="676257"/>
                  <a:pt x="2528706" y="676257"/>
                </a:cubicBezTo>
                <a:close/>
                <a:moveTo>
                  <a:pt x="2530366" y="0"/>
                </a:moveTo>
                <a:cubicBezTo>
                  <a:pt x="3927849" y="0"/>
                  <a:pt x="5060732" y="1132883"/>
                  <a:pt x="5060732" y="2530366"/>
                </a:cubicBezTo>
                <a:cubicBezTo>
                  <a:pt x="5060732" y="3927849"/>
                  <a:pt x="3927849" y="5060732"/>
                  <a:pt x="2530366" y="5060732"/>
                </a:cubicBezTo>
                <a:cubicBezTo>
                  <a:pt x="1132883" y="5060732"/>
                  <a:pt x="0" y="3927849"/>
                  <a:pt x="0" y="2530366"/>
                </a:cubicBezTo>
                <a:cubicBezTo>
                  <a:pt x="0" y="1132883"/>
                  <a:pt x="1132883" y="0"/>
                  <a:pt x="2530366" y="0"/>
                </a:cubicBezTo>
                <a:close/>
              </a:path>
            </a:pathLst>
          </a:custGeom>
          <a:solidFill>
            <a:srgbClr val="6C7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39" name="椭圆 38"/>
          <p:cNvSpPr/>
          <p:nvPr/>
        </p:nvSpPr>
        <p:spPr>
          <a:xfrm>
            <a:off x="4375750" y="1574800"/>
            <a:ext cx="3708400" cy="3708400"/>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5" name="文本框 4"/>
          <p:cNvSpPr txBox="1"/>
          <p:nvPr/>
        </p:nvSpPr>
        <p:spPr>
          <a:xfrm>
            <a:off x="5252050" y="1481138"/>
            <a:ext cx="1949450" cy="2214880"/>
          </a:xfrm>
          <a:prstGeom prst="rect">
            <a:avLst/>
          </a:prstGeom>
          <a:noFill/>
        </p:spPr>
        <p:txBody>
          <a:bodyPr wrap="none">
            <a:spAutoFit/>
          </a:bodyPr>
          <a:lstStyle/>
          <a:p>
            <a:pPr marR="0" defTabSz="914400">
              <a:buClrTx/>
              <a:buSzTx/>
              <a:buFontTx/>
              <a:buNone/>
              <a:defRPr/>
            </a:pPr>
            <a:r>
              <a:rPr kumimoji="1" lang="en-US" altLang="zh-CN"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rPr>
              <a:t>01</a:t>
            </a:r>
            <a:endParaRPr kumimoji="1" lang="zh-CN" altLang="en-US"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endParaRPr>
          </a:p>
        </p:txBody>
      </p:sp>
      <p:sp>
        <p:nvSpPr>
          <p:cNvPr id="6" name="文本框 5"/>
          <p:cNvSpPr txBox="1"/>
          <p:nvPr/>
        </p:nvSpPr>
        <p:spPr>
          <a:xfrm>
            <a:off x="5429215" y="3506788"/>
            <a:ext cx="1601788" cy="460375"/>
          </a:xfrm>
          <a:prstGeom prst="rect">
            <a:avLst/>
          </a:prstGeom>
          <a:noFill/>
        </p:spPr>
        <p:txBody>
          <a:bodyPr>
            <a:spAutoFit/>
          </a:bodyPr>
          <a:lstStyle/>
          <a:p>
            <a:pPr marR="0" algn="dist" defTabSz="914400">
              <a:buClrTx/>
              <a:buSzTx/>
              <a:buFontTx/>
              <a:buNone/>
              <a:defRPr/>
            </a:pPr>
            <a:r>
              <a:rPr kumimoji="1"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第一部分</a:t>
            </a:r>
            <a:endParaRPr kumimoji="1"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878035" y="4148138"/>
            <a:ext cx="3063659" cy="369332"/>
          </a:xfrm>
          <a:prstGeom prst="rect">
            <a:avLst/>
          </a:prstGeom>
          <a:noFill/>
        </p:spPr>
        <p:txBody>
          <a:bodyPr wrap="none">
            <a:spAutoFit/>
          </a:bodyPr>
          <a:lstStyle/>
          <a:p>
            <a:pPr marR="0" defTabSz="914400">
              <a:buClrTx/>
              <a:buSzTx/>
              <a:buFontTx/>
              <a:buNone/>
              <a:defRPr/>
            </a:pPr>
            <a:r>
              <a:rPr kumimoji="1" lang="en-US" altLang="zh-CN"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2017</a:t>
            </a:r>
            <a:r>
              <a:rPr kumimoji="1" lang="zh-CN" altLang="en-US"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a:t>
            </a:r>
            <a:r>
              <a:rPr kumimoji="1" lang="zh-CN" altLang="en-US" b="1" kern="1200" cap="none" spc="0" normalizeH="0" baseline="0" noProof="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毕业生</a:t>
            </a:r>
            <a:r>
              <a:rPr kumimoji="1"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就业情况介绍</a:t>
            </a:r>
            <a:endParaRPr kumimoji="1"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ym typeface="+mn-ea"/>
              </a:rPr>
              <a:t>多参加招聘会！</a:t>
            </a:r>
            <a:endParaRPr lang="zh-CN" altLang="en-US" sz="3600" b="1" dirty="0" smtClean="0">
              <a:sym typeface="+mn-ea"/>
            </a:endParaRPr>
          </a:p>
        </p:txBody>
      </p:sp>
      <p:sp>
        <p:nvSpPr>
          <p:cNvPr id="3" name="内容占位符 2"/>
          <p:cNvSpPr>
            <a:spLocks noGrp="1"/>
          </p:cNvSpPr>
          <p:nvPr>
            <p:ph idx="1"/>
          </p:nvPr>
        </p:nvSpPr>
        <p:spPr>
          <a:xfrm>
            <a:off x="862330" y="1033780"/>
            <a:ext cx="10466705" cy="3470910"/>
          </a:xfrm>
        </p:spPr>
        <p:txBody>
          <a:bodyPr>
            <a:normAutofit fontScale="37500" lnSpcReduction="20000"/>
          </a:bodyPr>
          <a:lstStyle/>
          <a:p>
            <a:pPr marL="0" indent="0">
              <a:buNone/>
            </a:pPr>
            <a:endParaRPr lang="zh-CN" altLang="en-US" sz="4400" b="1" dirty="0" smtClean="0"/>
          </a:p>
          <a:p>
            <a:pPr marL="0" indent="0" fontAlgn="auto">
              <a:lnSpc>
                <a:spcPct val="150000"/>
              </a:lnSpc>
              <a:spcBef>
                <a:spcPts val="0"/>
              </a:spcBef>
              <a:buNone/>
            </a:pPr>
            <a:r>
              <a:rPr lang="zh-CN" altLang="en-US" sz="5400" b="1" dirty="0"/>
              <a:t>① </a:t>
            </a:r>
            <a:r>
              <a:rPr lang="zh-CN" altLang="en-US" sz="5400" dirty="0"/>
              <a:t>招聘会和宣讲会最大的区别之一，就是</a:t>
            </a:r>
            <a:r>
              <a:rPr lang="zh-CN" altLang="en-US" sz="5400" b="1" dirty="0"/>
              <a:t>“现场面试”</a:t>
            </a:r>
            <a:r>
              <a:rPr lang="zh-CN" altLang="en-US" sz="5400" dirty="0"/>
              <a:t>。宣讲会一般你只能提交简历，面试几率相对较小。但是，招聘会你可以现场直接交简历并进行面试。</a:t>
            </a:r>
            <a:endParaRPr lang="zh-CN" altLang="en-US" sz="5400" dirty="0"/>
          </a:p>
          <a:p>
            <a:pPr marL="0" indent="0" fontAlgn="auto">
              <a:lnSpc>
                <a:spcPct val="150000"/>
              </a:lnSpc>
              <a:spcBef>
                <a:spcPts val="0"/>
              </a:spcBef>
              <a:buNone/>
            </a:pPr>
            <a:endParaRPr lang="zh-CN" altLang="en-US" sz="6000" dirty="0"/>
          </a:p>
          <a:p>
            <a:pPr marL="0" indent="0" fontAlgn="auto">
              <a:lnSpc>
                <a:spcPct val="150000"/>
              </a:lnSpc>
              <a:spcBef>
                <a:spcPts val="0"/>
              </a:spcBef>
              <a:buNone/>
            </a:pPr>
            <a:r>
              <a:rPr lang="zh-CN" altLang="en-US" sz="5400" b="1" dirty="0"/>
              <a:t>② 增加通过网申的概率。</a:t>
            </a:r>
            <a:r>
              <a:rPr lang="zh-CN" altLang="en-US" sz="5400" dirty="0"/>
              <a:t>网申是进入大型公司必经之路，参加了宣讲会和招聘会，最终还是要网申的，参加招聘会怎么增加通过网申的概率呢？举个例子，你参加了某企业现场招聘会，如果面试后招聘人员询问你的网申序列，这很可能意味着你已经受到了招聘人员的关注，网申将会顺利通过。</a:t>
            </a:r>
            <a:endParaRPr lang="zh-CN" altLang="en-US" sz="5400" dirty="0"/>
          </a:p>
          <a:p>
            <a:pPr marL="0" indent="0">
              <a:buNone/>
            </a:pPr>
            <a:br>
              <a:rPr lang="zh-CN" altLang="en-US" sz="2400" dirty="0" smtClean="0"/>
            </a:br>
            <a:endParaRPr lang="zh-CN" altLang="en-US" sz="2400" dirty="0" smtClean="0"/>
          </a:p>
        </p:txBody>
      </p:sp>
      <p:pic>
        <p:nvPicPr>
          <p:cNvPr id="4" name="图片 3"/>
          <p:cNvPicPr>
            <a:picLocks noChangeAspect="1"/>
          </p:cNvPicPr>
          <p:nvPr/>
        </p:nvPicPr>
        <p:blipFill>
          <a:blip r:embed="rId1"/>
          <a:stretch>
            <a:fillRect/>
          </a:stretch>
        </p:blipFill>
        <p:spPr>
          <a:xfrm>
            <a:off x="1967865" y="4426585"/>
            <a:ext cx="3787775" cy="2183130"/>
          </a:xfrm>
          <a:prstGeom prst="rect">
            <a:avLst/>
          </a:prstGeom>
        </p:spPr>
      </p:pic>
      <p:pic>
        <p:nvPicPr>
          <p:cNvPr id="5" name="图片 4"/>
          <p:cNvPicPr>
            <a:picLocks noChangeAspect="1"/>
          </p:cNvPicPr>
          <p:nvPr/>
        </p:nvPicPr>
        <p:blipFill>
          <a:blip r:embed="rId2"/>
          <a:stretch>
            <a:fillRect/>
          </a:stretch>
        </p:blipFill>
        <p:spPr>
          <a:xfrm>
            <a:off x="6500495" y="4398645"/>
            <a:ext cx="3875405" cy="22110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t>现有招聘会日程安排</a:t>
            </a:r>
            <a:r>
              <a:rPr lang="zh-CN" altLang="en-US" sz="2800" b="1" dirty="0" smtClean="0"/>
              <a:t>（后续会有添加，请留意更新）</a:t>
            </a:r>
            <a:endParaRPr lang="zh-CN" altLang="en-US" sz="3600" b="1" dirty="0" smtClean="0"/>
          </a:p>
        </p:txBody>
      </p:sp>
      <p:graphicFrame>
        <p:nvGraphicFramePr>
          <p:cNvPr id="4" name="内容占位符 3"/>
          <p:cNvGraphicFramePr>
            <a:graphicFrameLocks noGrp="1"/>
          </p:cNvGraphicFramePr>
          <p:nvPr>
            <p:ph idx="1"/>
          </p:nvPr>
        </p:nvGraphicFramePr>
        <p:xfrm>
          <a:off x="1099820" y="1162685"/>
          <a:ext cx="9641840" cy="5403850"/>
        </p:xfrm>
        <a:graphic>
          <a:graphicData uri="http://schemas.openxmlformats.org/drawingml/2006/table">
            <a:tbl>
              <a:tblPr firstRow="1" bandRow="1">
                <a:tableStyleId>{5C22544A-7EE6-4342-B048-85BDC9FD1C3A}</a:tableStyleId>
              </a:tblPr>
              <a:tblGrid>
                <a:gridCol w="3815080"/>
                <a:gridCol w="4085590"/>
                <a:gridCol w="1741170"/>
              </a:tblGrid>
              <a:tr h="441960">
                <a:tc>
                  <a:txBody>
                    <a:bodyPr/>
                    <a:lstStyle/>
                    <a:p>
                      <a:pPr algn="l">
                        <a:spcAft>
                          <a:spcPts val="0"/>
                        </a:spcAft>
                      </a:pPr>
                      <a:r>
                        <a:rPr lang="zh-CN" altLang="en-US" b="1" kern="0" dirty="0">
                          <a:solidFill>
                            <a:schemeClr val="bg1"/>
                          </a:solidFill>
                          <a:latin typeface="Times New Roman" panose="02020603050405020304"/>
                          <a:ea typeface="微软雅黑" panose="020B0503020204020204" charset="-122"/>
                          <a:cs typeface="微软雅黑" panose="020B0503020204020204" charset="-122"/>
                        </a:rPr>
                        <a:t>招聘会名称</a:t>
                      </a:r>
                      <a:endParaRPr lang="zh-CN" altLang="en-US" dirty="0">
                        <a:solidFill>
                          <a:schemeClr val="bg1"/>
                        </a:solidFill>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b="1" kern="0" dirty="0">
                          <a:solidFill>
                            <a:schemeClr val="bg1"/>
                          </a:solidFill>
                          <a:latin typeface="Times New Roman" panose="02020603050405020304"/>
                          <a:ea typeface="微软雅黑" panose="020B0503020204020204" charset="-122"/>
                          <a:cs typeface="微软雅黑" panose="020B0503020204020204" charset="-122"/>
                        </a:rPr>
                        <a:t>2018</a:t>
                      </a:r>
                      <a:r>
                        <a:rPr lang="zh-CN" altLang="en-US" b="1" kern="0" dirty="0">
                          <a:solidFill>
                            <a:schemeClr val="bg1"/>
                          </a:solidFill>
                          <a:latin typeface="Times New Roman" panose="02020603050405020304"/>
                          <a:ea typeface="微软雅黑" panose="020B0503020204020204" charset="-122"/>
                          <a:cs typeface="微软雅黑" panose="020B0503020204020204" charset="-122"/>
                        </a:rPr>
                        <a:t>届时间</a:t>
                      </a:r>
                      <a:endParaRPr lang="zh-CN" altLang="en-US" dirty="0">
                        <a:solidFill>
                          <a:schemeClr val="bg1"/>
                        </a:solidFill>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b="1" kern="0" dirty="0">
                          <a:solidFill>
                            <a:schemeClr val="bg1"/>
                          </a:solidFill>
                          <a:latin typeface="Times New Roman" panose="02020603050405020304"/>
                          <a:ea typeface="微软雅黑" panose="020B0503020204020204" charset="-122"/>
                          <a:cs typeface="微软雅黑" panose="020B0503020204020204" charset="-122"/>
                        </a:rPr>
                        <a:t>地点（校区）</a:t>
                      </a:r>
                      <a:endParaRPr lang="zh-CN" altLang="en-US" dirty="0">
                        <a:solidFill>
                          <a:schemeClr val="bg1"/>
                        </a:solidFill>
                        <a:ea typeface="微软雅黑" panose="020B0503020204020204" charset="-122"/>
                        <a:cs typeface="微软雅黑" panose="020B0503020204020204" charset="-122"/>
                      </a:endParaRPr>
                    </a:p>
                  </a:txBody>
                  <a:tcPr marL="68580" marR="68580" marT="0" marB="0" anchor="ctr"/>
                </a:tc>
              </a:tr>
              <a:tr h="532765">
                <a:tc>
                  <a:txBody>
                    <a:bodyPr/>
                    <a:lstStyle/>
                    <a:p>
                      <a:pPr algn="l">
                        <a:spcAft>
                          <a:spcPts val="0"/>
                        </a:spcAft>
                      </a:pPr>
                      <a:r>
                        <a:rPr lang="zh-CN" altLang="en-US" kern="0" dirty="0">
                          <a:solidFill>
                            <a:srgbClr val="000000"/>
                          </a:solidFill>
                          <a:latin typeface="Times New Roman" panose="02020603050405020304"/>
                          <a:ea typeface="微软雅黑" panose="020B0503020204020204" charset="-122"/>
                          <a:cs typeface="微软雅黑" panose="020B0503020204020204" charset="-122"/>
                        </a:rPr>
                        <a:t>杭州市政府组团专场</a:t>
                      </a:r>
                      <a:endParaRPr lang="zh-CN" altLang="en-US" dirty="0">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微软雅黑" panose="020B0503020204020204" charset="-122"/>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10</a:t>
                      </a:r>
                      <a:r>
                        <a:rPr lang="zh-CN" altLang="en-US" kern="0">
                          <a:solidFill>
                            <a:srgbClr val="000000"/>
                          </a:solidFill>
                          <a:latin typeface="Times New Roman" panose="02020603050405020304"/>
                          <a:ea typeface="微软雅黑" panose="020B0503020204020204" charset="-122"/>
                          <a:cs typeface="微软雅黑" panose="020B0503020204020204" charset="-122"/>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21</a:t>
                      </a:r>
                      <a:r>
                        <a:rPr lang="zh-CN" altLang="en-US" kern="0">
                          <a:solidFill>
                            <a:srgbClr val="000000"/>
                          </a:solidFill>
                          <a:latin typeface="Times New Roman" panose="02020603050405020304"/>
                          <a:ea typeface="微软雅黑" panose="020B0503020204020204" charset="-122"/>
                          <a:cs typeface="微软雅黑" panose="020B0503020204020204" charset="-122"/>
                        </a:rPr>
                        <a:t>日（周六） 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玉泉</a:t>
                      </a:r>
                      <a:endParaRPr lang="zh-CN" altLang="en-US">
                        <a:ea typeface="微软雅黑" panose="020B0503020204020204" charset="-122"/>
                        <a:cs typeface="微软雅黑" panose="020B0503020204020204" charset="-122"/>
                      </a:endParaRPr>
                    </a:p>
                  </a:txBody>
                  <a:tcPr marL="68580" marR="68580" marT="0" marB="0" anchor="ctr"/>
                </a:tc>
              </a:tr>
              <a:tr h="574675">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浙江省部属企事业单位专场招聘会</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微软雅黑" panose="020B0503020204020204" charset="-122"/>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10</a:t>
                      </a:r>
                      <a:r>
                        <a:rPr lang="zh-CN" altLang="en-US" kern="0">
                          <a:solidFill>
                            <a:srgbClr val="000000"/>
                          </a:solidFill>
                          <a:latin typeface="Times New Roman" panose="02020603050405020304"/>
                          <a:ea typeface="微软雅黑" panose="020B0503020204020204" charset="-122"/>
                          <a:cs typeface="微软雅黑" panose="020B0503020204020204" charset="-122"/>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28</a:t>
                      </a:r>
                      <a:r>
                        <a:rPr lang="zh-CN" altLang="en-US" kern="0">
                          <a:solidFill>
                            <a:srgbClr val="000000"/>
                          </a:solidFill>
                          <a:latin typeface="Times New Roman" panose="02020603050405020304"/>
                          <a:ea typeface="微软雅黑" panose="020B0503020204020204" charset="-122"/>
                          <a:cs typeface="微软雅黑" panose="020B0503020204020204" charset="-122"/>
                        </a:rPr>
                        <a:t>日（周六）下午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玉泉</a:t>
                      </a:r>
                      <a:endParaRPr lang="zh-CN" altLang="en-US">
                        <a:ea typeface="微软雅黑" panose="020B0503020204020204" charset="-122"/>
                        <a:cs typeface="微软雅黑" panose="020B0503020204020204" charset="-122"/>
                      </a:endParaRPr>
                    </a:p>
                  </a:txBody>
                  <a:tcPr marL="68580" marR="68580" marT="0" marB="0" anchor="ctr"/>
                </a:tc>
              </a:tr>
              <a:tr h="532130">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医学专业招聘会</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微软雅黑" panose="020B0503020204020204" charset="-122"/>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11</a:t>
                      </a:r>
                      <a:r>
                        <a:rPr lang="zh-CN" altLang="en-US" kern="0">
                          <a:solidFill>
                            <a:srgbClr val="000000"/>
                          </a:solidFill>
                          <a:latin typeface="Times New Roman" panose="02020603050405020304"/>
                          <a:ea typeface="微软雅黑" panose="020B0503020204020204" charset="-122"/>
                          <a:cs typeface="微软雅黑" panose="020B0503020204020204" charset="-122"/>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19</a:t>
                      </a:r>
                      <a:r>
                        <a:rPr lang="zh-CN" altLang="en-US" kern="0">
                          <a:solidFill>
                            <a:srgbClr val="000000"/>
                          </a:solidFill>
                          <a:latin typeface="Times New Roman" panose="02020603050405020304"/>
                          <a:ea typeface="微软雅黑" panose="020B0503020204020204" charset="-122"/>
                          <a:cs typeface="微软雅黑" panose="020B0503020204020204" charset="-122"/>
                        </a:rPr>
                        <a:t>日（周日） 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华家池</a:t>
                      </a:r>
                      <a:endParaRPr lang="zh-CN" altLang="en-US">
                        <a:ea typeface="微软雅黑" panose="020B0503020204020204" charset="-122"/>
                        <a:cs typeface="微软雅黑" panose="020B0503020204020204" charset="-122"/>
                      </a:endParaRPr>
                    </a:p>
                  </a:txBody>
                  <a:tcPr marL="68580" marR="68580" marT="0" marB="0" anchor="ctr"/>
                </a:tc>
              </a:tr>
              <a:tr h="533400">
                <a:tc>
                  <a:txBody>
                    <a:bodyPr/>
                    <a:lstStyle/>
                    <a:p>
                      <a:pPr algn="l">
                        <a:spcAft>
                          <a:spcPts val="0"/>
                        </a:spcAft>
                      </a:pPr>
                      <a:r>
                        <a:rPr lang="zh-CN" altLang="en-US" kern="0" dirty="0">
                          <a:solidFill>
                            <a:srgbClr val="000000"/>
                          </a:solidFill>
                          <a:latin typeface="Times New Roman" panose="02020603050405020304"/>
                          <a:ea typeface="微软雅黑" panose="020B0503020204020204" charset="-122"/>
                          <a:cs typeface="微软雅黑" panose="020B0503020204020204" charset="-122"/>
                        </a:rPr>
                        <a:t>宁波市政府组团专场</a:t>
                      </a:r>
                      <a:endParaRPr lang="zh-CN" altLang="en-US" dirty="0">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微软雅黑" panose="020B0503020204020204" charset="-122"/>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11</a:t>
                      </a:r>
                      <a:r>
                        <a:rPr lang="zh-CN" altLang="en-US" kern="0">
                          <a:solidFill>
                            <a:srgbClr val="000000"/>
                          </a:solidFill>
                          <a:latin typeface="Times New Roman" panose="02020603050405020304"/>
                          <a:ea typeface="微软雅黑" panose="020B0503020204020204" charset="-122"/>
                          <a:cs typeface="微软雅黑" panose="020B0503020204020204" charset="-122"/>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12</a:t>
                      </a:r>
                      <a:r>
                        <a:rPr lang="zh-CN" altLang="en-US" kern="0">
                          <a:solidFill>
                            <a:srgbClr val="000000"/>
                          </a:solidFill>
                          <a:latin typeface="Times New Roman" panose="02020603050405020304"/>
                          <a:ea typeface="微软雅黑" panose="020B0503020204020204" charset="-122"/>
                          <a:cs typeface="微软雅黑" panose="020B0503020204020204" charset="-122"/>
                        </a:rPr>
                        <a:t>日（周日）上午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dirty="0">
                          <a:solidFill>
                            <a:srgbClr val="000000"/>
                          </a:solidFill>
                          <a:latin typeface="Times New Roman" panose="02020603050405020304"/>
                          <a:ea typeface="微软雅黑" panose="020B0503020204020204" charset="-122"/>
                          <a:cs typeface="微软雅黑" panose="020B0503020204020204" charset="-122"/>
                        </a:rPr>
                        <a:t>玉泉</a:t>
                      </a:r>
                      <a:endParaRPr lang="zh-CN" altLang="en-US" dirty="0">
                        <a:ea typeface="微软雅黑" panose="020B0503020204020204" charset="-122"/>
                        <a:cs typeface="微软雅黑" panose="020B0503020204020204" charset="-122"/>
                      </a:endParaRPr>
                    </a:p>
                  </a:txBody>
                  <a:tcPr marL="68580" marR="68580" marT="0" marB="0" anchor="ctr"/>
                </a:tc>
              </a:tr>
              <a:tr h="574040">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秋季综合招聘会玉泉专场（上午场）</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Times New Roman" panose="02020603050405020304"/>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11</a:t>
                      </a:r>
                      <a:r>
                        <a:rPr lang="zh-CN" altLang="en-US" kern="0">
                          <a:solidFill>
                            <a:srgbClr val="000000"/>
                          </a:solidFill>
                          <a:latin typeface="Times New Roman" panose="02020603050405020304"/>
                          <a:ea typeface="微软雅黑" panose="020B0503020204020204" charset="-122"/>
                          <a:cs typeface="Times New Roman" panose="02020603050405020304"/>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12</a:t>
                      </a:r>
                      <a:r>
                        <a:rPr lang="zh-CN" altLang="en-US" kern="0">
                          <a:solidFill>
                            <a:srgbClr val="000000"/>
                          </a:solidFill>
                          <a:latin typeface="Times New Roman" panose="02020603050405020304"/>
                          <a:ea typeface="微软雅黑" panose="020B0503020204020204" charset="-122"/>
                          <a:cs typeface="Times New Roman" panose="02020603050405020304"/>
                        </a:rPr>
                        <a:t>日（周日）</a:t>
                      </a:r>
                      <a:r>
                        <a:rPr lang="zh-CN" altLang="en-US" kern="0">
                          <a:solidFill>
                            <a:srgbClr val="000000"/>
                          </a:solidFill>
                          <a:latin typeface="Times New Roman" panose="02020603050405020304"/>
                          <a:ea typeface="微软雅黑" panose="020B0503020204020204" charset="-122"/>
                          <a:cs typeface="微软雅黑" panose="020B0503020204020204" charset="-122"/>
                        </a:rPr>
                        <a:t> </a:t>
                      </a:r>
                      <a:r>
                        <a:rPr lang="zh-CN" altLang="en-US" kern="0">
                          <a:solidFill>
                            <a:srgbClr val="000000"/>
                          </a:solidFill>
                          <a:latin typeface="Times New Roman" panose="02020603050405020304"/>
                          <a:ea typeface="微软雅黑" panose="020B0503020204020204" charset="-122"/>
                          <a:cs typeface="Times New Roman" panose="02020603050405020304"/>
                        </a:rPr>
                        <a:t>上午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玉泉</a:t>
                      </a:r>
                      <a:endParaRPr lang="zh-CN" altLang="en-US">
                        <a:ea typeface="微软雅黑" panose="020B0503020204020204" charset="-122"/>
                        <a:cs typeface="微软雅黑" panose="020B0503020204020204" charset="-122"/>
                      </a:endParaRPr>
                    </a:p>
                  </a:txBody>
                  <a:tcPr marL="68580" marR="68580" marT="0" marB="0" anchor="ctr"/>
                </a:tc>
              </a:tr>
              <a:tr h="574675">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秋季综合招聘会玉泉专场（下午场）</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Times New Roman" panose="02020603050405020304"/>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11</a:t>
                      </a:r>
                      <a:r>
                        <a:rPr lang="zh-CN" altLang="en-US" kern="0">
                          <a:solidFill>
                            <a:srgbClr val="000000"/>
                          </a:solidFill>
                          <a:latin typeface="Times New Roman" panose="02020603050405020304"/>
                          <a:ea typeface="微软雅黑" panose="020B0503020204020204" charset="-122"/>
                          <a:cs typeface="Times New Roman" panose="02020603050405020304"/>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12</a:t>
                      </a:r>
                      <a:r>
                        <a:rPr lang="zh-CN" altLang="en-US" kern="0">
                          <a:solidFill>
                            <a:srgbClr val="000000"/>
                          </a:solidFill>
                          <a:latin typeface="Times New Roman" panose="02020603050405020304"/>
                          <a:ea typeface="微软雅黑" panose="020B0503020204020204" charset="-122"/>
                          <a:cs typeface="Times New Roman" panose="02020603050405020304"/>
                        </a:rPr>
                        <a:t>日（周日）</a:t>
                      </a:r>
                      <a:r>
                        <a:rPr lang="zh-CN" altLang="en-US" kern="0">
                          <a:solidFill>
                            <a:srgbClr val="000000"/>
                          </a:solidFill>
                          <a:latin typeface="Times New Roman" panose="02020603050405020304"/>
                          <a:ea typeface="微软雅黑" panose="020B0503020204020204" charset="-122"/>
                          <a:cs typeface="微软雅黑" panose="020B0503020204020204" charset="-122"/>
                        </a:rPr>
                        <a:t> </a:t>
                      </a:r>
                      <a:r>
                        <a:rPr lang="zh-CN" altLang="en-US" kern="0">
                          <a:solidFill>
                            <a:srgbClr val="000000"/>
                          </a:solidFill>
                          <a:latin typeface="Times New Roman" panose="02020603050405020304"/>
                          <a:ea typeface="微软雅黑" panose="020B0503020204020204" charset="-122"/>
                          <a:cs typeface="Times New Roman" panose="02020603050405020304"/>
                        </a:rPr>
                        <a:t>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玉泉</a:t>
                      </a:r>
                      <a:endParaRPr lang="zh-CN" altLang="en-US">
                        <a:ea typeface="微软雅黑" panose="020B0503020204020204" charset="-122"/>
                        <a:cs typeface="微软雅黑" panose="020B0503020204020204" charset="-122"/>
                      </a:endParaRPr>
                    </a:p>
                  </a:txBody>
                  <a:tcPr marL="68580" marR="68580" marT="0" marB="0" anchor="ctr"/>
                </a:tc>
              </a:tr>
              <a:tr h="574675">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秋季综合招聘会紫金港专场</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2017</a:t>
                      </a:r>
                      <a:r>
                        <a:rPr lang="zh-CN" altLang="en-US" kern="0">
                          <a:solidFill>
                            <a:srgbClr val="000000"/>
                          </a:solidFill>
                          <a:latin typeface="Times New Roman" panose="02020603050405020304"/>
                          <a:ea typeface="微软雅黑" panose="020B0503020204020204" charset="-122"/>
                          <a:cs typeface="Times New Roman" panose="02020603050405020304"/>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12</a:t>
                      </a:r>
                      <a:r>
                        <a:rPr lang="zh-CN" altLang="en-US" kern="0">
                          <a:solidFill>
                            <a:srgbClr val="000000"/>
                          </a:solidFill>
                          <a:latin typeface="Times New Roman" panose="02020603050405020304"/>
                          <a:ea typeface="微软雅黑" panose="020B0503020204020204" charset="-122"/>
                          <a:cs typeface="Times New Roman" panose="02020603050405020304"/>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13</a:t>
                      </a:r>
                      <a:r>
                        <a:rPr lang="zh-CN" altLang="en-US" kern="0">
                          <a:solidFill>
                            <a:srgbClr val="000000"/>
                          </a:solidFill>
                          <a:latin typeface="Times New Roman" panose="02020603050405020304"/>
                          <a:ea typeface="微软雅黑" panose="020B0503020204020204" charset="-122"/>
                          <a:cs typeface="Times New Roman" panose="02020603050405020304"/>
                        </a:rPr>
                        <a:t>日（周三）</a:t>
                      </a:r>
                      <a:r>
                        <a:rPr lang="zh-CN" altLang="en-US" kern="0">
                          <a:solidFill>
                            <a:srgbClr val="000000"/>
                          </a:solidFill>
                          <a:latin typeface="Times New Roman" panose="02020603050405020304"/>
                          <a:ea typeface="微软雅黑" panose="020B0503020204020204" charset="-122"/>
                          <a:cs typeface="微软雅黑" panose="020B0503020204020204" charset="-122"/>
                        </a:rPr>
                        <a:t> </a:t>
                      </a:r>
                      <a:r>
                        <a:rPr lang="zh-CN" altLang="en-US" kern="0">
                          <a:solidFill>
                            <a:srgbClr val="000000"/>
                          </a:solidFill>
                          <a:latin typeface="Times New Roman" panose="02020603050405020304"/>
                          <a:ea typeface="微软雅黑" panose="020B0503020204020204" charset="-122"/>
                          <a:cs typeface="Times New Roman" panose="02020603050405020304"/>
                        </a:rPr>
                        <a:t>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紫金港</a:t>
                      </a:r>
                      <a:endParaRPr lang="zh-CN" altLang="en-US">
                        <a:ea typeface="微软雅黑" panose="020B0503020204020204" charset="-122"/>
                        <a:cs typeface="微软雅黑" panose="020B0503020204020204" charset="-122"/>
                      </a:endParaRPr>
                    </a:p>
                  </a:txBody>
                  <a:tcPr marL="68580" marR="68580" marT="0" marB="0" anchor="ctr"/>
                </a:tc>
              </a:tr>
              <a:tr h="532765">
                <a:tc>
                  <a:txBody>
                    <a:bodyPr/>
                    <a:lstStyle/>
                    <a:p>
                      <a:pPr algn="l">
                        <a:spcAft>
                          <a:spcPts val="0"/>
                        </a:spcAft>
                      </a:pPr>
                      <a:r>
                        <a:rPr lang="zh-CN" altLang="en-US" kern="0">
                          <a:solidFill>
                            <a:srgbClr val="000000"/>
                          </a:solidFill>
                          <a:latin typeface="Times New Roman" panose="02020603050405020304"/>
                          <a:ea typeface="微软雅黑" panose="020B0503020204020204" charset="-122"/>
                          <a:cs typeface="微软雅黑" panose="020B0503020204020204" charset="-122"/>
                        </a:rPr>
                        <a:t>春季综合招聘会</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2018</a:t>
                      </a:r>
                      <a:r>
                        <a:rPr lang="zh-CN" altLang="en-US" kern="0">
                          <a:solidFill>
                            <a:srgbClr val="000000"/>
                          </a:solidFill>
                          <a:latin typeface="Times New Roman" panose="02020603050405020304"/>
                          <a:ea typeface="微软雅黑" panose="020B0503020204020204" charset="-122"/>
                          <a:cs typeface="Times New Roman" panose="02020603050405020304"/>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3</a:t>
                      </a:r>
                      <a:r>
                        <a:rPr lang="zh-CN" altLang="en-US" kern="0">
                          <a:solidFill>
                            <a:srgbClr val="000000"/>
                          </a:solidFill>
                          <a:latin typeface="Times New Roman" panose="02020603050405020304"/>
                          <a:ea typeface="微软雅黑" panose="020B0503020204020204" charset="-122"/>
                          <a:cs typeface="Times New Roman" panose="02020603050405020304"/>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21</a:t>
                      </a:r>
                      <a:r>
                        <a:rPr lang="zh-CN" altLang="en-US" kern="0">
                          <a:solidFill>
                            <a:srgbClr val="000000"/>
                          </a:solidFill>
                          <a:latin typeface="Times New Roman" panose="02020603050405020304"/>
                          <a:ea typeface="微软雅黑" panose="020B0503020204020204" charset="-122"/>
                          <a:cs typeface="Times New Roman" panose="02020603050405020304"/>
                        </a:rPr>
                        <a:t>日</a:t>
                      </a:r>
                      <a:r>
                        <a:rPr lang="zh-CN" altLang="en-US" kern="0">
                          <a:solidFill>
                            <a:srgbClr val="000000"/>
                          </a:solidFill>
                          <a:latin typeface="Times New Roman" panose="02020603050405020304"/>
                          <a:ea typeface="微软雅黑" panose="020B0503020204020204" charset="-122"/>
                          <a:cs typeface="微软雅黑" panose="020B0503020204020204" charset="-122"/>
                        </a:rPr>
                        <a:t> </a:t>
                      </a:r>
                      <a:r>
                        <a:rPr lang="zh-CN" altLang="en-US" kern="0">
                          <a:solidFill>
                            <a:srgbClr val="000000"/>
                          </a:solidFill>
                          <a:latin typeface="Times New Roman" panose="02020603050405020304"/>
                          <a:ea typeface="微软雅黑" panose="020B0503020204020204" charset="-122"/>
                          <a:cs typeface="Times New Roman" panose="02020603050405020304"/>
                        </a:rPr>
                        <a:t>（周三）下午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dirty="0">
                          <a:solidFill>
                            <a:srgbClr val="000000"/>
                          </a:solidFill>
                          <a:latin typeface="Times New Roman" panose="02020603050405020304"/>
                          <a:ea typeface="微软雅黑" panose="020B0503020204020204" charset="-122"/>
                          <a:cs typeface="微软雅黑" panose="020B0503020204020204" charset="-122"/>
                        </a:rPr>
                        <a:t>玉泉</a:t>
                      </a:r>
                      <a:endParaRPr lang="zh-CN" altLang="en-US" dirty="0">
                        <a:ea typeface="微软雅黑" panose="020B0503020204020204" charset="-122"/>
                        <a:cs typeface="微软雅黑" panose="020B0503020204020204" charset="-122"/>
                      </a:endParaRPr>
                    </a:p>
                  </a:txBody>
                  <a:tcPr marL="68580" marR="68580" marT="0" marB="0" anchor="ctr"/>
                </a:tc>
              </a:tr>
              <a:tr h="532765">
                <a:tc>
                  <a:txBody>
                    <a:bodyPr/>
                    <a:lstStyle/>
                    <a:p>
                      <a:pPr algn="l">
                        <a:spcAft>
                          <a:spcPts val="0"/>
                        </a:spcAft>
                      </a:pPr>
                      <a:r>
                        <a:rPr lang="zh-CN" altLang="en-US" kern="0" dirty="0">
                          <a:solidFill>
                            <a:srgbClr val="000000"/>
                          </a:solidFill>
                          <a:latin typeface="Times New Roman" panose="02020603050405020304"/>
                          <a:ea typeface="微软雅黑" panose="020B0503020204020204" charset="-122"/>
                          <a:cs typeface="微软雅黑" panose="020B0503020204020204" charset="-122"/>
                        </a:rPr>
                        <a:t>涉农专业招聘会</a:t>
                      </a:r>
                      <a:endParaRPr lang="zh-CN" altLang="en-US" dirty="0">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en-US" altLang="zh-CN" kern="0">
                          <a:solidFill>
                            <a:srgbClr val="000000"/>
                          </a:solidFill>
                          <a:latin typeface="Times New Roman" panose="02020603050405020304"/>
                          <a:ea typeface="微软雅黑" panose="020B0503020204020204" charset="-122"/>
                          <a:cs typeface="微软雅黑" panose="020B0503020204020204" charset="-122"/>
                        </a:rPr>
                        <a:t>2018</a:t>
                      </a:r>
                      <a:r>
                        <a:rPr lang="zh-CN" altLang="en-US" kern="0">
                          <a:solidFill>
                            <a:srgbClr val="000000"/>
                          </a:solidFill>
                          <a:latin typeface="Times New Roman" panose="02020603050405020304"/>
                          <a:ea typeface="微软雅黑" panose="020B0503020204020204" charset="-122"/>
                          <a:cs typeface="微软雅黑" panose="020B0503020204020204" charset="-122"/>
                        </a:rPr>
                        <a:t>年</a:t>
                      </a:r>
                      <a:r>
                        <a:rPr lang="en-US" altLang="zh-CN" kern="0">
                          <a:solidFill>
                            <a:srgbClr val="000000"/>
                          </a:solidFill>
                          <a:latin typeface="Times New Roman" panose="02020603050405020304"/>
                          <a:ea typeface="微软雅黑" panose="020B0503020204020204" charset="-122"/>
                          <a:cs typeface="微软雅黑" panose="020B0503020204020204" charset="-122"/>
                        </a:rPr>
                        <a:t>3</a:t>
                      </a:r>
                      <a:r>
                        <a:rPr lang="zh-CN" altLang="en-US" kern="0">
                          <a:solidFill>
                            <a:srgbClr val="000000"/>
                          </a:solidFill>
                          <a:latin typeface="Times New Roman" panose="02020603050405020304"/>
                          <a:ea typeface="微软雅黑" panose="020B0503020204020204" charset="-122"/>
                          <a:cs typeface="微软雅黑" panose="020B0503020204020204" charset="-122"/>
                        </a:rPr>
                        <a:t>月</a:t>
                      </a:r>
                      <a:r>
                        <a:rPr lang="en-US" altLang="zh-CN" kern="0">
                          <a:solidFill>
                            <a:srgbClr val="000000"/>
                          </a:solidFill>
                          <a:latin typeface="Times New Roman" panose="02020603050405020304"/>
                          <a:ea typeface="微软雅黑" panose="020B0503020204020204" charset="-122"/>
                          <a:cs typeface="微软雅黑" panose="020B0503020204020204" charset="-122"/>
                        </a:rPr>
                        <a:t>16</a:t>
                      </a:r>
                      <a:r>
                        <a:rPr lang="zh-CN" altLang="en-US" kern="0">
                          <a:solidFill>
                            <a:srgbClr val="000000"/>
                          </a:solidFill>
                          <a:latin typeface="Times New Roman" panose="02020603050405020304"/>
                          <a:ea typeface="微软雅黑" panose="020B0503020204020204" charset="-122"/>
                          <a:cs typeface="微软雅黑" panose="020B0503020204020204" charset="-122"/>
                        </a:rPr>
                        <a:t>日（周五）下午</a:t>
                      </a:r>
                      <a:endParaRPr lang="zh-CN" altLang="en-US">
                        <a:ea typeface="微软雅黑" panose="020B0503020204020204" charset="-122"/>
                        <a:cs typeface="微软雅黑" panose="020B0503020204020204" charset="-122"/>
                      </a:endParaRPr>
                    </a:p>
                  </a:txBody>
                  <a:tcPr marL="68580" marR="68580" marT="0" marB="0" anchor="ctr"/>
                </a:tc>
                <a:tc>
                  <a:txBody>
                    <a:bodyPr/>
                    <a:lstStyle/>
                    <a:p>
                      <a:pPr algn="l">
                        <a:spcAft>
                          <a:spcPts val="0"/>
                        </a:spcAft>
                      </a:pPr>
                      <a:r>
                        <a:rPr lang="zh-CN" altLang="en-US" kern="0" dirty="0">
                          <a:solidFill>
                            <a:srgbClr val="000000"/>
                          </a:solidFill>
                          <a:latin typeface="Times New Roman" panose="02020603050405020304"/>
                          <a:ea typeface="微软雅黑" panose="020B0503020204020204" charset="-122"/>
                          <a:cs typeface="微软雅黑" panose="020B0503020204020204" charset="-122"/>
                        </a:rPr>
                        <a:t>紫金港</a:t>
                      </a:r>
                      <a:endParaRPr lang="zh-CN" altLang="en-US" dirty="0">
                        <a:ea typeface="微软雅黑" panose="020B0503020204020204" charset="-122"/>
                        <a:cs typeface="微软雅黑" panose="020B0503020204020204" charset="-122"/>
                      </a:endParaRPr>
                    </a:p>
                  </a:txBody>
                  <a:tcPr marL="68580" marR="68580" marT="0"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ym typeface="+mn-ea"/>
              </a:rPr>
              <a:t>参加招聘会小贴士</a:t>
            </a:r>
            <a:endParaRPr lang="zh-CN" altLang="en-US" sz="3600" b="1" dirty="0" smtClean="0">
              <a:sym typeface="+mn-ea"/>
            </a:endParaRPr>
          </a:p>
        </p:txBody>
      </p:sp>
      <p:sp>
        <p:nvSpPr>
          <p:cNvPr id="3" name="内容占位符 2"/>
          <p:cNvSpPr>
            <a:spLocks noGrp="1"/>
          </p:cNvSpPr>
          <p:nvPr>
            <p:ph idx="1"/>
          </p:nvPr>
        </p:nvSpPr>
        <p:spPr>
          <a:xfrm>
            <a:off x="1096010" y="1066165"/>
            <a:ext cx="10259060" cy="3669030"/>
          </a:xfrm>
        </p:spPr>
        <p:txBody>
          <a:bodyPr>
            <a:normAutofit fontScale="35000" lnSpcReduction="20000"/>
          </a:bodyPr>
          <a:lstStyle/>
          <a:p>
            <a:endParaRPr lang="zh-CN" altLang="en-US" dirty="0" smtClean="0"/>
          </a:p>
          <a:p>
            <a:pPr marL="0" indent="0" fontAlgn="auto">
              <a:lnSpc>
                <a:spcPct val="150000"/>
              </a:lnSpc>
              <a:spcBef>
                <a:spcPts val="0"/>
              </a:spcBef>
              <a:buNone/>
            </a:pPr>
            <a:r>
              <a:rPr lang="zh-CN" altLang="en-US" sz="4800" b="1" dirty="0"/>
              <a:t>① 做好材料准备</a:t>
            </a:r>
            <a:endParaRPr lang="zh-CN" altLang="en-US" sz="5400" b="1" dirty="0" smtClean="0"/>
          </a:p>
          <a:p>
            <a:pPr marL="0" indent="0" fontAlgn="auto">
              <a:lnSpc>
                <a:spcPct val="150000"/>
              </a:lnSpc>
              <a:spcBef>
                <a:spcPts val="0"/>
              </a:spcBef>
              <a:buNone/>
            </a:pPr>
            <a:r>
              <a:rPr lang="zh-CN" altLang="en-US" sz="4800" dirty="0" smtClean="0"/>
              <a:t>个人材料提前准备，如个人简历、自荐信、毕业生推荐表、获奖证书等，让招聘单位更全面的了解你。</a:t>
            </a:r>
            <a:endParaRPr lang="zh-CN" altLang="en-US" sz="4800" dirty="0" smtClean="0"/>
          </a:p>
          <a:p>
            <a:pPr marL="0" indent="0" fontAlgn="auto">
              <a:lnSpc>
                <a:spcPct val="150000"/>
              </a:lnSpc>
              <a:spcBef>
                <a:spcPts val="0"/>
              </a:spcBef>
              <a:buNone/>
            </a:pPr>
            <a:endParaRPr lang="zh-CN" altLang="en-US" sz="5400" dirty="0" smtClean="0"/>
          </a:p>
          <a:p>
            <a:pPr marL="0" indent="0" fontAlgn="auto">
              <a:lnSpc>
                <a:spcPct val="150000"/>
              </a:lnSpc>
              <a:spcBef>
                <a:spcPts val="0"/>
              </a:spcBef>
              <a:buNone/>
            </a:pPr>
            <a:r>
              <a:rPr lang="zh-CN" altLang="en-US" sz="4800" b="1" dirty="0"/>
              <a:t>② 提前研究单位</a:t>
            </a:r>
            <a:endParaRPr lang="zh-CN" altLang="en-US" sz="5400" b="1" dirty="0" smtClean="0"/>
          </a:p>
          <a:p>
            <a:pPr marL="0" indent="0" fontAlgn="auto">
              <a:lnSpc>
                <a:spcPct val="150000"/>
              </a:lnSpc>
              <a:spcBef>
                <a:spcPts val="0"/>
              </a:spcBef>
              <a:buNone/>
            </a:pPr>
            <a:r>
              <a:rPr lang="zh-CN" altLang="en-US" sz="4800" dirty="0" smtClean="0"/>
              <a:t>参加招聘会的单位较多，提前了解单位情况，了解招聘岗位及要求，对简历作针对性调整并做好面试准备。</a:t>
            </a:r>
            <a:endParaRPr lang="zh-CN" altLang="en-US" sz="4800" dirty="0" smtClean="0"/>
          </a:p>
          <a:p>
            <a:pPr marL="0" indent="0" fontAlgn="auto">
              <a:lnSpc>
                <a:spcPct val="150000"/>
              </a:lnSpc>
              <a:spcBef>
                <a:spcPts val="0"/>
              </a:spcBef>
              <a:buNone/>
            </a:pPr>
            <a:endParaRPr lang="zh-CN" altLang="en-US" sz="5400" dirty="0" smtClean="0"/>
          </a:p>
          <a:p>
            <a:pPr marL="0" indent="0" fontAlgn="auto">
              <a:lnSpc>
                <a:spcPct val="150000"/>
              </a:lnSpc>
              <a:spcBef>
                <a:spcPts val="0"/>
              </a:spcBef>
              <a:buNone/>
            </a:pPr>
            <a:r>
              <a:rPr lang="zh-CN" altLang="en-US" sz="4800" b="1" dirty="0"/>
              <a:t>③ </a:t>
            </a:r>
            <a:r>
              <a:rPr lang="zh-CN" altLang="en-US" sz="4800" b="1" dirty="0">
                <a:sym typeface="+mn-ea"/>
              </a:rPr>
              <a:t>提前到达会场</a:t>
            </a:r>
            <a:endParaRPr lang="zh-CN" altLang="en-US" sz="5400" b="1" dirty="0" smtClean="0">
              <a:sym typeface="+mn-ea"/>
            </a:endParaRPr>
          </a:p>
          <a:p>
            <a:pPr marL="0" indent="0" fontAlgn="auto">
              <a:lnSpc>
                <a:spcPct val="150000"/>
              </a:lnSpc>
              <a:spcBef>
                <a:spcPts val="0"/>
              </a:spcBef>
              <a:buNone/>
            </a:pPr>
            <a:r>
              <a:rPr lang="zh-CN" altLang="en-US" sz="4800" dirty="0" smtClean="0">
                <a:sym typeface="+mn-ea"/>
              </a:rPr>
              <a:t>招聘会求职学生较多，可以提前到现场，熟悉展位分布，在有限的时间内将简历呈递给招聘单位，与</a:t>
            </a:r>
            <a:r>
              <a:rPr lang="zh-CN" altLang="en-US" sz="4800" dirty="0" smtClean="0"/>
              <a:t>企业人员面对面交流，了解招聘企业的大致情况。</a:t>
            </a:r>
            <a:endParaRPr lang="zh-CN" altLang="en-US" sz="4800" dirty="0" smtClean="0"/>
          </a:p>
          <a:p>
            <a:pPr marL="0" indent="0" fontAlgn="auto">
              <a:lnSpc>
                <a:spcPct val="150000"/>
              </a:lnSpc>
              <a:spcBef>
                <a:spcPts val="0"/>
              </a:spcBef>
              <a:buNone/>
            </a:pPr>
            <a:endParaRPr lang="zh-CN" altLang="en-US" dirty="0"/>
          </a:p>
        </p:txBody>
      </p:sp>
      <p:pic>
        <p:nvPicPr>
          <p:cNvPr id="4" name="图片 3"/>
          <p:cNvPicPr>
            <a:picLocks noChangeAspect="1"/>
          </p:cNvPicPr>
          <p:nvPr/>
        </p:nvPicPr>
        <p:blipFill>
          <a:blip r:embed="rId1"/>
          <a:stretch>
            <a:fillRect/>
          </a:stretch>
        </p:blipFill>
        <p:spPr>
          <a:xfrm>
            <a:off x="4365590" y="4457065"/>
            <a:ext cx="3719830" cy="22980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655" y="274638"/>
            <a:ext cx="10973880" cy="1143000"/>
          </a:xfrm>
        </p:spPr>
        <p:txBody>
          <a:bodyPr/>
          <a:lstStyle/>
          <a:p>
            <a:r>
              <a:rPr lang="zh-CN" altLang="en-US" sz="4000" b="1" dirty="0" smtClean="0">
                <a:sym typeface="+mn-ea"/>
              </a:rPr>
              <a:t>求职的</a:t>
            </a:r>
            <a:r>
              <a:rPr lang="en-US" altLang="zh-CN" sz="4000" b="1" dirty="0" smtClean="0">
                <a:latin typeface="微软雅黑" panose="020B0503020204020204" charset="-122"/>
                <a:sym typeface="+mn-ea"/>
              </a:rPr>
              <a:t>N</a:t>
            </a:r>
            <a:r>
              <a:rPr lang="zh-CN" altLang="en-US" sz="4000" b="1" dirty="0" smtClean="0">
                <a:sym typeface="+mn-ea"/>
              </a:rPr>
              <a:t>种途径</a:t>
            </a:r>
            <a:endParaRPr lang="zh-CN" altLang="en-US" sz="4000" b="1" dirty="0" smtClean="0">
              <a:sym typeface="+mn-ea"/>
            </a:endParaRPr>
          </a:p>
        </p:txBody>
      </p:sp>
      <p:graphicFrame>
        <p:nvGraphicFramePr>
          <p:cNvPr id="51203" name="内容占位符 51202"/>
          <p:cNvGraphicFramePr>
            <a:graphicFrameLocks noGrp="1"/>
          </p:cNvGraphicFramePr>
          <p:nvPr>
            <p:ph idx="1"/>
          </p:nvPr>
        </p:nvGraphicFramePr>
        <p:xfrm>
          <a:off x="1095340" y="1428736"/>
          <a:ext cx="7784465" cy="4889500"/>
        </p:xfrm>
        <a:graphic>
          <a:graphicData uri="http://schemas.openxmlformats.org/drawingml/2006/table">
            <a:tbl>
              <a:tblPr/>
              <a:tblGrid>
                <a:gridCol w="5480685"/>
                <a:gridCol w="2303780"/>
              </a:tblGrid>
              <a:tr h="487680">
                <a:tc>
                  <a:txBody>
                    <a:bodyPr/>
                    <a:lstStyle/>
                    <a:p>
                      <a:pPr marL="342900" lvl="0" indent="-342900" algn="ctr">
                        <a:buNone/>
                      </a:pPr>
                      <a:r>
                        <a:rPr lang="zh-CN" altLang="en-US" sz="2800" dirty="0">
                          <a:solidFill>
                            <a:schemeClr val="tx1"/>
                          </a:solidFill>
                          <a:latin typeface="黑体" panose="02010609060101010101" pitchFamily="2" charset="-122"/>
                          <a:ea typeface="黑体" panose="02010609060101010101" pitchFamily="2" charset="-122"/>
                          <a:cs typeface="微软雅黑" panose="020B0503020204020204" charset="-122"/>
                        </a:rPr>
                        <a:t>方式</a:t>
                      </a:r>
                      <a:endParaRPr lang="zh-CN" altLang="en-US" sz="2800" dirty="0">
                        <a:solidFill>
                          <a:schemeClr val="tx1"/>
                        </a:solidFill>
                        <a:latin typeface="黑体" panose="02010609060101010101" pitchFamily="2" charset="-122"/>
                        <a:ea typeface="黑体" panose="02010609060101010101" pitchFamily="2" charset="-122"/>
                        <a:cs typeface="微软雅黑" panose="020B0503020204020204" charset="-122"/>
                      </a:endParaRPr>
                    </a:p>
                  </a:txBody>
                  <a:tcPr marL="72000" marR="0" marT="0" marB="0">
                    <a:lnL>
                      <a:noFill/>
                    </a:lnL>
                    <a:lnR>
                      <a:noFill/>
                    </a:lnR>
                    <a:lnT>
                      <a:noFill/>
                    </a:lnT>
                    <a:lnB>
                      <a:noFill/>
                    </a:lnB>
                    <a:lnTlToBr>
                      <a:noFill/>
                    </a:lnTlToBr>
                    <a:lnBlToTr>
                      <a:noFill/>
                    </a:lnBlToTr>
                    <a:noFill/>
                  </a:tcPr>
                </a:tc>
                <a:tc>
                  <a:txBody>
                    <a:bodyPr/>
                    <a:lstStyle/>
                    <a:p>
                      <a:pPr marL="342900" lvl="0" indent="-342900" algn="ctr">
                        <a:buNone/>
                      </a:pPr>
                      <a:r>
                        <a:rPr lang="zh-CN" altLang="en-US" sz="2800">
                          <a:solidFill>
                            <a:schemeClr val="tx1"/>
                          </a:solidFill>
                          <a:latin typeface="黑体" panose="02010609060101010101" pitchFamily="2" charset="-122"/>
                          <a:ea typeface="黑体" panose="02010609060101010101" pitchFamily="2" charset="-122"/>
                          <a:cs typeface="微软雅黑" panose="020B0503020204020204" charset="-122"/>
                        </a:rPr>
                        <a:t>成功系数（</a:t>
                      </a:r>
                      <a:r>
                        <a:rPr lang="en-US" altLang="zh-CN" sz="2800">
                          <a:solidFill>
                            <a:schemeClr val="tx1"/>
                          </a:solidFill>
                          <a:latin typeface="黑体" panose="02010609060101010101" pitchFamily="2" charset="-122"/>
                          <a:ea typeface="Times New Roman" panose="02020603050405020304" pitchFamily="18" charset="0"/>
                          <a:cs typeface="微软雅黑" panose="020B0503020204020204" charset="-122"/>
                        </a:rPr>
                        <a:t>%</a:t>
                      </a:r>
                      <a:r>
                        <a:rPr lang="zh-CN" altLang="en-US" sz="2800">
                          <a:solidFill>
                            <a:schemeClr val="tx1"/>
                          </a:solidFill>
                          <a:latin typeface="黑体" panose="02010609060101010101" pitchFamily="2" charset="-122"/>
                          <a:ea typeface="黑体" panose="02010609060101010101" pitchFamily="2" charset="-122"/>
                          <a:cs typeface="微软雅黑" panose="020B0503020204020204" charset="-122"/>
                        </a:rPr>
                        <a:t>）</a:t>
                      </a:r>
                      <a:endParaRPr lang="zh-CN" altLang="en-US" sz="2800">
                        <a:solidFill>
                          <a:schemeClr val="tx1"/>
                        </a:solidFill>
                        <a:latin typeface="黑体" panose="02010609060101010101" pitchFamily="2" charset="-122"/>
                        <a:ea typeface="黑体" panose="02010609060101010101" pitchFamily="2" charset="-122"/>
                        <a:cs typeface="微软雅黑" panose="020B0503020204020204" charset="-122"/>
                      </a:endParaRPr>
                    </a:p>
                  </a:txBody>
                  <a:tcPr marL="72000" marR="0" marT="0" marB="0">
                    <a:lnL>
                      <a:noFill/>
                    </a:lnL>
                    <a:lnR>
                      <a:noFill/>
                    </a:lnR>
                    <a:lnT>
                      <a:noFill/>
                    </a:lnT>
                    <a:lnB>
                      <a:noFill/>
                    </a:lnB>
                    <a:lnTlToBr>
                      <a:noFill/>
                    </a:lnTlToBr>
                    <a:lnBlToTr>
                      <a:noFill/>
                    </a:lnBlToTr>
                    <a:noFill/>
                  </a:tcPr>
                </a:tc>
              </a:tr>
              <a:tr h="487362">
                <a:tc>
                  <a:txBody>
                    <a:bodyPr/>
                    <a:lstStyle/>
                    <a:p>
                      <a:pPr marL="342900" lvl="0" indent="-342900" algn="l">
                        <a:buNone/>
                      </a:pP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a:noFill/>
                    </a:lnT>
                    <a:lnB>
                      <a:noFill/>
                    </a:lnB>
                    <a:lnTlToBr>
                      <a:noFill/>
                    </a:lnTlToBr>
                    <a:lnBlToTr>
                      <a:noFill/>
                    </a:lnBlToTr>
                    <a:noFill/>
                  </a:tcPr>
                </a:tc>
                <a:tc>
                  <a:txBody>
                    <a:bodyPr/>
                    <a:lstStyle/>
                    <a:p>
                      <a:pPr marL="342900" lvl="0" indent="-342900" algn="ctr">
                        <a:buNone/>
                      </a:pPr>
                      <a:endPar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a:noFill/>
                    </a:lnT>
                    <a:lnB>
                      <a:noFill/>
                    </a:lnB>
                    <a:lnTlToBr>
                      <a:noFill/>
                    </a:lnTlToBr>
                    <a:lnBlToTr>
                      <a:noFill/>
                    </a:lnBlToTr>
                    <a:noFill/>
                  </a:tcPr>
                </a:tc>
              </a:tr>
              <a:tr h="487363">
                <a:tc>
                  <a:txBody>
                    <a:bodyPr/>
                    <a:lstStyle/>
                    <a:p>
                      <a:pPr marL="342900" lvl="0" indent="-342900" algn="l">
                        <a:buNone/>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校友或朋友</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a:noFill/>
                    </a:lnT>
                    <a:lnB w="12700">
                      <a:solidFill>
                        <a:schemeClr val="tx1"/>
                      </a:solidFill>
                      <a:prstDash val="solid"/>
                    </a:lnB>
                    <a:lnTlToBr>
                      <a:noFill/>
                    </a:lnTlToBr>
                    <a:lnBlToTr>
                      <a:noFill/>
                    </a:lnBlToTr>
                    <a:noFill/>
                  </a:tcPr>
                </a:tc>
                <a:tc>
                  <a:txBody>
                    <a:bodyPr/>
                    <a:lstStyle/>
                    <a:p>
                      <a:pPr marL="342900" lvl="0" indent="-342900" algn="ctr">
                        <a:buNone/>
                      </a:pPr>
                      <a:r>
                        <a:rPr lang="en-US" altLang="zh-CN" sz="2400" dirty="0">
                          <a:solidFill>
                            <a:schemeClr val="tx1"/>
                          </a:solidFill>
                          <a:latin typeface="微软雅黑" panose="020B0503020204020204" charset="-122"/>
                          <a:ea typeface="Times New Roman" panose="02020603050405020304" pitchFamily="18" charset="0"/>
                          <a:cs typeface="微软雅黑" panose="020B0503020204020204" charset="-122"/>
                        </a:rPr>
                        <a:t>75</a:t>
                      </a:r>
                      <a:endParaRPr lang="en-US" altLang="zh-CN" sz="2400" dirty="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a:noFill/>
                    </a:lnT>
                    <a:lnB w="12700">
                      <a:solidFill>
                        <a:schemeClr val="tx1"/>
                      </a:solidFill>
                      <a:prstDash val="solid"/>
                    </a:lnB>
                    <a:lnTlToBr>
                      <a:noFill/>
                    </a:lnTlToBr>
                    <a:lnBlToTr>
                      <a:noFill/>
                    </a:lnBlToTr>
                    <a:noFill/>
                  </a:tcPr>
                </a:tc>
              </a:tr>
              <a:tr h="487045">
                <a:tc>
                  <a:txBody>
                    <a:bodyPr/>
                    <a:lstStyle/>
                    <a:p>
                      <a:pPr marL="342900" lvl="0" indent="-342900" algn="l">
                        <a:buNone/>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招聘广告</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w="12700">
                      <a:solidFill>
                        <a:schemeClr val="tx1"/>
                      </a:solidFill>
                      <a:prstDash val="solid"/>
                    </a:lnT>
                    <a:lnB>
                      <a:noFill/>
                    </a:lnB>
                    <a:lnTlToBr>
                      <a:noFill/>
                    </a:lnTlToBr>
                    <a:lnBlToTr>
                      <a:noFill/>
                    </a:lnBlToTr>
                    <a:noFill/>
                  </a:tcPr>
                </a:tc>
                <a:tc>
                  <a:txBody>
                    <a:bodyPr/>
                    <a:lstStyle/>
                    <a:p>
                      <a:pPr marL="342900" lvl="0" indent="-342900" algn="ctr">
                        <a:buNone/>
                      </a:pPr>
                      <a:r>
                        <a:rPr lang="en-US" altLang="zh-CN" sz="2400" dirty="0">
                          <a:solidFill>
                            <a:schemeClr val="tx1"/>
                          </a:solidFill>
                          <a:latin typeface="微软雅黑" panose="020B0503020204020204" charset="-122"/>
                          <a:ea typeface="Times New Roman" panose="02020603050405020304" pitchFamily="18" charset="0"/>
                          <a:cs typeface="微软雅黑" panose="020B0503020204020204" charset="-122"/>
                        </a:rPr>
                        <a:t>25</a:t>
                      </a:r>
                      <a:endParaRPr lang="en-US" altLang="zh-CN" sz="2400" dirty="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w="12700">
                      <a:solidFill>
                        <a:schemeClr val="tx1"/>
                      </a:solidFill>
                      <a:prstDash val="solid"/>
                    </a:lnT>
                    <a:lnB>
                      <a:noFill/>
                    </a:lnB>
                    <a:lnTlToBr>
                      <a:noFill/>
                    </a:lnTlToBr>
                    <a:lnBlToTr>
                      <a:noFill/>
                    </a:lnBlToTr>
                    <a:noFill/>
                  </a:tcPr>
                </a:tc>
              </a:tr>
              <a:tr h="487680">
                <a:tc>
                  <a:txBody>
                    <a:bodyPr/>
                    <a:lstStyle/>
                    <a:p>
                      <a:pPr marL="342900" lvl="0" indent="-342900" algn="l">
                        <a:buNone/>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具有相似工作的人的介绍</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a:noFill/>
                    </a:lnT>
                    <a:lnB w="12700">
                      <a:solidFill>
                        <a:schemeClr val="tx1"/>
                      </a:solidFill>
                      <a:prstDash val="solid"/>
                    </a:lnB>
                    <a:lnTlToBr>
                      <a:noFill/>
                    </a:lnTlToBr>
                    <a:lnBlToTr>
                      <a:noFill/>
                    </a:lnBlToTr>
                    <a:noFill/>
                  </a:tcPr>
                </a:tc>
                <a:tc>
                  <a:txBody>
                    <a:bodyPr/>
                    <a:lstStyle/>
                    <a:p>
                      <a:pPr marL="342900" lvl="0" indent="-342900" algn="ctr">
                        <a:buNone/>
                      </a:pPr>
                      <a:r>
                        <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rPr>
                        <a:t>50</a:t>
                      </a:r>
                      <a:endPar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a:noFill/>
                    </a:lnT>
                    <a:lnB w="12700">
                      <a:solidFill>
                        <a:schemeClr val="tx1"/>
                      </a:solidFill>
                      <a:prstDash val="solid"/>
                    </a:lnB>
                    <a:lnTlToBr>
                      <a:noFill/>
                    </a:lnTlToBr>
                    <a:lnBlToTr>
                      <a:noFill/>
                    </a:lnBlToTr>
                    <a:noFill/>
                  </a:tcPr>
                </a:tc>
              </a:tr>
              <a:tr h="487045">
                <a:tc>
                  <a:txBody>
                    <a:bodyPr/>
                    <a:lstStyle/>
                    <a:p>
                      <a:pPr marL="342900" lvl="0" indent="-342900" algn="l">
                        <a:buNone/>
                      </a:pPr>
                      <a:r>
                        <a:rPr lang="zh-CN" altLang="en-US" sz="2400">
                          <a:solidFill>
                            <a:schemeClr val="tx1"/>
                          </a:solidFill>
                          <a:latin typeface="微软雅黑" panose="020B0503020204020204" charset="-122"/>
                          <a:ea typeface="微软雅黑" panose="020B0503020204020204" charset="-122"/>
                          <a:cs typeface="微软雅黑" panose="020B0503020204020204" charset="-122"/>
                        </a:rPr>
                        <a:t>参加相关的学术会议</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w="12700">
                      <a:solidFill>
                        <a:schemeClr val="tx1"/>
                      </a:solidFill>
                      <a:prstDash val="solid"/>
                    </a:lnT>
                    <a:lnB>
                      <a:noFill/>
                    </a:lnB>
                    <a:lnTlToBr>
                      <a:noFill/>
                    </a:lnTlToBr>
                    <a:lnBlToTr>
                      <a:noFill/>
                    </a:lnBlToTr>
                    <a:noFill/>
                  </a:tcPr>
                </a:tc>
                <a:tc>
                  <a:txBody>
                    <a:bodyPr/>
                    <a:lstStyle/>
                    <a:p>
                      <a:pPr marL="342900" lvl="0" indent="-342900" algn="ctr">
                        <a:buNone/>
                      </a:pPr>
                      <a:r>
                        <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rPr>
                        <a:t>60</a:t>
                      </a:r>
                      <a:endPar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w="12700">
                      <a:solidFill>
                        <a:schemeClr val="tx1"/>
                      </a:solidFill>
                      <a:prstDash val="solid"/>
                    </a:lnT>
                    <a:lnB>
                      <a:noFill/>
                    </a:lnB>
                    <a:lnTlToBr>
                      <a:noFill/>
                    </a:lnTlToBr>
                    <a:lnBlToTr>
                      <a:noFill/>
                    </a:lnBlToTr>
                    <a:noFill/>
                  </a:tcPr>
                </a:tc>
              </a:tr>
              <a:tr h="487363">
                <a:tc>
                  <a:txBody>
                    <a:bodyPr/>
                    <a:lstStyle/>
                    <a:p>
                      <a:pPr marL="342900" lvl="0" indent="-342900" algn="l">
                        <a:buNone/>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在校期间的公司实习</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a:noFill/>
                    </a:lnT>
                    <a:lnB w="12700">
                      <a:solidFill>
                        <a:schemeClr val="tx1"/>
                      </a:solidFill>
                      <a:prstDash val="solid"/>
                    </a:lnB>
                    <a:lnTlToBr>
                      <a:noFill/>
                    </a:lnTlToBr>
                    <a:lnBlToTr>
                      <a:noFill/>
                    </a:lnBlToTr>
                    <a:noFill/>
                  </a:tcPr>
                </a:tc>
                <a:tc>
                  <a:txBody>
                    <a:bodyPr/>
                    <a:lstStyle/>
                    <a:p>
                      <a:pPr marL="342900" lvl="0" indent="-342900" algn="ctr">
                        <a:buNone/>
                      </a:pPr>
                      <a:r>
                        <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rPr>
                        <a:t>50</a:t>
                      </a:r>
                      <a:endPar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a:noFill/>
                    </a:lnT>
                    <a:lnB w="12700">
                      <a:solidFill>
                        <a:schemeClr val="tx1"/>
                      </a:solidFill>
                      <a:prstDash val="solid"/>
                    </a:lnB>
                    <a:lnTlToBr>
                      <a:noFill/>
                    </a:lnTlToBr>
                    <a:lnBlToTr>
                      <a:noFill/>
                    </a:lnBlToTr>
                    <a:noFill/>
                  </a:tcPr>
                </a:tc>
              </a:tr>
              <a:tr h="503237">
                <a:tc>
                  <a:txBody>
                    <a:bodyPr/>
                    <a:lstStyle/>
                    <a:p>
                      <a:pPr marL="342900" lvl="0" indent="-342900" algn="l">
                        <a:buNone/>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盲目地投简历到公司</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w="12700">
                      <a:solidFill>
                        <a:schemeClr val="tx1"/>
                      </a:solidFill>
                      <a:prstDash val="solid"/>
                    </a:lnT>
                    <a:lnB>
                      <a:noFill/>
                    </a:lnB>
                    <a:lnTlToBr>
                      <a:noFill/>
                    </a:lnTlToBr>
                    <a:lnBlToTr>
                      <a:noFill/>
                    </a:lnBlToTr>
                    <a:noFill/>
                  </a:tcPr>
                </a:tc>
                <a:tc>
                  <a:txBody>
                    <a:bodyPr/>
                    <a:lstStyle/>
                    <a:p>
                      <a:pPr marL="342900" lvl="0" indent="-342900" algn="ctr">
                        <a:buNone/>
                      </a:pPr>
                      <a:r>
                        <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rPr>
                        <a:t>5</a:t>
                      </a:r>
                      <a:endPar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w="12700">
                      <a:solidFill>
                        <a:schemeClr val="tx1"/>
                      </a:solidFill>
                      <a:prstDash val="solid"/>
                    </a:lnT>
                    <a:lnB>
                      <a:noFill/>
                    </a:lnB>
                    <a:lnTlToBr>
                      <a:noFill/>
                    </a:lnTlToBr>
                    <a:lnBlToTr>
                      <a:noFill/>
                    </a:lnBlToTr>
                    <a:noFill/>
                  </a:tcPr>
                </a:tc>
              </a:tr>
              <a:tr h="487363">
                <a:tc>
                  <a:txBody>
                    <a:bodyPr/>
                    <a:lstStyle/>
                    <a:p>
                      <a:pPr marL="342900" lvl="0" indent="-342900" algn="l">
                        <a:buNone/>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参加大型招聘会</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a:noFill/>
                    </a:lnT>
                    <a:lnB>
                      <a:noFill/>
                    </a:lnB>
                    <a:lnTlToBr>
                      <a:noFill/>
                    </a:lnTlToBr>
                    <a:lnBlToTr>
                      <a:noFill/>
                    </a:lnBlToTr>
                    <a:noFill/>
                  </a:tcPr>
                </a:tc>
                <a:tc>
                  <a:txBody>
                    <a:bodyPr/>
                    <a:lstStyle/>
                    <a:p>
                      <a:pPr marL="342900" lvl="0" indent="-342900" algn="ctr">
                        <a:buNone/>
                      </a:pPr>
                      <a:r>
                        <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rPr>
                        <a:t>20</a:t>
                      </a:r>
                      <a:endParaRPr lang="en-US" altLang="zh-CN" sz="240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a:noFill/>
                    </a:lnT>
                    <a:lnB>
                      <a:noFill/>
                    </a:lnB>
                    <a:lnTlToBr>
                      <a:noFill/>
                    </a:lnTlToBr>
                    <a:lnBlToTr>
                      <a:noFill/>
                    </a:lnBlToTr>
                    <a:noFill/>
                  </a:tcPr>
                </a:tc>
              </a:tr>
              <a:tr h="487362">
                <a:tc>
                  <a:txBody>
                    <a:bodyPr/>
                    <a:lstStyle/>
                    <a:p>
                      <a:pPr marL="342900" lvl="0" indent="-342900" algn="l">
                        <a:buNone/>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参加学校为某公司特别组织的宣讲会</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a:txBody>
                  <a:tcPr marL="72000" marR="0" marT="0" marB="0">
                    <a:lnL>
                      <a:noFill/>
                    </a:lnL>
                    <a:lnR>
                      <a:noFill/>
                    </a:lnR>
                    <a:lnT>
                      <a:noFill/>
                    </a:lnT>
                    <a:lnB>
                      <a:noFill/>
                    </a:lnB>
                    <a:lnTlToBr>
                      <a:noFill/>
                    </a:lnTlToBr>
                    <a:lnBlToTr>
                      <a:noFill/>
                    </a:lnBlToTr>
                    <a:noFill/>
                  </a:tcPr>
                </a:tc>
                <a:tc>
                  <a:txBody>
                    <a:bodyPr/>
                    <a:lstStyle/>
                    <a:p>
                      <a:pPr marL="342900" lvl="0" indent="-342900" algn="ctr">
                        <a:buNone/>
                      </a:pPr>
                      <a:r>
                        <a:rPr lang="en-US" altLang="zh-CN" sz="2400" dirty="0">
                          <a:solidFill>
                            <a:schemeClr val="tx1"/>
                          </a:solidFill>
                          <a:latin typeface="微软雅黑" panose="020B0503020204020204" charset="-122"/>
                          <a:ea typeface="Times New Roman" panose="02020603050405020304" pitchFamily="18" charset="0"/>
                          <a:cs typeface="微软雅黑" panose="020B0503020204020204" charset="-122"/>
                        </a:rPr>
                        <a:t>25</a:t>
                      </a:r>
                      <a:endParaRPr lang="en-US" altLang="zh-CN" sz="2400" dirty="0">
                        <a:solidFill>
                          <a:schemeClr val="tx1"/>
                        </a:solidFill>
                        <a:latin typeface="微软雅黑" panose="020B0503020204020204" charset="-122"/>
                        <a:ea typeface="Times New Roman" panose="02020603050405020304" pitchFamily="18" charset="0"/>
                        <a:cs typeface="微软雅黑" panose="020B0503020204020204" charset="-122"/>
                      </a:endParaRPr>
                    </a:p>
                  </a:txBody>
                  <a:tcPr marL="72000" marR="0" marT="0" marB="0">
                    <a:lnL>
                      <a:noFill/>
                    </a:lnL>
                    <a:lnR>
                      <a:noFill/>
                    </a:lnR>
                    <a:lnT>
                      <a:noFill/>
                    </a:lnT>
                    <a:lnB>
                      <a:noFill/>
                    </a:lnB>
                    <a:lnTlToBr>
                      <a:noFill/>
                    </a:lnTlToBr>
                    <a:lnBlToTr>
                      <a:noFill/>
                    </a:lnBlToTr>
                    <a:noFill/>
                  </a:tcPr>
                </a:tc>
              </a:tr>
            </a:tbl>
          </a:graphicData>
        </a:graphic>
      </p:graphicFrame>
      <p:sp>
        <p:nvSpPr>
          <p:cNvPr id="3" name="文本框 2"/>
          <p:cNvSpPr txBox="1"/>
          <p:nvPr/>
        </p:nvSpPr>
        <p:spPr>
          <a:xfrm>
            <a:off x="2653665" y="6477000"/>
            <a:ext cx="5970270" cy="368300"/>
          </a:xfrm>
          <a:prstGeom prst="rect">
            <a:avLst/>
          </a:prstGeom>
          <a:noFill/>
        </p:spPr>
        <p:txBody>
          <a:bodyPr wrap="none" rtlCol="0" anchor="t">
            <a:spAutoFit/>
          </a:bodyPr>
          <a:lstStyle/>
          <a:p>
            <a:r>
              <a:rPr lang="zh-CN" altLang="en-US">
                <a:ea typeface="微软雅黑" panose="020B0503020204020204" charset="-122"/>
                <a:cs typeface="微软雅黑" panose="020B0503020204020204" charset="-122"/>
                <a:sym typeface="+mn-ea"/>
              </a:rPr>
              <a:t>——摘自理查德·尼尔森·鲍利斯《你的降落伞是什么颜色》</a:t>
            </a:r>
            <a:endParaRPr lang="zh-CN" altLang="en-US"/>
          </a:p>
        </p:txBody>
      </p:sp>
      <p:sp>
        <p:nvSpPr>
          <p:cNvPr id="6" name="标题 1"/>
          <p:cNvSpPr>
            <a:spLocks noGrp="1"/>
          </p:cNvSpPr>
          <p:nvPr/>
        </p:nvSpPr>
        <p:spPr>
          <a:xfrm>
            <a:off x="8623935" y="201295"/>
            <a:ext cx="3575685" cy="3484245"/>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微软雅黑" panose="020B0503020204020204" charset="-122"/>
                <a:cs typeface="微软雅黑" panose="020B0503020204020204" charset="-122"/>
              </a:defRPr>
            </a:lvl1pPr>
          </a:lstStyle>
          <a:p>
            <a:pPr fontAlgn="auto">
              <a:lnSpc>
                <a:spcPct val="150000"/>
              </a:lnSpc>
            </a:pPr>
            <a:r>
              <a:rPr lang="zh-CN" altLang="en-US"/>
              <a:t>网络求职</a:t>
            </a:r>
            <a:endParaRPr lang="zh-CN" altLang="en-US"/>
          </a:p>
          <a:p>
            <a:pPr fontAlgn="auto">
              <a:lnSpc>
                <a:spcPct val="150000"/>
              </a:lnSpc>
            </a:pPr>
            <a:r>
              <a:rPr lang="zh-CN" altLang="en-US"/>
              <a:t>人脉求职</a:t>
            </a:r>
            <a:endParaRPr lang="zh-CN" altLang="en-US"/>
          </a:p>
          <a:p>
            <a:pPr fontAlgn="auto">
              <a:lnSpc>
                <a:spcPct val="150000"/>
              </a:lnSpc>
            </a:pPr>
            <a:r>
              <a:rPr lang="zh-CN" altLang="en-US"/>
              <a:t>个性求职</a:t>
            </a:r>
            <a:endParaRPr lang="zh-CN" altLang="en-US"/>
          </a:p>
          <a:p>
            <a:pPr fontAlgn="auto">
              <a:lnSpc>
                <a:spcPct val="150000"/>
              </a:lnSpc>
            </a:pPr>
            <a:r>
              <a:rPr lang="zh-CN" altLang="en-US"/>
              <a:t>主动求职</a:t>
            </a:r>
            <a:endParaRPr lang="zh-CN" altLang="en-US"/>
          </a:p>
          <a:p>
            <a:pPr fontAlgn="auto">
              <a:lnSpc>
                <a:spcPct val="150000"/>
              </a:lnSpc>
            </a:pPr>
            <a:r>
              <a:rPr lang="en-US" altLang="zh-CN"/>
              <a:t>…………</a:t>
            </a:r>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000" b="1"/>
              <a:t>听听过来人的经验</a:t>
            </a:r>
            <a:endParaRPr lang="zh-CN" altLang="zh-CN" sz="4000" b="1"/>
          </a:p>
        </p:txBody>
      </p:sp>
      <p:sp>
        <p:nvSpPr>
          <p:cNvPr id="3" name="内容占位符 2"/>
          <p:cNvSpPr>
            <a:spLocks noGrp="1"/>
          </p:cNvSpPr>
          <p:nvPr>
            <p:ph idx="1"/>
          </p:nvPr>
        </p:nvSpPr>
        <p:spPr/>
        <p:txBody>
          <a:bodyPr>
            <a:normAutofit fontScale="90000" lnSpcReduction="10000"/>
          </a:bodyPr>
          <a:lstStyle/>
          <a:p>
            <a:pPr fontAlgn="auto">
              <a:lnSpc>
                <a:spcPct val="150000"/>
              </a:lnSpc>
              <a:spcBef>
                <a:spcPts val="0"/>
              </a:spcBef>
            </a:pPr>
            <a:r>
              <a:rPr lang="zh-CN" altLang="en-US" sz="3100" dirty="0" smtClean="0"/>
              <a:t>通过种种办法加到往年面试者以及成功入职的前辈的微信，向学长学姐求教经验。</a:t>
            </a:r>
            <a:endParaRPr lang="en-US" altLang="zh-CN" sz="3100" dirty="0" smtClean="0"/>
          </a:p>
          <a:p>
            <a:pPr fontAlgn="auto">
              <a:lnSpc>
                <a:spcPct val="150000"/>
              </a:lnSpc>
              <a:spcBef>
                <a:spcPts val="0"/>
              </a:spcBef>
            </a:pPr>
            <a:r>
              <a:rPr lang="zh-CN" altLang="en-US" sz="3100" dirty="0" smtClean="0"/>
              <a:t>在智联招聘、前程无忧等求职平台上进行注册，收藏各大高校就业指导中心官网的网址。经常去看这些网站有没有职位更新和可去的招聘会。</a:t>
            </a:r>
            <a:endParaRPr lang="zh-CN" altLang="en-US" sz="3100" dirty="0" smtClean="0"/>
          </a:p>
          <a:p>
            <a:pPr fontAlgn="auto">
              <a:lnSpc>
                <a:spcPct val="150000"/>
              </a:lnSpc>
              <a:spcBef>
                <a:spcPts val="0"/>
              </a:spcBef>
            </a:pPr>
            <a:r>
              <a:rPr lang="zh-CN" altLang="en-US" sz="3100" dirty="0" smtClean="0"/>
              <a:t>加入一些求职微信群，关注心仪公司的校招公众号。这样随时随地都能看到求职信息，把零碎时间利用起来。</a:t>
            </a:r>
            <a:endParaRPr lang="zh-CN" altLang="en-US" sz="3100" dirty="0" smtClean="0"/>
          </a:p>
          <a:p>
            <a:pPr fontAlgn="auto">
              <a:lnSpc>
                <a:spcPct val="150000"/>
              </a:lnSpc>
              <a:spcBef>
                <a:spcPts val="0"/>
              </a:spcBef>
            </a:pP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60" y="456883"/>
            <a:ext cx="10973880" cy="1143000"/>
          </a:xfrm>
        </p:spPr>
        <p:txBody>
          <a:bodyPr>
            <a:normAutofit/>
          </a:bodyPr>
          <a:lstStyle/>
          <a:p>
            <a:r>
              <a:rPr lang="zh-CN" altLang="en-US" sz="3600" b="1" dirty="0" smtClean="0">
                <a:sym typeface="+mn-ea"/>
              </a:rPr>
              <a:t>简历和面试准备</a:t>
            </a:r>
            <a:endParaRPr lang="zh-CN" altLang="en-US" sz="3600" b="1" dirty="0" smtClean="0">
              <a:sym typeface="+mn-ea"/>
            </a:endParaRPr>
          </a:p>
        </p:txBody>
      </p:sp>
      <p:grpSp>
        <p:nvGrpSpPr>
          <p:cNvPr id="52226" name="组合 3"/>
          <p:cNvGrpSpPr/>
          <p:nvPr/>
        </p:nvGrpSpPr>
        <p:grpSpPr>
          <a:xfrm>
            <a:off x="952464" y="1500174"/>
            <a:ext cx="4441190" cy="3557906"/>
            <a:chOff x="576290" y="1320724"/>
            <a:chExt cx="4259096" cy="3974145"/>
          </a:xfrm>
        </p:grpSpPr>
        <p:grpSp>
          <p:nvGrpSpPr>
            <p:cNvPr id="52227" name="组合 1"/>
            <p:cNvGrpSpPr/>
            <p:nvPr/>
          </p:nvGrpSpPr>
          <p:grpSpPr>
            <a:xfrm>
              <a:off x="1051356" y="1320724"/>
              <a:ext cx="3659193" cy="3647517"/>
              <a:chOff x="1051393" y="1320724"/>
              <a:chExt cx="2841975" cy="2832906"/>
            </a:xfrm>
          </p:grpSpPr>
          <p:sp>
            <p:nvSpPr>
              <p:cNvPr id="15" name="Rectangle 8"/>
              <p:cNvSpPr/>
              <p:nvPr/>
            </p:nvSpPr>
            <p:spPr>
              <a:xfrm>
                <a:off x="1051393" y="1320724"/>
                <a:ext cx="2841974" cy="2832906"/>
              </a:xfrm>
              <a:prstGeom prst="rect">
                <a:avLst/>
              </a:prstGeom>
              <a:noFill/>
            </p:spPr>
            <p:style>
              <a:lnRef idx="0">
                <a:schemeClr val="accent2"/>
              </a:lnRef>
              <a:fillRef idx="3">
                <a:schemeClr val="accent2"/>
              </a:fillRef>
              <a:effectRef idx="3">
                <a:schemeClr val="accent2"/>
              </a:effectRef>
              <a:fontRef idx="minor">
                <a:schemeClr val="lt1"/>
              </a:fontRef>
            </p:style>
            <p:txBody>
              <a:bodyPr lIns="68607" tIns="34304" rIns="68607" bIns="34304"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6" name="Rectangle 9"/>
              <p:cNvSpPr/>
              <p:nvPr/>
            </p:nvSpPr>
            <p:spPr>
              <a:xfrm>
                <a:off x="1051519" y="1876410"/>
                <a:ext cx="2841849" cy="2130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607" tIns="34304" rIns="68607" bIns="34304"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grpSp>
        <p:sp>
          <p:nvSpPr>
            <p:cNvPr id="52230" name="TextBox 12"/>
            <p:cNvSpPr txBox="1"/>
            <p:nvPr/>
          </p:nvSpPr>
          <p:spPr>
            <a:xfrm>
              <a:off x="576290" y="1500174"/>
              <a:ext cx="4259096" cy="571687"/>
            </a:xfrm>
            <a:prstGeom prst="rect">
              <a:avLst/>
            </a:prstGeom>
            <a:noFill/>
            <a:ln w="9525">
              <a:noFill/>
            </a:ln>
          </p:spPr>
          <p:txBody>
            <a:bodyPr wrap="square" lIns="82325" tIns="41163" rIns="82325" bIns="41163" anchor="t">
              <a:spAutoFit/>
            </a:bodyPr>
            <a:lstStyle/>
            <a:p>
              <a:pPr marL="742950" lvl="1" indent="-285750" algn="ctr" defTabSz="1097280">
                <a:buClr>
                  <a:schemeClr val="bg2"/>
                </a:buClr>
                <a:buSzPct val="75000"/>
                <a:buFont typeface="Wingdings" panose="05000000000000000000" pitchFamily="2" charset="2"/>
                <a:buNone/>
              </a:pPr>
              <a:r>
                <a:rPr lang="zh-CN" altLang="en-US" sz="2800" b="1">
                  <a:solidFill>
                    <a:srgbClr val="232751"/>
                  </a:solidFill>
                  <a:latin typeface="黑体" panose="02010609060101010101" pitchFamily="2" charset="-122"/>
                  <a:ea typeface="黑体" panose="02010609060101010101" pitchFamily="2" charset="-122"/>
                </a:rPr>
                <a:t>撰写简历的三大要领</a:t>
              </a:r>
              <a:endParaRPr lang="zh-CN" altLang="en-US" sz="2800" b="1">
                <a:solidFill>
                  <a:srgbClr val="232751"/>
                </a:solidFill>
                <a:latin typeface="黑体" panose="02010609060101010101" pitchFamily="2" charset="-122"/>
                <a:ea typeface="黑体" panose="02010609060101010101" pitchFamily="2" charset="-122"/>
              </a:endParaRPr>
            </a:p>
          </p:txBody>
        </p:sp>
        <p:sp>
          <p:nvSpPr>
            <p:cNvPr id="52231" name="TextBox 13"/>
            <p:cNvSpPr txBox="1"/>
            <p:nvPr/>
          </p:nvSpPr>
          <p:spPr>
            <a:xfrm>
              <a:off x="1310318" y="2342100"/>
              <a:ext cx="3302978" cy="2952769"/>
            </a:xfrm>
            <a:prstGeom prst="rect">
              <a:avLst/>
            </a:prstGeom>
            <a:noFill/>
            <a:ln w="9525">
              <a:noFill/>
            </a:ln>
          </p:spPr>
          <p:txBody>
            <a:bodyPr wrap="square" lIns="82325" tIns="41163" rIns="82325" bIns="41163" anchor="t">
              <a:spAutoFit/>
            </a:bodyPr>
            <a:lstStyle/>
            <a:p>
              <a:pPr marL="171450" lvl="1" indent="-171450" algn="l">
                <a:lnSpc>
                  <a:spcPct val="150000"/>
                </a:lnSpc>
                <a:spcBef>
                  <a:spcPts val="450"/>
                </a:spcBef>
                <a:spcAft>
                  <a:spcPts val="450"/>
                </a:spcAft>
                <a:buClr>
                  <a:schemeClr val="accent2"/>
                </a:buClr>
                <a:buSzPct val="85000"/>
                <a:buChar char="•"/>
              </a:pPr>
              <a:r>
                <a:rPr lang="zh-CN" altLang="en-US" sz="2400" dirty="0">
                  <a:solidFill>
                    <a:schemeClr val="tx1"/>
                  </a:solidFill>
                  <a:latin typeface="微软雅黑" panose="020B0503020204020204" charset="-122"/>
                  <a:ea typeface="微软雅黑" panose="020B0503020204020204" charset="-122"/>
                </a:rPr>
                <a:t>内容要切重要点</a:t>
              </a:r>
              <a:endParaRPr lang="zh-CN" altLang="en-US" sz="2400" dirty="0">
                <a:solidFill>
                  <a:schemeClr val="tx1"/>
                </a:solidFill>
                <a:latin typeface="微软雅黑" panose="020B0503020204020204" charset="-122"/>
                <a:ea typeface="微软雅黑" panose="020B0503020204020204" charset="-122"/>
              </a:endParaRPr>
            </a:p>
            <a:p>
              <a:pPr marL="171450" lvl="1" indent="-171450" algn="l">
                <a:lnSpc>
                  <a:spcPct val="150000"/>
                </a:lnSpc>
                <a:spcBef>
                  <a:spcPts val="450"/>
                </a:spcBef>
                <a:spcAft>
                  <a:spcPts val="450"/>
                </a:spcAft>
                <a:buClr>
                  <a:schemeClr val="accent2"/>
                </a:buClr>
                <a:buSzPct val="85000"/>
              </a:pPr>
              <a:r>
                <a:rPr lang="zh-CN" altLang="en-US" sz="2400" dirty="0">
                  <a:solidFill>
                    <a:schemeClr val="tx1"/>
                  </a:solidFill>
                  <a:latin typeface="微软雅黑" panose="020B0503020204020204" charset="-122"/>
                  <a:ea typeface="微软雅黑" panose="020B0503020204020204" charset="-122"/>
                </a:rPr>
                <a:t>（相关经验、成就展示）</a:t>
              </a:r>
              <a:endParaRPr lang="zh-CN" altLang="en-US" sz="2400" dirty="0">
                <a:solidFill>
                  <a:schemeClr val="tx1"/>
                </a:solidFill>
                <a:latin typeface="微软雅黑" panose="020B0503020204020204" charset="-122"/>
                <a:ea typeface="微软雅黑" panose="020B0503020204020204" charset="-122"/>
              </a:endParaRPr>
            </a:p>
            <a:p>
              <a:pPr marL="171450" lvl="1" indent="-171450" algn="l">
                <a:lnSpc>
                  <a:spcPct val="150000"/>
                </a:lnSpc>
                <a:spcBef>
                  <a:spcPts val="450"/>
                </a:spcBef>
                <a:spcAft>
                  <a:spcPts val="450"/>
                </a:spcAft>
                <a:buClr>
                  <a:schemeClr val="accent2"/>
                </a:buClr>
                <a:buSzPct val="85000"/>
                <a:buChar char="•"/>
              </a:pPr>
              <a:r>
                <a:rPr lang="zh-CN" altLang="en-US" sz="2400" dirty="0">
                  <a:solidFill>
                    <a:schemeClr val="tx1"/>
                  </a:solidFill>
                  <a:latin typeface="微软雅黑" panose="020B0503020204020204" charset="-122"/>
                  <a:ea typeface="微软雅黑" panose="020B0503020204020204" charset="-122"/>
                </a:rPr>
                <a:t>格式要简洁大方</a:t>
              </a:r>
              <a:endParaRPr lang="zh-CN" altLang="en-US" sz="2400" dirty="0">
                <a:solidFill>
                  <a:schemeClr val="tx1"/>
                </a:solidFill>
                <a:latin typeface="微软雅黑" panose="020B0503020204020204" charset="-122"/>
                <a:ea typeface="微软雅黑" panose="020B0503020204020204" charset="-122"/>
              </a:endParaRPr>
            </a:p>
            <a:p>
              <a:pPr marL="171450" lvl="1" indent="-171450" algn="l">
                <a:lnSpc>
                  <a:spcPct val="150000"/>
                </a:lnSpc>
                <a:spcBef>
                  <a:spcPts val="450"/>
                </a:spcBef>
                <a:spcAft>
                  <a:spcPts val="450"/>
                </a:spcAft>
                <a:buClr>
                  <a:schemeClr val="accent2"/>
                </a:buClr>
                <a:buSzPct val="85000"/>
                <a:buChar char="•"/>
              </a:pPr>
              <a:r>
                <a:rPr lang="zh-CN" altLang="en-US" sz="2400" dirty="0">
                  <a:solidFill>
                    <a:schemeClr val="tx1"/>
                  </a:solidFill>
                  <a:latin typeface="微软雅黑" panose="020B0503020204020204" charset="-122"/>
                  <a:ea typeface="微软雅黑" panose="020B0503020204020204" charset="-122"/>
                </a:rPr>
                <a:t>慎选照片</a:t>
              </a:r>
              <a:endParaRPr lang="zh-CN" altLang="en-US" sz="2400" dirty="0">
                <a:solidFill>
                  <a:schemeClr val="tx1"/>
                </a:solidFill>
                <a:latin typeface="微软雅黑" panose="020B0503020204020204" charset="-122"/>
                <a:ea typeface="微软雅黑" panose="020B0503020204020204" charset="-122"/>
              </a:endParaRPr>
            </a:p>
          </p:txBody>
        </p:sp>
      </p:grpSp>
      <p:grpSp>
        <p:nvGrpSpPr>
          <p:cNvPr id="52232" name="组 2"/>
          <p:cNvGrpSpPr/>
          <p:nvPr/>
        </p:nvGrpSpPr>
        <p:grpSpPr>
          <a:xfrm>
            <a:off x="6381752" y="1633220"/>
            <a:ext cx="5071472" cy="4657718"/>
            <a:chOff x="5439621" y="896349"/>
            <a:chExt cx="3959298" cy="4825661"/>
          </a:xfrm>
        </p:grpSpPr>
        <p:sp>
          <p:nvSpPr>
            <p:cNvPr id="18" name="Rectangle 8"/>
            <p:cNvSpPr/>
            <p:nvPr/>
          </p:nvSpPr>
          <p:spPr bwMode="auto">
            <a:xfrm>
              <a:off x="5677515" y="896349"/>
              <a:ext cx="3453781" cy="4537764"/>
            </a:xfrm>
            <a:prstGeom prst="rect">
              <a:avLst/>
            </a:prstGeom>
            <a:noFill/>
          </p:spPr>
          <p:style>
            <a:lnRef idx="0">
              <a:schemeClr val="accent2"/>
            </a:lnRef>
            <a:fillRef idx="3">
              <a:schemeClr val="accent2"/>
            </a:fillRef>
            <a:effectRef idx="3">
              <a:schemeClr val="accent2"/>
            </a:effectRef>
            <a:fontRef idx="minor">
              <a:schemeClr val="lt1"/>
            </a:fontRef>
          </p:style>
          <p:txBody>
            <a:bodyPr lIns="68607" tIns="34304" rIns="68607" bIns="34304"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grpSp>
          <p:nvGrpSpPr>
            <p:cNvPr id="52234" name="组 1"/>
            <p:cNvGrpSpPr/>
            <p:nvPr/>
          </p:nvGrpSpPr>
          <p:grpSpPr>
            <a:xfrm>
              <a:off x="5439621" y="906534"/>
              <a:ext cx="3959298" cy="4815476"/>
              <a:chOff x="5439621" y="906534"/>
              <a:chExt cx="3959298" cy="4815476"/>
            </a:xfrm>
          </p:grpSpPr>
          <p:sp>
            <p:nvSpPr>
              <p:cNvPr id="19" name="Rectangle 9"/>
              <p:cNvSpPr/>
              <p:nvPr/>
            </p:nvSpPr>
            <p:spPr bwMode="auto">
              <a:xfrm>
                <a:off x="5677342" y="1536739"/>
                <a:ext cx="3453584" cy="3897374"/>
              </a:xfrm>
              <a:prstGeom prst="rect">
                <a:avLst/>
              </a:prstGeom>
              <a:solidFill>
                <a:schemeClr val="bg1">
                  <a:alpha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607" tIns="34304" rIns="68607" bIns="34304"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2236" name="TextBox 12"/>
              <p:cNvSpPr txBox="1"/>
              <p:nvPr/>
            </p:nvSpPr>
            <p:spPr>
              <a:xfrm>
                <a:off x="5439621" y="906534"/>
                <a:ext cx="3603476" cy="530264"/>
              </a:xfrm>
              <a:prstGeom prst="rect">
                <a:avLst/>
              </a:prstGeom>
              <a:noFill/>
              <a:ln w="9525">
                <a:noFill/>
              </a:ln>
            </p:spPr>
            <p:txBody>
              <a:bodyPr wrap="square" lIns="82325" tIns="41163" rIns="82325" bIns="41163" anchor="t">
                <a:spAutoFit/>
              </a:bodyPr>
              <a:lstStyle/>
              <a:p>
                <a:pPr marL="742950" lvl="1" indent="-285750" algn="ctr" defTabSz="1097280">
                  <a:buClr>
                    <a:schemeClr val="bg2"/>
                  </a:buClr>
                  <a:buSzPct val="75000"/>
                  <a:buFont typeface="Wingdings" panose="05000000000000000000" pitchFamily="2" charset="2"/>
                  <a:buNone/>
                </a:pPr>
                <a:r>
                  <a:rPr lang="zh-CN" altLang="en-US" sz="2800" b="1">
                    <a:solidFill>
                      <a:schemeClr val="tx1"/>
                    </a:solidFill>
                    <a:latin typeface="黑体" panose="02010609060101010101" pitchFamily="2" charset="-122"/>
                    <a:ea typeface="黑体" panose="02010609060101010101" pitchFamily="2" charset="-122"/>
                  </a:rPr>
                  <a:t>撰写简历的注意事项</a:t>
                </a:r>
                <a:r>
                  <a:rPr lang="zh-CN" altLang="en-US" sz="2000">
                    <a:solidFill>
                      <a:schemeClr val="bg1"/>
                    </a:solidFill>
                    <a:latin typeface="黑体" panose="02010609060101010101" pitchFamily="2" charset="-122"/>
                    <a:ea typeface="黑体" panose="02010609060101010101" pitchFamily="2" charset="-122"/>
                  </a:rPr>
                  <a:t>项</a:t>
                </a:r>
                <a:endParaRPr lang="zh-CN" altLang="en-US" sz="2000">
                  <a:solidFill>
                    <a:schemeClr val="bg1"/>
                  </a:solidFill>
                  <a:latin typeface="黑体" panose="02010609060101010101" pitchFamily="2" charset="-122"/>
                  <a:ea typeface="黑体" panose="02010609060101010101" pitchFamily="2" charset="-122"/>
                </a:endParaRPr>
              </a:p>
            </p:txBody>
          </p:sp>
          <p:sp>
            <p:nvSpPr>
              <p:cNvPr id="57360" name="TextBox 13"/>
              <p:cNvSpPr txBox="1">
                <a:spLocks noChangeArrowheads="1"/>
              </p:cNvSpPr>
              <p:nvPr/>
            </p:nvSpPr>
            <p:spPr bwMode="auto">
              <a:xfrm>
                <a:off x="5941566" y="1572658"/>
                <a:ext cx="3457353" cy="4149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325" tIns="41163" rIns="82325" bIns="41163">
                <a:spAutoFit/>
              </a:bodyPr>
              <a:lstStyle/>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要疏密有致、主次分明</a:t>
                </a:r>
                <a:endParaRPr lang="zh-CN" altLang="en-US" sz="2000" strike="noStrike" noProof="1">
                  <a:solidFill>
                    <a:schemeClr val="tx1"/>
                  </a:solidFill>
                  <a:latin typeface="微软雅黑" panose="020B0503020204020204" charset="-122"/>
                  <a:ea typeface="微软雅黑" panose="020B0503020204020204" charset="-122"/>
                </a:endParaRPr>
              </a:p>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 控制在一页范围内</a:t>
                </a:r>
                <a:endParaRPr lang="zh-CN" altLang="en-US" sz="2000" strike="noStrike" noProof="1">
                  <a:solidFill>
                    <a:schemeClr val="tx1"/>
                  </a:solidFill>
                  <a:latin typeface="微软雅黑" panose="020B0503020204020204" charset="-122"/>
                  <a:ea typeface="微软雅黑" panose="020B0503020204020204" charset="-122"/>
                </a:endParaRPr>
              </a:p>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 各种级别的字体要选择适当</a:t>
                </a:r>
                <a:endParaRPr lang="zh-CN" altLang="en-US" sz="2000" strike="noStrike" noProof="1">
                  <a:solidFill>
                    <a:schemeClr val="tx1"/>
                  </a:solidFill>
                  <a:latin typeface="微软雅黑" panose="020B0503020204020204" charset="-122"/>
                  <a:ea typeface="微软雅黑" panose="020B0503020204020204" charset="-122"/>
                </a:endParaRPr>
              </a:p>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 不要使用框格</a:t>
                </a:r>
                <a:endParaRPr lang="zh-CN" altLang="en-US" sz="2000" strike="noStrike" noProof="1">
                  <a:solidFill>
                    <a:schemeClr val="tx1"/>
                  </a:solidFill>
                  <a:latin typeface="微软雅黑" panose="020B0503020204020204" charset="-122"/>
                  <a:ea typeface="微软雅黑" panose="020B0503020204020204" charset="-122"/>
                </a:endParaRPr>
              </a:p>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 不要出现</a:t>
                </a:r>
                <a:r>
                  <a:rPr lang="en-US" altLang="zh-CN" sz="2000" strike="noStrike" noProof="1">
                    <a:solidFill>
                      <a:schemeClr val="tx1"/>
                    </a:solidFill>
                    <a:latin typeface="微软雅黑" panose="020B0503020204020204" charset="-122"/>
                    <a:ea typeface="微软雅黑" panose="020B0503020204020204" charset="-122"/>
                  </a:rPr>
                  <a:t>Resume</a:t>
                </a:r>
                <a:r>
                  <a:rPr lang="zh-CN" altLang="en-US" sz="2000" strike="noStrike" noProof="1">
                    <a:solidFill>
                      <a:schemeClr val="tx1"/>
                    </a:solidFill>
                    <a:latin typeface="微软雅黑" panose="020B0503020204020204" charset="-122"/>
                    <a:ea typeface="微软雅黑" panose="020B0503020204020204" charset="-122"/>
                  </a:rPr>
                  <a:t>或“简历”</a:t>
                </a:r>
                <a:r>
                  <a:rPr lang="en-US" altLang="zh-CN" sz="2000" strike="noStrike" noProof="1">
                    <a:solidFill>
                      <a:schemeClr val="tx1"/>
                    </a:solidFill>
                    <a:latin typeface="微软雅黑" panose="020B0503020204020204" charset="-122"/>
                    <a:ea typeface="微软雅黑" panose="020B0503020204020204" charset="-122"/>
                  </a:rPr>
                  <a:t> </a:t>
                </a:r>
                <a:r>
                  <a:rPr lang="zh-CN" altLang="en-US" sz="2000" strike="noStrike" noProof="1">
                    <a:solidFill>
                      <a:schemeClr val="tx1"/>
                    </a:solidFill>
                    <a:latin typeface="微软雅黑" panose="020B0503020204020204" charset="-122"/>
                    <a:ea typeface="微软雅黑" panose="020B0503020204020204" charset="-122"/>
                  </a:rPr>
                  <a:t>字样</a:t>
                </a:r>
                <a:endParaRPr lang="zh-CN" altLang="en-US" sz="2000" strike="noStrike" noProof="1">
                  <a:solidFill>
                    <a:schemeClr val="tx1"/>
                  </a:solidFill>
                  <a:latin typeface="微软雅黑" panose="020B0503020204020204" charset="-122"/>
                  <a:ea typeface="微软雅黑" panose="020B0503020204020204" charset="-122"/>
                </a:endParaRPr>
              </a:p>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 不要以学校</a:t>
                </a:r>
                <a:r>
                  <a:rPr lang="en-US" altLang="zh-CN" sz="2000" strike="noStrike" noProof="1">
                    <a:solidFill>
                      <a:schemeClr val="tx1"/>
                    </a:solidFill>
                    <a:latin typeface="微软雅黑" panose="020B0503020204020204" charset="-122"/>
                    <a:ea typeface="微软雅黑" panose="020B0503020204020204" charset="-122"/>
                  </a:rPr>
                  <a:t>Logo </a:t>
                </a:r>
                <a:r>
                  <a:rPr lang="zh-CN" altLang="en-US" sz="2000" strike="noStrike" noProof="1">
                    <a:solidFill>
                      <a:schemeClr val="tx1"/>
                    </a:solidFill>
                    <a:latin typeface="微软雅黑" panose="020B0503020204020204" charset="-122"/>
                    <a:ea typeface="微软雅黑" panose="020B0503020204020204" charset="-122"/>
                  </a:rPr>
                  <a:t>和名称作为页眉</a:t>
                </a:r>
                <a:endParaRPr lang="zh-CN" altLang="en-US" sz="2000" strike="noStrike" noProof="1">
                  <a:solidFill>
                    <a:schemeClr val="tx1"/>
                  </a:solidFill>
                  <a:latin typeface="微软雅黑" panose="020B0503020204020204" charset="-122"/>
                  <a:ea typeface="微软雅黑" panose="020B0503020204020204" charset="-122"/>
                </a:endParaRPr>
              </a:p>
              <a:p>
                <a:pPr marL="171450" lvl="1" indent="-171450" algn="l" fontAlgn="base">
                  <a:lnSpc>
                    <a:spcPct val="150000"/>
                  </a:lnSpc>
                  <a:spcBef>
                    <a:spcPts val="450"/>
                  </a:spcBef>
                  <a:spcAft>
                    <a:spcPts val="450"/>
                  </a:spcAft>
                  <a:buClr>
                    <a:schemeClr val="accent2"/>
                  </a:buClr>
                  <a:buSzPct val="85000"/>
                  <a:buChar char="•"/>
                </a:pPr>
                <a:r>
                  <a:rPr lang="zh-CN" altLang="en-US" sz="2000" strike="noStrike" noProof="1">
                    <a:solidFill>
                      <a:schemeClr val="tx1"/>
                    </a:solidFill>
                    <a:latin typeface="微软雅黑" panose="020B0503020204020204" charset="-122"/>
                    <a:ea typeface="微软雅黑" panose="020B0503020204020204" charset="-122"/>
                  </a:rPr>
                  <a:t> 使用时间逆序</a:t>
                </a:r>
                <a:endParaRPr lang="zh-CN" altLang="en-US" sz="2000" strike="noStrike" noProof="1">
                  <a:solidFill>
                    <a:schemeClr val="tx1"/>
                  </a:solidFill>
                  <a:latin typeface="微软雅黑" panose="020B0503020204020204" charset="-122"/>
                  <a:ea typeface="微软雅黑" panose="020B0503020204020204" charset="-122"/>
                </a:endParaRPr>
              </a:p>
            </p:txBody>
          </p:sp>
        </p:grpSp>
      </p:grpSp>
      <p:sp>
        <p:nvSpPr>
          <p:cNvPr id="4" name="文本框 3"/>
          <p:cNvSpPr txBox="1"/>
          <p:nvPr/>
        </p:nvSpPr>
        <p:spPr>
          <a:xfrm>
            <a:off x="595274" y="5357826"/>
            <a:ext cx="6647974" cy="923330"/>
          </a:xfrm>
          <a:prstGeom prst="rect">
            <a:avLst/>
          </a:prstGeom>
          <a:noFill/>
        </p:spPr>
        <p:txBody>
          <a:bodyPr wrap="none" rtlCol="0" anchor="t">
            <a:spAutoFit/>
          </a:bodyPr>
          <a:lstStyle/>
          <a:p>
            <a:pPr algn="l" eaLnBrk="1" hangingPunct="1"/>
            <a:r>
              <a:rPr lang="zh-CN" altLang="en-US" b="1" dirty="0" smtClean="0">
                <a:solidFill>
                  <a:schemeClr val="tx2"/>
                </a:solidFill>
                <a:latin typeface="微软雅黑" panose="020B0503020204020204" charset="-122"/>
                <a:ea typeface="微软雅黑" panose="020B0503020204020204" charset="-122"/>
                <a:sym typeface="+mn-ea"/>
              </a:rPr>
              <a:t>推荐学习第三部分的网络学堂之</a:t>
            </a:r>
            <a:r>
              <a:rPr lang="zh-CN" altLang="zh-CN" b="1" dirty="0" smtClean="0">
                <a:solidFill>
                  <a:schemeClr val="tx2"/>
                </a:solidFill>
                <a:latin typeface="微软雅黑" panose="020B0503020204020204" charset="-122"/>
                <a:ea typeface="微软雅黑" panose="020B0503020204020204" charset="-122"/>
                <a:sym typeface="+mn-ea"/>
              </a:rPr>
              <a:t>就业</a:t>
            </a:r>
            <a:r>
              <a:rPr lang="zh-CN" altLang="zh-CN" b="1" dirty="0">
                <a:solidFill>
                  <a:schemeClr val="tx2"/>
                </a:solidFill>
                <a:latin typeface="微软雅黑" panose="020B0503020204020204" charset="-122"/>
                <a:ea typeface="微软雅黑" panose="020B0503020204020204" charset="-122"/>
                <a:sym typeface="+mn-ea"/>
              </a:rPr>
              <a:t>指导系列慕课</a:t>
            </a:r>
            <a:r>
              <a:rPr lang="en-US" altLang="zh-CN" b="1" dirty="0">
                <a:solidFill>
                  <a:schemeClr val="tx2"/>
                </a:solidFill>
                <a:latin typeface="微软雅黑" panose="020B0503020204020204" charset="-122"/>
                <a:ea typeface="微软雅黑" panose="020B0503020204020204" charset="-122"/>
                <a:sym typeface="+mn-ea"/>
              </a:rPr>
              <a:t>“</a:t>
            </a:r>
            <a:r>
              <a:rPr lang="zh-CN" altLang="en-US" b="1" dirty="0">
                <a:solidFill>
                  <a:schemeClr val="tx2"/>
                </a:solidFill>
                <a:latin typeface="微软雅黑" panose="020B0503020204020204" charset="-122"/>
                <a:ea typeface="微软雅黑" panose="020B0503020204020204" charset="-122"/>
                <a:sym typeface="+mn-ea"/>
              </a:rPr>
              <a:t>简历特训</a:t>
            </a:r>
            <a:r>
              <a:rPr lang="en-US" altLang="zh-CN" b="1" dirty="0">
                <a:solidFill>
                  <a:schemeClr val="tx2"/>
                </a:solidFill>
                <a:latin typeface="微软雅黑" panose="020B0503020204020204" charset="-122"/>
                <a:ea typeface="微软雅黑" panose="020B0503020204020204" charset="-122"/>
                <a:sym typeface="+mn-ea"/>
              </a:rPr>
              <a:t>”</a:t>
            </a:r>
            <a:endParaRPr lang="en-US" altLang="zh-CN" b="1" dirty="0">
              <a:solidFill>
                <a:schemeClr val="tx2"/>
              </a:solidFill>
              <a:latin typeface="微软雅黑" panose="020B0503020204020204" charset="-122"/>
              <a:ea typeface="微软雅黑" panose="020B0503020204020204" charset="-122"/>
              <a:sym typeface="+mn-ea"/>
            </a:endParaRPr>
          </a:p>
          <a:p>
            <a:pPr algn="l" eaLnBrk="1" hangingPunct="1"/>
            <a:r>
              <a:rPr lang="zh-CN" altLang="en-US" dirty="0">
                <a:solidFill>
                  <a:schemeClr val="tx2"/>
                </a:solidFill>
                <a:ea typeface="微软雅黑" panose="020B0503020204020204" charset="-122"/>
                <a:cs typeface="微软雅黑" panose="020B0503020204020204" charset="-122"/>
                <a:sym typeface="+mn-ea"/>
              </a:rPr>
              <a:t>http://www.career.zju.edu.cn//news/149881033439343475.html</a:t>
            </a:r>
            <a:endParaRPr lang="zh-CN" altLang="en-US" dirty="0">
              <a:solidFill>
                <a:schemeClr val="tx2"/>
              </a:solidFill>
              <a:ea typeface="微软雅黑" panose="020B0503020204020204" charset="-122"/>
            </a:endParaRPr>
          </a:p>
          <a:p>
            <a:pPr eaLnBrk="1" hangingPunct="1"/>
            <a:endParaRPr lang="en-US" altLang="zh-CN" b="1" dirty="0">
              <a:solidFill>
                <a:schemeClr val="tx2"/>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sym typeface="+mn-ea"/>
              </a:rPr>
              <a:t>简历和面试准备</a:t>
            </a:r>
            <a:endParaRPr lang="zh-CN" altLang="en-US" sz="3600"/>
          </a:p>
        </p:txBody>
      </p:sp>
      <p:sp>
        <p:nvSpPr>
          <p:cNvPr id="3" name="内容占位符 2"/>
          <p:cNvSpPr>
            <a:spLocks noGrp="1"/>
          </p:cNvSpPr>
          <p:nvPr>
            <p:ph idx="1"/>
          </p:nvPr>
        </p:nvSpPr>
        <p:spPr>
          <a:xfrm>
            <a:off x="1159570" y="1315720"/>
            <a:ext cx="10973880" cy="4525963"/>
          </a:xfrm>
        </p:spPr>
        <p:txBody>
          <a:bodyPr>
            <a:noAutofit/>
          </a:bodyPr>
          <a:lstStyle/>
          <a:p>
            <a:pPr marL="285750" indent="-285750" defTabSz="913130">
              <a:lnSpc>
                <a:spcPct val="150000"/>
              </a:lnSpc>
              <a:buChar char="•"/>
            </a:pPr>
            <a:r>
              <a:rPr lang="zh-CN" altLang="en-US" sz="1900">
                <a:solidFill>
                  <a:schemeClr val="tx1"/>
                </a:solidFill>
                <a:latin typeface="Arial" panose="020B0604020202020204" pitchFamily="34" charset="0"/>
                <a:sym typeface="+mn-ea"/>
              </a:rPr>
              <a:t>了解确切的职位信息和职位要求；</a:t>
            </a:r>
            <a:endParaRPr lang="zh-CN" altLang="en-US" sz="1900" noProof="1">
              <a:solidFill>
                <a:schemeClr val="tx1"/>
              </a:solidFill>
              <a:latin typeface="Arial" panose="020B0604020202020204" pitchFamily="34" charset="0"/>
              <a:sym typeface="+mn-ea"/>
            </a:endParaRPr>
          </a:p>
          <a:p>
            <a:pPr marL="285750" indent="-285750" defTabSz="913130">
              <a:lnSpc>
                <a:spcPct val="150000"/>
              </a:lnSpc>
              <a:buChar char="•"/>
            </a:pPr>
            <a:r>
              <a:rPr lang="zh-CN" altLang="en-US" sz="1900">
                <a:solidFill>
                  <a:schemeClr val="tx1"/>
                </a:solidFill>
                <a:latin typeface="Arial" panose="020B0604020202020204" pitchFamily="34" charset="0"/>
                <a:sym typeface="+mn-ea"/>
              </a:rPr>
              <a:t>分析自身的知识、能力和素质与该职位匹配的程度；</a:t>
            </a:r>
            <a:endParaRPr lang="zh-CN" altLang="en-US" sz="1900" noProof="1">
              <a:solidFill>
                <a:schemeClr val="tx1"/>
              </a:solidFill>
              <a:latin typeface="Arial" panose="020B0604020202020204" pitchFamily="34" charset="0"/>
              <a:sym typeface="+mn-ea"/>
            </a:endParaRPr>
          </a:p>
          <a:p>
            <a:pPr marL="285750" indent="-285750" defTabSz="913130">
              <a:lnSpc>
                <a:spcPct val="150000"/>
              </a:lnSpc>
              <a:buChar char="•"/>
            </a:pPr>
            <a:r>
              <a:rPr lang="zh-CN" altLang="en-US" sz="1900">
                <a:solidFill>
                  <a:schemeClr val="tx1"/>
                </a:solidFill>
                <a:latin typeface="Arial" panose="020B0604020202020204" pitchFamily="34" charset="0"/>
                <a:sym typeface="+mn-ea"/>
              </a:rPr>
              <a:t>检查个人简历是否准备充分；</a:t>
            </a:r>
            <a:endParaRPr lang="zh-CN" altLang="en-US" sz="1900" noProof="1">
              <a:solidFill>
                <a:schemeClr val="tx1"/>
              </a:solidFill>
              <a:latin typeface="Arial" panose="020B0604020202020204" pitchFamily="34" charset="0"/>
              <a:sym typeface="+mn-ea"/>
            </a:endParaRPr>
          </a:p>
          <a:p>
            <a:pPr marL="285750" indent="-285750" defTabSz="913130">
              <a:lnSpc>
                <a:spcPct val="150000"/>
              </a:lnSpc>
              <a:buChar char="•"/>
            </a:pPr>
            <a:r>
              <a:rPr lang="zh-CN" altLang="en-US" sz="1900">
                <a:solidFill>
                  <a:schemeClr val="tx1"/>
                </a:solidFill>
                <a:latin typeface="Arial" panose="020B0604020202020204" pitchFamily="34" charset="0"/>
                <a:sym typeface="+mn-ea"/>
              </a:rPr>
              <a:t>思考如何向面试官展示胜任该职位的个人优势；</a:t>
            </a:r>
            <a:endParaRPr lang="zh-CN" altLang="en-US" sz="1900" noProof="1">
              <a:solidFill>
                <a:schemeClr val="tx1"/>
              </a:solidFill>
              <a:latin typeface="Arial" panose="020B0604020202020204" pitchFamily="34" charset="0"/>
              <a:sym typeface="+mn-ea"/>
            </a:endParaRPr>
          </a:p>
          <a:p>
            <a:pPr marL="285750" indent="-285750" defTabSz="913130">
              <a:lnSpc>
                <a:spcPct val="150000"/>
              </a:lnSpc>
              <a:buChar char="•"/>
            </a:pPr>
            <a:r>
              <a:rPr lang="zh-CN" altLang="en-US" sz="1900">
                <a:solidFill>
                  <a:schemeClr val="tx1"/>
                </a:solidFill>
                <a:latin typeface="Arial" panose="020B0604020202020204" pitchFamily="34" charset="0"/>
                <a:sym typeface="+mn-ea"/>
              </a:rPr>
              <a:t>演练应对面试官的提问，如以下一些常规性的问题：</a:t>
            </a:r>
            <a:endParaRPr lang="zh-CN" altLang="en-US" sz="1900" noProof="1">
              <a:solidFill>
                <a:schemeClr val="tx1"/>
              </a:solidFill>
              <a:latin typeface="Arial" panose="020B0604020202020204" pitchFamily="34" charset="0"/>
              <a:sym typeface="+mn-ea"/>
            </a:endParaRPr>
          </a:p>
          <a:p>
            <a:pPr marL="742950" lvl="1" indent="-285750" algn="l" defTabSz="913130" fontAlgn="base">
              <a:lnSpc>
                <a:spcPct val="150000"/>
              </a:lnSpc>
              <a:buFont typeface="Wingdings" panose="05000000000000000000" pitchFamily="2" charset="2"/>
              <a:buChar char="ü"/>
            </a:pPr>
            <a:r>
              <a:rPr lang="zh-CN" altLang="en-US" sz="1900">
                <a:solidFill>
                  <a:schemeClr val="tx1"/>
                </a:solidFill>
                <a:latin typeface="Arial" panose="020B0604020202020204" pitchFamily="34" charset="0"/>
                <a:sym typeface="+mn-ea"/>
              </a:rPr>
              <a:t>用一分钟的时间介绍你自己？</a:t>
            </a:r>
            <a:endParaRPr lang="zh-CN" altLang="en-US" sz="1900" strike="noStrike" noProof="1">
              <a:solidFill>
                <a:schemeClr val="tx1"/>
              </a:solidFill>
              <a:latin typeface="Arial" panose="020B0604020202020204" pitchFamily="34" charset="0"/>
              <a:sym typeface="+mn-ea"/>
            </a:endParaRPr>
          </a:p>
          <a:p>
            <a:pPr marL="742950" lvl="1" indent="-285750" algn="l" defTabSz="913130" fontAlgn="base">
              <a:lnSpc>
                <a:spcPct val="150000"/>
              </a:lnSpc>
              <a:buFont typeface="Wingdings" panose="05000000000000000000" pitchFamily="2" charset="2"/>
              <a:buChar char="ü"/>
            </a:pPr>
            <a:r>
              <a:rPr lang="zh-CN" altLang="en-US" sz="1900">
                <a:solidFill>
                  <a:schemeClr val="tx1"/>
                </a:solidFill>
                <a:latin typeface="Arial" panose="020B0604020202020204" pitchFamily="34" charset="0"/>
                <a:sym typeface="+mn-ea"/>
              </a:rPr>
              <a:t>关于我们企业，你了解多少？</a:t>
            </a:r>
            <a:endParaRPr lang="zh-CN" altLang="en-US" sz="1900" strike="noStrike" noProof="1">
              <a:solidFill>
                <a:schemeClr val="tx1"/>
              </a:solidFill>
              <a:latin typeface="Arial" panose="020B0604020202020204" pitchFamily="34" charset="0"/>
              <a:sym typeface="+mn-ea"/>
            </a:endParaRPr>
          </a:p>
          <a:p>
            <a:pPr marL="742950" lvl="1" indent="-285750" algn="l" defTabSz="913130" fontAlgn="base">
              <a:lnSpc>
                <a:spcPct val="150000"/>
              </a:lnSpc>
              <a:buFont typeface="Wingdings" panose="05000000000000000000" pitchFamily="2" charset="2"/>
              <a:buChar char="ü"/>
            </a:pPr>
            <a:r>
              <a:rPr lang="zh-CN" altLang="en-US" sz="1900">
                <a:solidFill>
                  <a:schemeClr val="tx1"/>
                </a:solidFill>
                <a:latin typeface="Arial" panose="020B0604020202020204" pitchFamily="34" charset="0"/>
                <a:sym typeface="+mn-ea"/>
              </a:rPr>
              <a:t>你为什么申请这个岗位？</a:t>
            </a:r>
            <a:endParaRPr lang="zh-CN" altLang="en-US" sz="1900" strike="noStrike" noProof="1">
              <a:solidFill>
                <a:schemeClr val="tx1"/>
              </a:solidFill>
              <a:latin typeface="Arial" panose="020B0604020202020204" pitchFamily="34" charset="0"/>
              <a:sym typeface="+mn-ea"/>
            </a:endParaRPr>
          </a:p>
          <a:p>
            <a:pPr marL="742950" lvl="1" indent="-285750" algn="l" defTabSz="913130" fontAlgn="base">
              <a:lnSpc>
                <a:spcPct val="150000"/>
              </a:lnSpc>
              <a:buFont typeface="Wingdings" panose="05000000000000000000" pitchFamily="2" charset="2"/>
              <a:buChar char="ü"/>
            </a:pPr>
            <a:r>
              <a:rPr lang="zh-CN" altLang="en-US" sz="1900">
                <a:solidFill>
                  <a:schemeClr val="tx1"/>
                </a:solidFill>
                <a:latin typeface="Arial" panose="020B0604020202020204" pitchFamily="34" charset="0"/>
                <a:sym typeface="+mn-ea"/>
              </a:rPr>
              <a:t>你对薪酬待遇的期望值是多少？</a:t>
            </a:r>
            <a:endParaRPr lang="zh-CN" altLang="en-US" sz="1900">
              <a:solidFill>
                <a:schemeClr val="tx1"/>
              </a:solidFill>
              <a:latin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t>给毕业生的建议</a:t>
            </a:r>
            <a:endParaRPr lang="zh-CN" altLang="en-US" sz="3600" b="1"/>
          </a:p>
        </p:txBody>
      </p:sp>
      <p:sp>
        <p:nvSpPr>
          <p:cNvPr id="3" name="内容占位符 2"/>
          <p:cNvSpPr>
            <a:spLocks noGrp="1"/>
          </p:cNvSpPr>
          <p:nvPr>
            <p:ph idx="1"/>
          </p:nvPr>
        </p:nvSpPr>
        <p:spPr/>
        <p:txBody>
          <a:bodyPr>
            <a:normAutofit/>
          </a:bodyPr>
          <a:lstStyle/>
          <a:p>
            <a:pPr marL="457200" indent="-457200" defTabSz="913130">
              <a:lnSpc>
                <a:spcPct val="150000"/>
              </a:lnSpc>
              <a:buFont typeface="黑体" panose="02010609060101010101" pitchFamily="2" charset="-122"/>
              <a:buAutoNum type="arabicPeriod"/>
            </a:pPr>
            <a:r>
              <a:rPr lang="zh-CN" altLang="en-US" sz="2400" dirty="0">
                <a:latin typeface="微软雅黑" panose="020B0503020204020204" charset="-122"/>
                <a:sym typeface="+mn-ea"/>
              </a:rPr>
              <a:t>摆正就业心态，合理安排求职时间和节奏</a:t>
            </a:r>
            <a:endParaRPr lang="zh-CN" altLang="en-US" sz="2800" dirty="0">
              <a:latin typeface="微软雅黑" panose="020B0503020204020204" charset="-122"/>
              <a:ea typeface="微软雅黑" panose="020B0503020204020204" charset="-122"/>
              <a:sym typeface="+mn-ea"/>
            </a:endParaRPr>
          </a:p>
          <a:p>
            <a:pPr lvl="1" indent="0" algn="l" defTabSz="913130">
              <a:lnSpc>
                <a:spcPct val="150000"/>
              </a:lnSpc>
            </a:pPr>
            <a:r>
              <a:rPr lang="zh-CN" altLang="en-US" sz="2400" dirty="0">
                <a:latin typeface="微软雅黑" panose="020B0503020204020204" charset="-122"/>
                <a:sym typeface="+mn-ea"/>
              </a:rPr>
              <a:t>把握求职“黄金时期”</a:t>
            </a:r>
            <a:r>
              <a:rPr lang="zh-CN" altLang="en-US" sz="2400" dirty="0" smtClean="0">
                <a:latin typeface="微软雅黑" panose="020B0503020204020204" charset="-122"/>
                <a:sym typeface="+mn-ea"/>
              </a:rPr>
              <a:t>，签约要慎重，一旦签约，就要履行承诺。</a:t>
            </a:r>
            <a:endParaRPr lang="zh-CN" altLang="en-US" sz="2400" dirty="0">
              <a:latin typeface="微软雅黑" panose="020B0503020204020204" charset="-122"/>
              <a:sym typeface="+mn-ea"/>
            </a:endParaRPr>
          </a:p>
          <a:p>
            <a:pPr marL="0" indent="0" defTabSz="913130">
              <a:lnSpc>
                <a:spcPct val="150000"/>
              </a:lnSpc>
              <a:buNone/>
            </a:pPr>
            <a:r>
              <a:rPr lang="en-US" altLang="zh-CN" sz="2400" dirty="0">
                <a:latin typeface="微软雅黑" panose="020B0503020204020204" charset="-122"/>
                <a:sym typeface="+mn-ea"/>
              </a:rPr>
              <a:t>2</a:t>
            </a:r>
            <a:r>
              <a:rPr lang="zh-CN" altLang="en-US" sz="2400" dirty="0">
                <a:latin typeface="微软雅黑" panose="020B0503020204020204" charset="-122"/>
                <a:sym typeface="+mn-ea"/>
              </a:rPr>
              <a:t>、充分利用各种求职资源</a:t>
            </a:r>
            <a:endParaRPr lang="zh-CN" altLang="en-US" sz="2800" dirty="0">
              <a:latin typeface="微软雅黑" panose="020B0503020204020204" charset="-122"/>
              <a:ea typeface="微软雅黑" panose="020B0503020204020204" charset="-122"/>
              <a:sym typeface="+mn-ea"/>
            </a:endParaRPr>
          </a:p>
          <a:p>
            <a:pPr lvl="1" indent="0" algn="l" defTabSz="913130">
              <a:lnSpc>
                <a:spcPct val="150000"/>
              </a:lnSpc>
            </a:pPr>
            <a:r>
              <a:rPr lang="zh-CN" altLang="en-US" sz="2400" dirty="0">
                <a:latin typeface="微软雅黑" panose="020B0503020204020204" charset="-122"/>
                <a:sym typeface="+mn-ea"/>
              </a:rPr>
              <a:t>学校、学院、学科专业资源，导师，亲朋好友及校友等各类社会资源，拓宽就业渠道，为自己争取更多的应聘机会。</a:t>
            </a:r>
            <a:endParaRPr lang="zh-CN" altLang="en-US" sz="2400" dirty="0">
              <a:latin typeface="微软雅黑" panose="020B0503020204020204" charset="-122"/>
              <a:ea typeface="微软雅黑" panose="020B0503020204020204" charset="-122"/>
              <a:sym typeface="+mn-ea"/>
            </a:endParaRPr>
          </a:p>
          <a:p>
            <a:pPr lvl="1" indent="0" algn="l" defTabSz="913130">
              <a:lnSpc>
                <a:spcPct val="150000"/>
              </a:lnSpc>
            </a:pPr>
            <a:endParaRPr lang="zh-CN" altLang="en-US" sz="3200" dirty="0">
              <a:latin typeface="微软雅黑" panose="020B0503020204020204" charset="-122"/>
              <a:ea typeface="微软雅黑" panose="020B0503020204020204" charset="-122"/>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a:sym typeface="+mn-ea"/>
              </a:rPr>
              <a:t>给毕业生的建议</a:t>
            </a:r>
            <a:endParaRPr lang="zh-CN" altLang="en-US" sz="3600"/>
          </a:p>
        </p:txBody>
      </p:sp>
      <p:sp>
        <p:nvSpPr>
          <p:cNvPr id="3" name="内容占位符 2"/>
          <p:cNvSpPr>
            <a:spLocks noGrp="1"/>
          </p:cNvSpPr>
          <p:nvPr>
            <p:ph idx="1"/>
          </p:nvPr>
        </p:nvSpPr>
        <p:spPr/>
        <p:txBody>
          <a:bodyPr>
            <a:normAutofit fontScale="92500" lnSpcReduction="10000"/>
          </a:bodyPr>
          <a:lstStyle/>
          <a:p>
            <a:pPr defTabSz="913130">
              <a:lnSpc>
                <a:spcPct val="150000"/>
              </a:lnSpc>
              <a:buNone/>
            </a:pPr>
            <a:r>
              <a:rPr lang="en-US" altLang="zh-CN" sz="3200" dirty="0">
                <a:latin typeface="微软雅黑" panose="020B0503020204020204" charset="-122"/>
                <a:sym typeface="+mn-ea"/>
              </a:rPr>
              <a:t>3</a:t>
            </a:r>
            <a:r>
              <a:rPr lang="zh-CN" altLang="en-US" sz="3200" dirty="0" smtClean="0">
                <a:latin typeface="微软雅黑" panose="020B0503020204020204" charset="-122"/>
                <a:sym typeface="+mn-ea"/>
              </a:rPr>
              <a:t>、</a:t>
            </a:r>
            <a:r>
              <a:rPr lang="zh-CN" altLang="en-US" dirty="0" smtClean="0">
                <a:latin typeface="微软雅黑" panose="020B0503020204020204" charset="-122"/>
                <a:sym typeface="+mn-ea"/>
              </a:rPr>
              <a:t>综合考虑</a:t>
            </a:r>
            <a:r>
              <a:rPr lang="zh-CN" altLang="en-US" dirty="0" smtClean="0">
                <a:solidFill>
                  <a:srgbClr val="FF0000"/>
                </a:solidFill>
                <a:latin typeface="微软雅黑" panose="020B0503020204020204" charset="-122"/>
                <a:sym typeface="+mn-ea"/>
              </a:rPr>
              <a:t>国家需要和个人发展</a:t>
            </a:r>
            <a:endParaRPr lang="zh-CN" altLang="en-US" sz="3200" noProof="1">
              <a:latin typeface="微软雅黑" panose="020B0503020204020204" charset="-122"/>
              <a:ea typeface="微软雅黑" panose="020B0503020204020204" charset="-122"/>
            </a:endParaRPr>
          </a:p>
          <a:p>
            <a:pPr lvl="1" algn="l" defTabSz="913130" fontAlgn="base">
              <a:lnSpc>
                <a:spcPct val="150000"/>
              </a:lnSpc>
              <a:buNone/>
            </a:pPr>
            <a:r>
              <a:rPr lang="zh-CN" altLang="en-US" sz="3200" dirty="0">
                <a:latin typeface="微软雅黑" panose="020B0503020204020204" charset="-122"/>
                <a:sym typeface="+mn-ea"/>
              </a:rPr>
              <a:t>不要一味追求地域和一时的待遇，</a:t>
            </a:r>
            <a:r>
              <a:rPr lang="zh-CN" altLang="en-US" sz="3200" dirty="0" smtClean="0">
                <a:latin typeface="微软雅黑" panose="020B0503020204020204" charset="-122"/>
                <a:sym typeface="+mn-ea"/>
              </a:rPr>
              <a:t>关注长远发展</a:t>
            </a:r>
            <a:endParaRPr lang="zh-CN" altLang="en-US" sz="3200"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sym typeface="+mn-ea"/>
            </a:endParaRPr>
          </a:p>
          <a:p>
            <a:pPr defTabSz="913130">
              <a:lnSpc>
                <a:spcPct val="150000"/>
              </a:lnSpc>
              <a:buNone/>
            </a:pPr>
            <a:r>
              <a:rPr lang="en-US" altLang="zh-CN" sz="3200" dirty="0">
                <a:latin typeface="微软雅黑" panose="020B0503020204020204" charset="-122"/>
                <a:sym typeface="+mn-ea"/>
              </a:rPr>
              <a:t>4</a:t>
            </a:r>
            <a:r>
              <a:rPr lang="zh-CN" altLang="zh-CN" sz="3200" dirty="0">
                <a:latin typeface="微软雅黑" panose="020B0503020204020204" charset="-122"/>
                <a:sym typeface="+mn-ea"/>
              </a:rPr>
              <a:t>、</a:t>
            </a:r>
            <a:r>
              <a:rPr lang="zh-CN" altLang="en-US" sz="3200" dirty="0">
                <a:latin typeface="微软雅黑" panose="020B0503020204020204" charset="-122"/>
                <a:sym typeface="+mn-ea"/>
              </a:rPr>
              <a:t>提早做好考研、出国或求职的规划</a:t>
            </a:r>
            <a:endParaRPr lang="en-US" altLang="zh-CN" sz="3200" dirty="0">
              <a:latin typeface="微软雅黑" panose="020B0503020204020204" charset="-122"/>
              <a:ea typeface="微软雅黑" panose="020B0503020204020204" charset="-122"/>
            </a:endParaRPr>
          </a:p>
          <a:p>
            <a:pPr lvl="1" indent="0" algn="l" defTabSz="913130">
              <a:lnSpc>
                <a:spcPct val="150000"/>
              </a:lnSpc>
              <a:buNone/>
            </a:pPr>
            <a:r>
              <a:rPr lang="zh-CN" altLang="en-US" sz="3200" dirty="0">
                <a:latin typeface="微软雅黑" panose="020B0503020204020204" charset="-122"/>
                <a:sym typeface="+mn-ea"/>
              </a:rPr>
              <a:t>考研、出国和就业</a:t>
            </a:r>
            <a:r>
              <a:rPr lang="en-US" altLang="zh-CN" sz="3200" dirty="0">
                <a:latin typeface="微软雅黑" panose="020B0503020204020204" charset="-122"/>
                <a:sym typeface="+mn-ea"/>
              </a:rPr>
              <a:t>/</a:t>
            </a:r>
            <a:r>
              <a:rPr lang="zh-CN" altLang="en-US" sz="3200" dirty="0">
                <a:latin typeface="微软雅黑" panose="020B0503020204020204" charset="-122"/>
                <a:sym typeface="+mn-ea"/>
              </a:rPr>
              <a:t>了解职场在时间上并不完全冲突</a:t>
            </a:r>
            <a:endParaRPr lang="zh-CN" altLang="en-US" sz="3200" dirty="0">
              <a:latin typeface="微软雅黑" panose="020B0503020204020204" charset="-122"/>
              <a:sym typeface="+mn-ea"/>
            </a:endParaRPr>
          </a:p>
          <a:p>
            <a:pPr defTabSz="913130">
              <a:lnSpc>
                <a:spcPct val="150000"/>
              </a:lnSpc>
              <a:buNone/>
            </a:pPr>
            <a:r>
              <a:rPr lang="en-US" altLang="zh-CN" sz="3200" dirty="0">
                <a:latin typeface="微软雅黑" panose="020B0503020204020204" charset="-122"/>
                <a:sym typeface="+mn-ea"/>
              </a:rPr>
              <a:t>5</a:t>
            </a:r>
            <a:r>
              <a:rPr lang="zh-CN" altLang="en-US" sz="3200" dirty="0">
                <a:latin typeface="微软雅黑" panose="020B0503020204020204" charset="-122"/>
                <a:sym typeface="+mn-ea"/>
              </a:rPr>
              <a:t>、重视求职技能培养，参与实习，快速融入职场和社会</a:t>
            </a:r>
            <a:endParaRPr lang="zh-CN" altLang="en-US" sz="3200" noProof="1">
              <a:latin typeface="微软雅黑" panose="020B0503020204020204" charset="-122"/>
              <a:ea typeface="微软雅黑" panose="020B0503020204020204" charset="-122"/>
            </a:endParaRPr>
          </a:p>
          <a:p>
            <a:pPr lvl="1" algn="l" defTabSz="913130" fontAlgn="base">
              <a:lnSpc>
                <a:spcPct val="150000"/>
              </a:lnSpc>
              <a:buNone/>
            </a:pPr>
            <a:r>
              <a:rPr lang="zh-CN" altLang="en-US" sz="3200" dirty="0">
                <a:latin typeface="微软雅黑" panose="020B0503020204020204" charset="-122"/>
                <a:sym typeface="+mn-ea"/>
              </a:rPr>
              <a:t>针对就业需要，重视简历撰写和面试</a:t>
            </a:r>
            <a:r>
              <a:rPr lang="zh-CN" altLang="en-US" sz="3200" dirty="0" smtClean="0">
                <a:latin typeface="微软雅黑" panose="020B0503020204020204" charset="-122"/>
                <a:sym typeface="+mn-ea"/>
              </a:rPr>
              <a:t>技能提升</a:t>
            </a:r>
            <a:endParaRPr lang="zh-CN" altLang="en-US" sz="3200" strike="noStrike" noProof="1">
              <a:solidFill>
                <a:srgbClr val="FFFFFF"/>
              </a:solidFill>
              <a:effectLst>
                <a:outerShdw blurRad="38100" dist="38100" dir="2700000">
                  <a:srgbClr val="000000"/>
                </a:outerShdw>
              </a:effectLst>
              <a:latin typeface="黑体" panose="02010609060101010101" pitchFamily="2" charset="-122"/>
              <a:ea typeface="黑体" panose="02010609060101010101" pitchFamily="2" charset="-122"/>
            </a:endParaRPr>
          </a:p>
          <a:p>
            <a:pPr lvl="1" indent="0" algn="l" defTabSz="913130">
              <a:lnSpc>
                <a:spcPct val="150000"/>
              </a:lnSpc>
            </a:pPr>
            <a:endParaRPr lang="zh-CN" altLang="en-US" sz="3200" dirty="0">
              <a:latin typeface="微软雅黑" panose="020B0503020204020204" charset="-122"/>
              <a:ea typeface="微软雅黑" panose="020B0503020204020204" charset="-122"/>
            </a:endParaRPr>
          </a:p>
          <a:p>
            <a:pPr lvl="1" algn="l" defTabSz="913130" fontAlgn="base">
              <a:lnSpc>
                <a:spcPct val="150000"/>
              </a:lnSpc>
            </a:pPr>
            <a:endParaRPr lang="zh-CN" altLang="en-US" sz="3200" strike="noStrike" noProof="1">
              <a:solidFill>
                <a:srgbClr val="FFFFFF"/>
              </a:solidFill>
              <a:effectLst>
                <a:outerShdw blurRad="38100" dist="38100" dir="2700000">
                  <a:srgbClr val="000000"/>
                </a:outerShdw>
              </a:effectLst>
              <a:latin typeface="黑体" panose="02010609060101010101" pitchFamily="2" charset="-122"/>
              <a:ea typeface="黑体" panose="02010609060101010101" pitchFamily="2" charset="-122"/>
            </a:endParaRP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7"/>
          <p:cNvPicPr>
            <a:picLocks noChangeAspect="1"/>
          </p:cNvPicPr>
          <p:nvPr/>
        </p:nvPicPr>
        <p:blipFill>
          <a:blip r:embed="rId1"/>
          <a:srcRect t="3508" r="3555"/>
          <a:stretch>
            <a:fillRect/>
          </a:stretch>
        </p:blipFill>
        <p:spPr>
          <a:xfrm>
            <a:off x="15240" y="0"/>
            <a:ext cx="12240260" cy="6858000"/>
          </a:xfrm>
          <a:prstGeom prst="rect">
            <a:avLst/>
          </a:prstGeom>
          <a:noFill/>
          <a:ln w="9525">
            <a:noFill/>
          </a:ln>
        </p:spPr>
      </p:pic>
      <p:sp>
        <p:nvSpPr>
          <p:cNvPr id="40" name="任意多边形 39"/>
          <p:cNvSpPr/>
          <p:nvPr/>
        </p:nvSpPr>
        <p:spPr>
          <a:xfrm>
            <a:off x="3699475" y="898525"/>
            <a:ext cx="5060950" cy="5060950"/>
          </a:xfrm>
          <a:custGeom>
            <a:avLst/>
            <a:gdLst>
              <a:gd name="connsiteX0" fmla="*/ 2528706 w 5060732"/>
              <a:gd name="connsiteY0" fmla="*/ 676257 h 5060732"/>
              <a:gd name="connsiteX1" fmla="*/ 674598 w 5060732"/>
              <a:gd name="connsiteY1" fmla="*/ 2530365 h 5060732"/>
              <a:gd name="connsiteX2" fmla="*/ 2528706 w 5060732"/>
              <a:gd name="connsiteY2" fmla="*/ 4384473 h 5060732"/>
              <a:gd name="connsiteX3" fmla="*/ 4382814 w 5060732"/>
              <a:gd name="connsiteY3" fmla="*/ 2530365 h 5060732"/>
              <a:gd name="connsiteX4" fmla="*/ 2528706 w 5060732"/>
              <a:gd name="connsiteY4" fmla="*/ 676257 h 5060732"/>
              <a:gd name="connsiteX5" fmla="*/ 2530366 w 5060732"/>
              <a:gd name="connsiteY5" fmla="*/ 0 h 5060732"/>
              <a:gd name="connsiteX6" fmla="*/ 5060732 w 5060732"/>
              <a:gd name="connsiteY6" fmla="*/ 2530366 h 5060732"/>
              <a:gd name="connsiteX7" fmla="*/ 2530366 w 5060732"/>
              <a:gd name="connsiteY7" fmla="*/ 5060732 h 5060732"/>
              <a:gd name="connsiteX8" fmla="*/ 0 w 5060732"/>
              <a:gd name="connsiteY8" fmla="*/ 2530366 h 5060732"/>
              <a:gd name="connsiteX9" fmla="*/ 2530366 w 5060732"/>
              <a:gd name="connsiteY9" fmla="*/ 0 h 50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732" h="5060732">
                <a:moveTo>
                  <a:pt x="2528706" y="676257"/>
                </a:moveTo>
                <a:cubicBezTo>
                  <a:pt x="1504710" y="676257"/>
                  <a:pt x="674598" y="1506369"/>
                  <a:pt x="674598" y="2530365"/>
                </a:cubicBezTo>
                <a:cubicBezTo>
                  <a:pt x="674598" y="3554361"/>
                  <a:pt x="1504710" y="4384473"/>
                  <a:pt x="2528706" y="4384473"/>
                </a:cubicBezTo>
                <a:cubicBezTo>
                  <a:pt x="3552702" y="4384473"/>
                  <a:pt x="4382814" y="3554361"/>
                  <a:pt x="4382814" y="2530365"/>
                </a:cubicBezTo>
                <a:cubicBezTo>
                  <a:pt x="4382814" y="1506369"/>
                  <a:pt x="3552702" y="676257"/>
                  <a:pt x="2528706" y="676257"/>
                </a:cubicBezTo>
                <a:close/>
                <a:moveTo>
                  <a:pt x="2530366" y="0"/>
                </a:moveTo>
                <a:cubicBezTo>
                  <a:pt x="3927849" y="0"/>
                  <a:pt x="5060732" y="1132883"/>
                  <a:pt x="5060732" y="2530366"/>
                </a:cubicBezTo>
                <a:cubicBezTo>
                  <a:pt x="5060732" y="3927849"/>
                  <a:pt x="3927849" y="5060732"/>
                  <a:pt x="2530366" y="5060732"/>
                </a:cubicBezTo>
                <a:cubicBezTo>
                  <a:pt x="1132883" y="5060732"/>
                  <a:pt x="0" y="3927849"/>
                  <a:pt x="0" y="2530366"/>
                </a:cubicBezTo>
                <a:cubicBezTo>
                  <a:pt x="0" y="1132883"/>
                  <a:pt x="1132883" y="0"/>
                  <a:pt x="2530366" y="0"/>
                </a:cubicBezTo>
                <a:close/>
              </a:path>
            </a:pathLst>
          </a:custGeom>
          <a:solidFill>
            <a:srgbClr val="6C7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39" name="椭圆 38"/>
          <p:cNvSpPr/>
          <p:nvPr/>
        </p:nvSpPr>
        <p:spPr>
          <a:xfrm>
            <a:off x="4375750" y="1574800"/>
            <a:ext cx="3708400" cy="3708400"/>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5" name="文本框 4"/>
          <p:cNvSpPr txBox="1"/>
          <p:nvPr/>
        </p:nvSpPr>
        <p:spPr>
          <a:xfrm>
            <a:off x="5252050" y="1481138"/>
            <a:ext cx="1949450" cy="2214880"/>
          </a:xfrm>
          <a:prstGeom prst="rect">
            <a:avLst/>
          </a:prstGeom>
          <a:noFill/>
        </p:spPr>
        <p:txBody>
          <a:bodyPr wrap="none">
            <a:spAutoFit/>
          </a:bodyPr>
          <a:lstStyle/>
          <a:p>
            <a:pPr marR="0" defTabSz="914400">
              <a:buClrTx/>
              <a:buSzTx/>
              <a:buFontTx/>
              <a:buNone/>
              <a:defRPr/>
            </a:pPr>
            <a:r>
              <a:rPr kumimoji="1" lang="en-US" altLang="zh-CN"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rPr>
              <a:t>03</a:t>
            </a:r>
            <a:endParaRPr kumimoji="1" lang="zh-CN" altLang="en-US"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endParaRPr>
          </a:p>
        </p:txBody>
      </p:sp>
      <p:sp>
        <p:nvSpPr>
          <p:cNvPr id="6" name="文本框 5"/>
          <p:cNvSpPr txBox="1"/>
          <p:nvPr/>
        </p:nvSpPr>
        <p:spPr>
          <a:xfrm>
            <a:off x="5429850" y="3494088"/>
            <a:ext cx="1601788" cy="460375"/>
          </a:xfrm>
          <a:prstGeom prst="rect">
            <a:avLst/>
          </a:prstGeom>
          <a:noFill/>
        </p:spPr>
        <p:txBody>
          <a:bodyPr>
            <a:spAutoFit/>
          </a:bodyPr>
          <a:lstStyle/>
          <a:p>
            <a:pPr marR="0" algn="dist" defTabSz="914400">
              <a:buClrTx/>
              <a:buSzTx/>
              <a:buFontTx/>
              <a:buNone/>
              <a:defRPr/>
            </a:pPr>
            <a:r>
              <a:rPr kumimoji="1"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第三部分</a:t>
            </a:r>
            <a:endParaRPr kumimoji="1" lang="zh-CN" altLang="en-US" sz="24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738335" y="4148138"/>
            <a:ext cx="2976880" cy="398780"/>
          </a:xfrm>
          <a:prstGeom prst="rect">
            <a:avLst/>
          </a:prstGeom>
          <a:noFill/>
        </p:spPr>
        <p:txBody>
          <a:bodyPr wrap="none">
            <a:spAutoFit/>
          </a:bodyPr>
          <a:lstStyle/>
          <a:p>
            <a:pPr marR="0" defTabSz="914400">
              <a:buClrTx/>
              <a:buSzTx/>
              <a:buFontTx/>
              <a:buNone/>
              <a:defRPr/>
            </a:pPr>
            <a:r>
              <a:rPr kumimoji="1" lang="zh-CN" altLang="en-US" sz="20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就业政策与就业指导服务</a:t>
            </a:r>
            <a:endParaRPr kumimoji="1" lang="zh-CN" altLang="en-US" sz="2000"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7667636" y="1643050"/>
            <a:ext cx="4073525" cy="4214842"/>
          </a:xfrm>
          <a:prstGeom prst="rect">
            <a:avLst/>
          </a:prstGeom>
        </p:spPr>
      </p:pic>
      <p:sp>
        <p:nvSpPr>
          <p:cNvPr id="4" name="标题 3"/>
          <p:cNvSpPr>
            <a:spLocks noGrp="1"/>
          </p:cNvSpPr>
          <p:nvPr>
            <p:ph type="title"/>
          </p:nvPr>
        </p:nvSpPr>
        <p:spPr/>
        <p:txBody>
          <a:bodyPr/>
          <a:lstStyle/>
          <a:p>
            <a:r>
              <a:rPr lang="zh-CN" altLang="en-US" sz="4000" b="1" kern="0" dirty="0" smtClean="0">
                <a:latin typeface="微软雅黑" panose="020B0503020204020204" charset="-122"/>
              </a:rPr>
              <a:t>就业大环境</a:t>
            </a:r>
            <a:endParaRPr lang="zh-CN" altLang="en-US" sz="4000" b="1" kern="0" dirty="0" smtClean="0">
              <a:latin typeface="微软雅黑" panose="020B0503020204020204" charset="-122"/>
            </a:endParaRPr>
          </a:p>
        </p:txBody>
      </p:sp>
      <p:sp>
        <p:nvSpPr>
          <p:cNvPr id="5" name="内容占位符 4"/>
          <p:cNvSpPr>
            <a:spLocks noGrp="1"/>
          </p:cNvSpPr>
          <p:nvPr>
            <p:ph idx="1"/>
          </p:nvPr>
        </p:nvSpPr>
        <p:spPr>
          <a:xfrm>
            <a:off x="609600" y="1417955"/>
            <a:ext cx="10974070" cy="4708525"/>
          </a:xfrm>
        </p:spPr>
        <p:txBody>
          <a:bodyPr/>
          <a:lstStyle/>
          <a:p>
            <a:pPr lvl="0" indent="0" fontAlgn="auto">
              <a:lnSpc>
                <a:spcPct val="150000"/>
              </a:lnSpc>
              <a:spcBef>
                <a:spcPts val="0"/>
              </a:spcBef>
              <a:buSzPts val="1000"/>
              <a:buNone/>
              <a:tabLst>
                <a:tab pos="457200" algn="l"/>
              </a:tabLst>
            </a:pPr>
            <a:r>
              <a:rPr lang="zh-CN" altLang="en-US" sz="2800" kern="0" dirty="0" smtClean="0">
                <a:solidFill>
                  <a:srgbClr val="444444"/>
                </a:solidFill>
                <a:latin typeface="微软雅黑" panose="020B0503020204020204" charset="-122"/>
              </a:rPr>
              <a:t>就业形势严峻，毕业生感觉</a:t>
            </a:r>
            <a:r>
              <a:rPr lang="en-US" sz="2800" kern="0" dirty="0" smtClean="0">
                <a:solidFill>
                  <a:srgbClr val="444444"/>
                </a:solidFill>
                <a:latin typeface="微软雅黑" panose="020B0503020204020204" charset="-122"/>
              </a:rPr>
              <a:t>"</a:t>
            </a:r>
            <a:r>
              <a:rPr lang="zh-CN" altLang="en-US" sz="2800" kern="0" dirty="0" smtClean="0">
                <a:solidFill>
                  <a:srgbClr val="444444"/>
                </a:solidFill>
                <a:latin typeface="微软雅黑" panose="020B0503020204020204" charset="-122"/>
              </a:rPr>
              <a:t>就业更难</a:t>
            </a:r>
            <a:r>
              <a:rPr lang="en-US" sz="2800" kern="0" dirty="0" smtClean="0">
                <a:solidFill>
                  <a:srgbClr val="444444"/>
                </a:solidFill>
                <a:latin typeface="微软雅黑" panose="020B0503020204020204" charset="-122"/>
              </a:rPr>
              <a:t>"</a:t>
            </a:r>
            <a:endParaRPr lang="en-US" sz="2800" kern="0" dirty="0" smtClean="0">
              <a:solidFill>
                <a:srgbClr val="444444"/>
              </a:solidFill>
              <a:latin typeface="微软雅黑" panose="020B0503020204020204" charset="-122"/>
            </a:endParaRPr>
          </a:p>
          <a:p>
            <a:pPr lvl="0" indent="0" fontAlgn="auto">
              <a:lnSpc>
                <a:spcPct val="150000"/>
              </a:lnSpc>
              <a:spcBef>
                <a:spcPts val="0"/>
              </a:spcBef>
              <a:buSzPts val="1000"/>
              <a:buFont typeface="Symbol" panose="05050102010706020507"/>
              <a:buChar char=""/>
              <a:tabLst>
                <a:tab pos="457200" algn="l"/>
              </a:tabLst>
            </a:pPr>
            <a:endParaRPr lang="zh-CN" altLang="en-US" sz="2400" kern="100" dirty="0" smtClean="0">
              <a:latin typeface="微软雅黑" panose="020B0503020204020204" charset="-122"/>
              <a:cs typeface="Times New Roman" panose="02020603050405020304"/>
            </a:endParaRPr>
          </a:p>
          <a:p>
            <a:endParaRPr lang="zh-CN" altLang="en-US" dirty="0"/>
          </a:p>
        </p:txBody>
      </p:sp>
      <p:sp>
        <p:nvSpPr>
          <p:cNvPr id="6" name="文本框 5"/>
          <p:cNvSpPr txBox="1"/>
          <p:nvPr/>
        </p:nvSpPr>
        <p:spPr>
          <a:xfrm>
            <a:off x="8310578" y="2786058"/>
            <a:ext cx="2540000" cy="463588"/>
          </a:xfrm>
          <a:prstGeom prst="rect">
            <a:avLst/>
          </a:prstGeom>
          <a:noFill/>
        </p:spPr>
        <p:txBody>
          <a:bodyPr wrap="square" rtlCol="0" anchor="t">
            <a:spAutoFit/>
          </a:bodyPr>
          <a:lstStyle/>
          <a:p>
            <a:pPr fontAlgn="auto">
              <a:lnSpc>
                <a:spcPct val="150000"/>
              </a:lnSpc>
            </a:pPr>
            <a:r>
              <a:rPr lang="zh-CN" altLang="en-US" b="1" dirty="0">
                <a:ea typeface="微软雅黑" panose="020B0503020204020204" charset="-122"/>
              </a:rPr>
              <a:t>应届毕业生人数在增加    </a:t>
            </a:r>
            <a:endParaRPr lang="zh-CN" altLang="en-US" b="1" dirty="0">
              <a:ea typeface="微软雅黑" panose="020B0503020204020204" charset="-122"/>
            </a:endParaRPr>
          </a:p>
        </p:txBody>
      </p:sp>
      <p:sp>
        <p:nvSpPr>
          <p:cNvPr id="9" name="文本框 8"/>
          <p:cNvSpPr txBox="1"/>
          <p:nvPr/>
        </p:nvSpPr>
        <p:spPr>
          <a:xfrm>
            <a:off x="9810776" y="1857364"/>
            <a:ext cx="2540000" cy="880369"/>
          </a:xfrm>
          <a:prstGeom prst="rect">
            <a:avLst/>
          </a:prstGeom>
          <a:noFill/>
        </p:spPr>
        <p:txBody>
          <a:bodyPr wrap="square" rtlCol="0" anchor="t">
            <a:spAutoFit/>
          </a:bodyPr>
          <a:lstStyle/>
          <a:p>
            <a:pPr fontAlgn="auto">
              <a:lnSpc>
                <a:spcPct val="150000"/>
              </a:lnSpc>
            </a:pPr>
            <a:r>
              <a:rPr lang="zh-CN" altLang="en-US" b="1" dirty="0" smtClean="0">
                <a:ea typeface="微软雅黑" panose="020B0503020204020204" charset="-122"/>
                <a:sym typeface="+mn-ea"/>
              </a:rPr>
              <a:t>海</a:t>
            </a:r>
            <a:r>
              <a:rPr lang="zh-CN" altLang="en-US" b="1" dirty="0">
                <a:ea typeface="微软雅黑" panose="020B0503020204020204" charset="-122"/>
                <a:sym typeface="+mn-ea"/>
              </a:rPr>
              <a:t>归人数在增加</a:t>
            </a:r>
            <a:endParaRPr lang="zh-CN" altLang="en-US" b="1" dirty="0">
              <a:ea typeface="微软雅黑" panose="020B0503020204020204" charset="-122"/>
            </a:endParaRPr>
          </a:p>
          <a:p>
            <a:pPr fontAlgn="auto">
              <a:lnSpc>
                <a:spcPct val="150000"/>
              </a:lnSpc>
            </a:pPr>
            <a:endParaRPr lang="zh-CN" altLang="en-US" dirty="0">
              <a:ea typeface="微软雅黑" panose="020B0503020204020204" charset="-122"/>
            </a:endParaRPr>
          </a:p>
        </p:txBody>
      </p:sp>
      <p:sp>
        <p:nvSpPr>
          <p:cNvPr id="10" name="文本框 9"/>
          <p:cNvSpPr txBox="1"/>
          <p:nvPr/>
        </p:nvSpPr>
        <p:spPr>
          <a:xfrm>
            <a:off x="8667768" y="2357430"/>
            <a:ext cx="2723823" cy="463588"/>
          </a:xfrm>
          <a:prstGeom prst="rect">
            <a:avLst/>
          </a:prstGeom>
          <a:noFill/>
        </p:spPr>
        <p:txBody>
          <a:bodyPr wrap="none" rtlCol="0" anchor="t">
            <a:spAutoFit/>
          </a:bodyPr>
          <a:lstStyle/>
          <a:p>
            <a:pPr fontAlgn="auto">
              <a:lnSpc>
                <a:spcPct val="150000"/>
              </a:lnSpc>
            </a:pPr>
            <a:r>
              <a:rPr lang="zh-CN" altLang="en-US" b="1" dirty="0">
                <a:ea typeface="微软雅黑" panose="020B0503020204020204" charset="-122"/>
                <a:sym typeface="+mn-ea"/>
              </a:rPr>
              <a:t>跳槽再择业的人数在增加</a:t>
            </a:r>
            <a:endParaRPr lang="zh-CN" altLang="en-US" b="1" dirty="0">
              <a:ea typeface="微软雅黑" panose="020B0503020204020204" charset="-122"/>
            </a:endParaRPr>
          </a:p>
        </p:txBody>
      </p:sp>
      <p:sp>
        <p:nvSpPr>
          <p:cNvPr id="12" name="矩形 11"/>
          <p:cNvSpPr/>
          <p:nvPr/>
        </p:nvSpPr>
        <p:spPr>
          <a:xfrm>
            <a:off x="1238216" y="6286520"/>
            <a:ext cx="5054589" cy="369332"/>
          </a:xfrm>
          <a:prstGeom prst="rect">
            <a:avLst/>
          </a:prstGeom>
        </p:spPr>
        <p:txBody>
          <a:bodyPr wrap="none">
            <a:spAutoFit/>
          </a:bodyPr>
          <a:lstStyle/>
          <a:p>
            <a:r>
              <a:rPr lang="en-US" altLang="zh-CN" dirty="0" smtClean="0">
                <a:latin typeface="微软雅黑" panose="020B0503020204020204" charset="-122"/>
                <a:ea typeface="微软雅黑" panose="020B0503020204020204" charset="-122"/>
              </a:rPr>
              <a:t>2010-2018</a:t>
            </a:r>
            <a:r>
              <a:rPr lang="zh-CN" altLang="en-US" dirty="0" smtClean="0">
                <a:latin typeface="微软雅黑" panose="020B0503020204020204" charset="-122"/>
                <a:ea typeface="微软雅黑" panose="020B0503020204020204" charset="-122"/>
              </a:rPr>
              <a:t>年我国应届毕业生人数（单位：万）</a:t>
            </a:r>
            <a:endParaRPr lang="zh-CN" altLang="en-US" dirty="0">
              <a:latin typeface="微软雅黑" panose="020B0503020204020204" charset="-122"/>
              <a:ea typeface="微软雅黑" panose="020B0503020204020204" charset="-122"/>
            </a:endParaRPr>
          </a:p>
        </p:txBody>
      </p:sp>
      <p:sp>
        <p:nvSpPr>
          <p:cNvPr id="14" name="矩形 13"/>
          <p:cNvSpPr/>
          <p:nvPr/>
        </p:nvSpPr>
        <p:spPr>
          <a:xfrm>
            <a:off x="6881818" y="2357430"/>
            <a:ext cx="642942" cy="307777"/>
          </a:xfrm>
          <a:prstGeom prst="rect">
            <a:avLst/>
          </a:prstGeom>
        </p:spPr>
        <p:txBody>
          <a:bodyPr wrap="square">
            <a:spAutoFit/>
          </a:bodyPr>
          <a:lstStyle/>
          <a:p>
            <a:r>
              <a:rPr lang="zh-CN" altLang="en-US" sz="1400" dirty="0" smtClean="0"/>
              <a:t>预测</a:t>
            </a:r>
            <a:endParaRPr lang="zh-CN" altLang="en-US" sz="1400" dirty="0"/>
          </a:p>
        </p:txBody>
      </p:sp>
      <p:pic>
        <p:nvPicPr>
          <p:cNvPr id="1026" name="Picture 2"/>
          <p:cNvPicPr>
            <a:picLocks noChangeAspect="1" noChangeArrowheads="1"/>
          </p:cNvPicPr>
          <p:nvPr/>
        </p:nvPicPr>
        <p:blipFill>
          <a:blip r:embed="rId2"/>
          <a:srcRect/>
          <a:stretch>
            <a:fillRect/>
          </a:stretch>
        </p:blipFill>
        <p:spPr bwMode="auto">
          <a:xfrm>
            <a:off x="0" y="1643050"/>
            <a:ext cx="8967787" cy="4724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8453454" y="1785926"/>
            <a:ext cx="2190750" cy="3419475"/>
          </a:xfrm>
          <a:prstGeom prst="rect">
            <a:avLst/>
          </a:prstGeom>
          <a:noFill/>
          <a:ln w="9525">
            <a:noFill/>
            <a:miter lim="800000"/>
            <a:headEnd/>
            <a:tailEnd/>
          </a:ln>
          <a:effectLst/>
        </p:spPr>
      </p:pic>
      <p:sp>
        <p:nvSpPr>
          <p:cNvPr id="68610" name="Line 2"/>
          <p:cNvSpPr>
            <a:spLocks noChangeShapeType="1"/>
          </p:cNvSpPr>
          <p:nvPr/>
        </p:nvSpPr>
        <p:spPr bwMode="gray">
          <a:xfrm flipH="1">
            <a:off x="1524318" y="6400800"/>
            <a:ext cx="2819400" cy="228600"/>
          </a:xfrm>
          <a:prstGeom prst="line">
            <a:avLst/>
          </a:prstGeom>
          <a:noFill/>
          <a:ln w="9525">
            <a:solidFill>
              <a:srgbClr val="FFFFFF">
                <a:alpha val="39999"/>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11" name="Line 3"/>
          <p:cNvSpPr>
            <a:spLocks noChangeShapeType="1"/>
          </p:cNvSpPr>
          <p:nvPr/>
        </p:nvSpPr>
        <p:spPr bwMode="gray">
          <a:xfrm flipH="1">
            <a:off x="1524318" y="3771900"/>
            <a:ext cx="722313" cy="2857500"/>
          </a:xfrm>
          <a:prstGeom prst="line">
            <a:avLst/>
          </a:prstGeom>
          <a:noFill/>
          <a:ln w="9525">
            <a:solidFill>
              <a:srgbClr val="FFFFFF">
                <a:alpha val="39999"/>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15" name="Line 7"/>
          <p:cNvSpPr>
            <a:spLocks noChangeShapeType="1"/>
          </p:cNvSpPr>
          <p:nvPr/>
        </p:nvSpPr>
        <p:spPr bwMode="gray">
          <a:xfrm flipH="1">
            <a:off x="1524318" y="3751263"/>
            <a:ext cx="1665288" cy="2878138"/>
          </a:xfrm>
          <a:prstGeom prst="line">
            <a:avLst/>
          </a:prstGeom>
          <a:noFill/>
          <a:ln w="9525">
            <a:solidFill>
              <a:srgbClr val="FFFFFF">
                <a:alpha val="39999"/>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16" name="Line 8"/>
          <p:cNvSpPr>
            <a:spLocks noChangeShapeType="1"/>
          </p:cNvSpPr>
          <p:nvPr/>
        </p:nvSpPr>
        <p:spPr bwMode="gray">
          <a:xfrm flipH="1">
            <a:off x="1524318" y="5481638"/>
            <a:ext cx="2895600" cy="1147763"/>
          </a:xfrm>
          <a:prstGeom prst="line">
            <a:avLst/>
          </a:prstGeom>
          <a:noFill/>
          <a:ln w="9525">
            <a:solidFill>
              <a:srgbClr val="FFFFFF">
                <a:alpha val="39999"/>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17" name="Line 9"/>
          <p:cNvSpPr>
            <a:spLocks noChangeShapeType="1"/>
          </p:cNvSpPr>
          <p:nvPr/>
        </p:nvSpPr>
        <p:spPr bwMode="black">
          <a:xfrm flipH="1">
            <a:off x="1524318" y="2243138"/>
            <a:ext cx="1866900" cy="4386263"/>
          </a:xfrm>
          <a:prstGeom prst="line">
            <a:avLst/>
          </a:prstGeom>
          <a:noFill/>
          <a:ln w="19050">
            <a:solidFill>
              <a:srgbClr val="FFFFFF">
                <a:alpha val="60001"/>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19" name="Line 11"/>
          <p:cNvSpPr>
            <a:spLocks noChangeShapeType="1"/>
          </p:cNvSpPr>
          <p:nvPr/>
        </p:nvSpPr>
        <p:spPr bwMode="black">
          <a:xfrm flipH="1">
            <a:off x="1524318" y="4837113"/>
            <a:ext cx="2846388" cy="1792288"/>
          </a:xfrm>
          <a:prstGeom prst="line">
            <a:avLst/>
          </a:prstGeom>
          <a:noFill/>
          <a:ln w="19050">
            <a:solidFill>
              <a:srgbClr val="FFFFFF">
                <a:alpha val="60001"/>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20" name="Line 12"/>
          <p:cNvSpPr>
            <a:spLocks noChangeShapeType="1"/>
          </p:cNvSpPr>
          <p:nvPr/>
        </p:nvSpPr>
        <p:spPr bwMode="black">
          <a:xfrm flipH="1">
            <a:off x="1524318" y="5883275"/>
            <a:ext cx="3867150" cy="746125"/>
          </a:xfrm>
          <a:prstGeom prst="line">
            <a:avLst/>
          </a:prstGeom>
          <a:noFill/>
          <a:ln w="19050">
            <a:solidFill>
              <a:srgbClr val="FFFFFF">
                <a:alpha val="60001"/>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8622" name="Line 14"/>
          <p:cNvSpPr>
            <a:spLocks noChangeShapeType="1"/>
          </p:cNvSpPr>
          <p:nvPr/>
        </p:nvSpPr>
        <p:spPr bwMode="gray">
          <a:xfrm flipH="1">
            <a:off x="1524318" y="4232275"/>
            <a:ext cx="2532063" cy="2625725"/>
          </a:xfrm>
          <a:prstGeom prst="line">
            <a:avLst/>
          </a:prstGeom>
          <a:noFill/>
          <a:ln w="9525">
            <a:solidFill>
              <a:srgbClr val="FFFFFF">
                <a:alpha val="39999"/>
              </a:srgbClr>
            </a:solidFill>
            <a:roun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4836" name="Text Box 25"/>
          <p:cNvSpPr txBox="1"/>
          <p:nvPr/>
        </p:nvSpPr>
        <p:spPr>
          <a:xfrm>
            <a:off x="3309918" y="1571612"/>
            <a:ext cx="5086985" cy="398780"/>
          </a:xfrm>
          <a:prstGeom prst="rect">
            <a:avLst/>
          </a:prstGeom>
          <a:noFill/>
          <a:ln w="9525">
            <a:noFill/>
          </a:ln>
        </p:spPr>
        <p:txBody>
          <a:bodyPr wrap="square" anchor="t">
            <a:spAutoFit/>
          </a:bodyPr>
          <a:lstStyle/>
          <a:p>
            <a:pPr eaLnBrk="0" hangingPunct="0"/>
            <a:r>
              <a:rPr lang="zh-CN" altLang="en-US" sz="2000" dirty="0">
                <a:latin typeface="微软雅黑" panose="020B0503020204020204" charset="-122"/>
                <a:ea typeface="微软雅黑" panose="020B0503020204020204" charset="-122"/>
                <a:cs typeface="微软雅黑" panose="020B0503020204020204" charset="-122"/>
              </a:rPr>
              <a:t>国家促进普通高校毕业生就业政策公告</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34840" name="Text Box 29"/>
          <p:cNvSpPr txBox="1"/>
          <p:nvPr/>
        </p:nvSpPr>
        <p:spPr>
          <a:xfrm>
            <a:off x="2738414" y="2143116"/>
            <a:ext cx="5949950" cy="398780"/>
          </a:xfrm>
          <a:prstGeom prst="rect">
            <a:avLst/>
          </a:prstGeom>
          <a:noFill/>
          <a:ln w="9525">
            <a:noFill/>
          </a:ln>
        </p:spPr>
        <p:txBody>
          <a:bodyPr wrap="square" anchor="t">
            <a:spAutoFit/>
          </a:bodyPr>
          <a:lstStyle/>
          <a:p>
            <a:pPr eaLnBrk="0" hangingPunct="0"/>
            <a:r>
              <a:rPr lang="zh-CN" altLang="en-US" sz="2000" dirty="0">
                <a:latin typeface="微软雅黑" panose="020B0503020204020204" charset="-122"/>
                <a:ea typeface="微软雅黑" panose="020B0503020204020204" charset="-122"/>
                <a:cs typeface="微软雅黑" panose="020B0503020204020204" charset="-122"/>
              </a:rPr>
              <a:t>浙江省人民政府关于支持大众创业促进就业的意见</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34844" name="Text Box 33"/>
          <p:cNvSpPr txBox="1"/>
          <p:nvPr/>
        </p:nvSpPr>
        <p:spPr>
          <a:xfrm>
            <a:off x="2809852" y="2714620"/>
            <a:ext cx="6140450" cy="398780"/>
          </a:xfrm>
          <a:prstGeom prst="rect">
            <a:avLst/>
          </a:prstGeom>
          <a:noFill/>
          <a:ln w="9525">
            <a:noFill/>
          </a:ln>
        </p:spPr>
        <p:txBody>
          <a:bodyPr wrap="square" anchor="t">
            <a:spAutoFit/>
          </a:bodyPr>
          <a:lstStyle/>
          <a:p>
            <a:pPr eaLnBrk="0" hangingPunct="0"/>
            <a:r>
              <a:rPr lang="zh-CN" altLang="en-US" sz="2000" b="1" dirty="0">
                <a:latin typeface="微软雅黑" panose="020B0503020204020204" charset="-122"/>
                <a:ea typeface="微软雅黑" panose="020B0503020204020204" charset="-122"/>
                <a:cs typeface="微软雅黑" panose="020B0503020204020204" charset="-122"/>
              </a:rPr>
              <a:t>浙江大学引导优秀毕业生到国家重点单位工作办法</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34848" name="Text Box 37"/>
          <p:cNvSpPr txBox="1"/>
          <p:nvPr/>
        </p:nvSpPr>
        <p:spPr>
          <a:xfrm>
            <a:off x="4095736" y="3286124"/>
            <a:ext cx="4083050" cy="1014730"/>
          </a:xfrm>
          <a:prstGeom prst="rect">
            <a:avLst/>
          </a:prstGeom>
          <a:noFill/>
          <a:ln w="9525">
            <a:noFill/>
          </a:ln>
        </p:spPr>
        <p:txBody>
          <a:bodyPr anchor="t">
            <a:spAutoFit/>
          </a:bodyPr>
          <a:lstStyle/>
          <a:p>
            <a:pPr eaLnBrk="0" hangingPunct="0"/>
            <a:r>
              <a:rPr lang="zh-CN" altLang="en-US" sz="2000" dirty="0" smtClean="0">
                <a:latin typeface="微软雅黑" panose="020B0503020204020204" charset="-122"/>
                <a:ea typeface="微软雅黑" panose="020B0503020204020204" charset="-122"/>
                <a:cs typeface="微软雅黑" panose="020B0503020204020204" charset="-122"/>
              </a:rPr>
              <a:t>    </a:t>
            </a:r>
            <a:r>
              <a:rPr lang="zh-CN" altLang="en-US" sz="2000" b="1" dirty="0" smtClean="0">
                <a:latin typeface="微软雅黑" panose="020B0503020204020204" charset="-122"/>
                <a:ea typeface="微软雅黑" panose="020B0503020204020204" charset="-122"/>
                <a:cs typeface="微软雅黑" panose="020B0503020204020204" charset="-122"/>
              </a:rPr>
              <a:t>基层</a:t>
            </a:r>
            <a:r>
              <a:rPr lang="zh-CN" altLang="en-US" sz="2000" b="1" dirty="0">
                <a:latin typeface="微软雅黑" panose="020B0503020204020204" charset="-122"/>
                <a:ea typeface="微软雅黑" panose="020B0503020204020204" charset="-122"/>
                <a:cs typeface="微软雅黑" panose="020B0503020204020204" charset="-122"/>
              </a:rPr>
              <a:t>就业介绍</a:t>
            </a:r>
            <a:endParaRPr lang="en-US" altLang="zh-CN" sz="2000" b="1" dirty="0">
              <a:latin typeface="微软雅黑" panose="020B0503020204020204" charset="-122"/>
              <a:ea typeface="微软雅黑" panose="020B0503020204020204" charset="-122"/>
              <a:cs typeface="微软雅黑" panose="020B0503020204020204" charset="-122"/>
            </a:endParaRPr>
          </a:p>
          <a:p>
            <a:pPr eaLnBrk="0" hangingPunct="0"/>
            <a:endParaRPr lang="en-US" altLang="zh-CN" sz="2000" dirty="0">
              <a:latin typeface="微软雅黑" panose="020B0503020204020204" charset="-122"/>
              <a:ea typeface="微软雅黑" panose="020B0503020204020204" charset="-122"/>
              <a:cs typeface="微软雅黑" panose="020B0503020204020204" charset="-122"/>
            </a:endParaRPr>
          </a:p>
          <a:p>
            <a:pPr eaLnBrk="0" hangingPunct="0"/>
            <a:r>
              <a:rPr lang="zh-CN" altLang="en-US" sz="2000" dirty="0">
                <a:latin typeface="微软雅黑" panose="020B0503020204020204" charset="-122"/>
                <a:ea typeface="微软雅黑" panose="020B0503020204020204" charset="-122"/>
                <a:cs typeface="微软雅黑" panose="020B0503020204020204" charset="-122"/>
              </a:rPr>
              <a:t>重点军工企业介绍</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3" name="Text Box 37"/>
          <p:cNvSpPr txBox="1"/>
          <p:nvPr/>
        </p:nvSpPr>
        <p:spPr>
          <a:xfrm>
            <a:off x="952464" y="5000636"/>
            <a:ext cx="5286412" cy="1477328"/>
          </a:xfrm>
          <a:prstGeom prst="rect">
            <a:avLst/>
          </a:prstGeom>
          <a:noFill/>
          <a:ln w="9525">
            <a:noFill/>
          </a:ln>
        </p:spPr>
        <p:txBody>
          <a:bodyPr wrap="square" anchor="t">
            <a:spAutoFit/>
          </a:bodyPr>
          <a:lstStyle/>
          <a:p>
            <a:pPr>
              <a:buClrTx/>
              <a:buSzTx/>
              <a:buFontTx/>
              <a:defRPr/>
            </a:pPr>
            <a:r>
              <a:rPr lang="zh-CN" altLang="en-US" kern="0" dirty="0" smtClean="0">
                <a:solidFill>
                  <a:schemeClr val="tx2"/>
                </a:solidFill>
                <a:latin typeface="微软雅黑" panose="020B0503020204020204" charset="-122"/>
                <a:ea typeface="微软雅黑" panose="020B0503020204020204" charset="-122"/>
                <a:cs typeface="黑体" panose="02010609060101010101" pitchFamily="2" charset="-122"/>
              </a:rPr>
              <a:t>我校就业政策</a:t>
            </a:r>
            <a:r>
              <a:rPr lang="zh-CN" altLang="en-US" kern="0" noProof="0" dirty="0" smtClean="0">
                <a:solidFill>
                  <a:schemeClr val="tx2"/>
                </a:solidFill>
                <a:latin typeface="微软雅黑" panose="020B0503020204020204" charset="-122"/>
                <a:ea typeface="微软雅黑" panose="020B0503020204020204" charset="-122"/>
                <a:cs typeface="黑体" panose="02010609060101010101" pitchFamily="2" charset="-122"/>
              </a:rPr>
              <a:t>可以查看</a:t>
            </a:r>
            <a:r>
              <a:rPr lang="zh-CN" altLang="en-US" b="1" kern="0" noProof="0" dirty="0" smtClean="0">
                <a:solidFill>
                  <a:srgbClr val="FF0000"/>
                </a:solidFill>
                <a:latin typeface="微软雅黑" panose="020B0503020204020204" charset="-122"/>
                <a:ea typeface="微软雅黑" panose="020B0503020204020204" charset="-122"/>
                <a:cs typeface="黑体" panose="02010609060101010101" pitchFamily="2" charset="-122"/>
              </a:rPr>
              <a:t>人手一册</a:t>
            </a:r>
            <a:r>
              <a:rPr lang="zh-CN" altLang="en-US" kern="0" noProof="0" dirty="0" smtClean="0">
                <a:solidFill>
                  <a:schemeClr val="tx2"/>
                </a:solidFill>
                <a:latin typeface="微软雅黑" panose="020B0503020204020204" charset="-122"/>
                <a:ea typeface="微软雅黑" panose="020B0503020204020204" charset="-122"/>
                <a:cs typeface="黑体" panose="02010609060101010101" pitchFamily="2" charset="-122"/>
              </a:rPr>
              <a:t>的《</a:t>
            </a:r>
            <a:r>
              <a:rPr lang="zh-CN" altLang="en-US" kern="0" noProof="0" dirty="0">
                <a:solidFill>
                  <a:schemeClr val="tx2"/>
                </a:solidFill>
                <a:latin typeface="微软雅黑" panose="020B0503020204020204" charset="-122"/>
                <a:ea typeface="微软雅黑" panose="020B0503020204020204" charset="-122"/>
                <a:cs typeface="黑体" panose="02010609060101010101" pitchFamily="2" charset="-122"/>
              </a:rPr>
              <a:t>浙江大学201</a:t>
            </a:r>
            <a:r>
              <a:rPr lang="en-US" altLang="zh-CN" kern="0" noProof="0" dirty="0">
                <a:solidFill>
                  <a:schemeClr val="tx2"/>
                </a:solidFill>
                <a:latin typeface="微软雅黑" panose="020B0503020204020204" charset="-122"/>
                <a:ea typeface="微软雅黑" panose="020B0503020204020204" charset="-122"/>
                <a:cs typeface="黑体" panose="02010609060101010101" pitchFamily="2" charset="-122"/>
              </a:rPr>
              <a:t>8</a:t>
            </a:r>
            <a:r>
              <a:rPr lang="zh-CN" altLang="en-US" kern="0" noProof="0" dirty="0">
                <a:solidFill>
                  <a:schemeClr val="tx2"/>
                </a:solidFill>
                <a:latin typeface="微软雅黑" panose="020B0503020204020204" charset="-122"/>
                <a:ea typeface="微软雅黑" panose="020B0503020204020204" charset="-122"/>
                <a:cs typeface="黑体" panose="02010609060101010101" pitchFamily="2" charset="-122"/>
              </a:rPr>
              <a:t>届毕业生就业创业指南</a:t>
            </a:r>
            <a:r>
              <a:rPr lang="zh-CN" altLang="en-US" kern="0" noProof="0" dirty="0" smtClean="0">
                <a:solidFill>
                  <a:schemeClr val="tx2"/>
                </a:solidFill>
                <a:latin typeface="微软雅黑" panose="020B0503020204020204" charset="-122"/>
                <a:ea typeface="微软雅黑" panose="020B0503020204020204" charset="-122"/>
                <a:cs typeface="黑体" panose="02010609060101010101" pitchFamily="2" charset="-122"/>
              </a:rPr>
              <a:t>》</a:t>
            </a:r>
            <a:endParaRPr lang="en-US" altLang="zh-CN" kern="0" noProof="0" dirty="0" smtClean="0">
              <a:solidFill>
                <a:schemeClr val="tx2"/>
              </a:solidFill>
              <a:latin typeface="微软雅黑" panose="020B0503020204020204" charset="-122"/>
              <a:ea typeface="微软雅黑" panose="020B0503020204020204" charset="-122"/>
              <a:cs typeface="黑体" panose="02010609060101010101" pitchFamily="2" charset="-122"/>
            </a:endParaRPr>
          </a:p>
          <a:p>
            <a:pPr>
              <a:buClrTx/>
              <a:buSzTx/>
              <a:buFontTx/>
              <a:defRPr/>
            </a:pPr>
            <a:r>
              <a:rPr lang="en-US" altLang="zh-CN" kern="0" dirty="0" smtClean="0">
                <a:solidFill>
                  <a:schemeClr val="tx2"/>
                </a:solidFill>
                <a:latin typeface="微软雅黑" panose="020B0503020204020204" charset="-122"/>
                <a:ea typeface="微软雅黑" panose="020B0503020204020204" charset="-122"/>
                <a:cs typeface="黑体" panose="02010609060101010101" pitchFamily="2" charset="-122"/>
              </a:rPr>
              <a:t>http://www.career.zju.edu.cn//UserFiles/File/149871599179295606.pdf</a:t>
            </a:r>
            <a:endParaRPr lang="en-US" altLang="zh-CN" kern="0" noProof="0" dirty="0" smtClean="0">
              <a:solidFill>
                <a:schemeClr val="tx2"/>
              </a:solidFill>
              <a:latin typeface="微软雅黑" panose="020B0503020204020204" charset="-122"/>
              <a:ea typeface="微软雅黑" panose="020B0503020204020204" charset="-122"/>
              <a:cs typeface="黑体" panose="02010609060101010101" pitchFamily="2" charset="-122"/>
            </a:endParaRPr>
          </a:p>
          <a:p>
            <a:pPr>
              <a:buClrTx/>
              <a:buSzTx/>
              <a:buFontTx/>
              <a:defRPr/>
            </a:pPr>
            <a:endParaRPr lang="zh-CN" altLang="en-US" kern="0" noProof="0" dirty="0">
              <a:solidFill>
                <a:schemeClr val="tx1"/>
              </a:solidFill>
              <a:effectLst>
                <a:outerShdw blurRad="50800" dist="39000" dir="5460000" algn="tl">
                  <a:srgbClr val="000000">
                    <a:alpha val="38000"/>
                  </a:srgbClr>
                </a:outerShdw>
              </a:effectLst>
              <a:latin typeface="微软雅黑" panose="020B0503020204020204" charset="-122"/>
              <a:ea typeface="微软雅黑" panose="020B0503020204020204" charset="-122"/>
              <a:cs typeface="黑体" panose="02010609060101010101" pitchFamily="2" charset="-122"/>
            </a:endParaRPr>
          </a:p>
        </p:txBody>
      </p:sp>
      <p:sp>
        <p:nvSpPr>
          <p:cNvPr id="2" name="标题 1"/>
          <p:cNvSpPr>
            <a:spLocks noGrp="1"/>
          </p:cNvSpPr>
          <p:nvPr>
            <p:ph type="title"/>
          </p:nvPr>
        </p:nvSpPr>
        <p:spPr>
          <a:xfrm>
            <a:off x="584232" y="275273"/>
            <a:ext cx="10465345" cy="1066800"/>
          </a:xfrm>
        </p:spPr>
        <p:txBody>
          <a:bodyPr/>
          <a:lstStyle/>
          <a:p>
            <a:r>
              <a:rPr lang="zh-CN" altLang="en-US" sz="3600" b="1" dirty="0"/>
              <a:t>就业</a:t>
            </a:r>
            <a:r>
              <a:rPr lang="zh-CN" altLang="en-US" sz="3600" b="1" dirty="0" smtClean="0"/>
              <a:t>政策解读</a:t>
            </a:r>
            <a:endParaRPr lang="zh-CN" altLang="en-US" sz="3600" b="1" dirty="0"/>
          </a:p>
        </p:txBody>
      </p:sp>
      <p:sp>
        <p:nvSpPr>
          <p:cNvPr id="17" name="矩形 16"/>
          <p:cNvSpPr/>
          <p:nvPr/>
        </p:nvSpPr>
        <p:spPr>
          <a:xfrm>
            <a:off x="7024694" y="5000636"/>
            <a:ext cx="4000528" cy="1323439"/>
          </a:xfrm>
          <a:prstGeom prst="rect">
            <a:avLst/>
          </a:prstGeom>
        </p:spPr>
        <p:txBody>
          <a:bodyPr wrap="square">
            <a:spAutoFit/>
          </a:bodyPr>
          <a:lstStyle/>
          <a:p>
            <a:r>
              <a:rPr lang="zh-CN" altLang="en-US" sz="2000" dirty="0" smtClean="0">
                <a:solidFill>
                  <a:srgbClr val="FF0000"/>
                </a:solidFill>
                <a:latin typeface="微软雅黑" panose="020B0503020204020204" charset="-122"/>
                <a:ea typeface="微软雅黑" panose="020B0503020204020204" charset="-122"/>
                <a:cs typeface="微软雅黑" panose="020B0503020204020204" charset="-122"/>
              </a:rPr>
              <a:t>更多就业政策，可查询“高校毕业生就业创业政策百问”</a:t>
            </a:r>
            <a:endParaRPr lang="en-US" altLang="zh-CN" sz="2000" dirty="0" smtClean="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000" dirty="0" smtClean="0">
                <a:solidFill>
                  <a:srgbClr val="FF0000"/>
                </a:solidFill>
                <a:latin typeface="微软雅黑" panose="020B0503020204020204" charset="-122"/>
                <a:ea typeface="微软雅黑" panose="020B0503020204020204" charset="-122"/>
                <a:cs typeface="微软雅黑" panose="020B0503020204020204" charset="-122"/>
              </a:rPr>
              <a:t>http://www.ncss.org.cn/tbch/jybw2017/</a:t>
            </a:r>
            <a:endParaRPr lang="zh-CN" altLang="en-US" sz="20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sz="2000" dirty="0"/>
          </a:p>
          <a:p>
            <a:pPr>
              <a:buNone/>
            </a:pPr>
            <a:br>
              <a:rPr lang="zh-CN" altLang="en-US" dirty="0" smtClean="0"/>
            </a:br>
            <a:endParaRPr lang="zh-CN" altLang="en-US" dirty="0"/>
          </a:p>
        </p:txBody>
      </p:sp>
      <p:pic>
        <p:nvPicPr>
          <p:cNvPr id="4" name="图片 3"/>
          <p:cNvPicPr>
            <a:picLocks noChangeAspect="1"/>
          </p:cNvPicPr>
          <p:nvPr/>
        </p:nvPicPr>
        <p:blipFill>
          <a:blip r:embed="rId1"/>
          <a:stretch>
            <a:fillRect/>
          </a:stretch>
        </p:blipFill>
        <p:spPr>
          <a:xfrm>
            <a:off x="1852948" y="214290"/>
            <a:ext cx="4424627" cy="6363675"/>
          </a:xfrm>
          <a:prstGeom prst="rect">
            <a:avLst/>
          </a:prstGeom>
        </p:spPr>
      </p:pic>
      <p:pic>
        <p:nvPicPr>
          <p:cNvPr id="5" name="图片 4"/>
          <p:cNvPicPr>
            <a:picLocks noChangeAspect="1"/>
          </p:cNvPicPr>
          <p:nvPr/>
        </p:nvPicPr>
        <p:blipFill>
          <a:blip r:embed="rId2"/>
          <a:stretch>
            <a:fillRect/>
          </a:stretch>
        </p:blipFill>
        <p:spPr>
          <a:xfrm>
            <a:off x="6381752" y="857232"/>
            <a:ext cx="4218940" cy="2139315"/>
          </a:xfrm>
          <a:prstGeom prst="rect">
            <a:avLst/>
          </a:prstGeom>
        </p:spPr>
      </p:pic>
      <p:pic>
        <p:nvPicPr>
          <p:cNvPr id="6" name="图片 5"/>
          <p:cNvPicPr>
            <a:picLocks noChangeAspect="1"/>
          </p:cNvPicPr>
          <p:nvPr/>
        </p:nvPicPr>
        <p:blipFill>
          <a:blip r:embed="rId3"/>
          <a:stretch>
            <a:fillRect/>
          </a:stretch>
        </p:blipFill>
        <p:spPr>
          <a:xfrm>
            <a:off x="6381752" y="3071810"/>
            <a:ext cx="4074160" cy="30816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t>基层就业</a:t>
            </a:r>
            <a:endParaRPr lang="zh-CN" altLang="en-US" sz="3600" b="1"/>
          </a:p>
        </p:txBody>
      </p:sp>
      <p:sp>
        <p:nvSpPr>
          <p:cNvPr id="4" name="矩形 3"/>
          <p:cNvSpPr/>
          <p:nvPr/>
        </p:nvSpPr>
        <p:spPr>
          <a:xfrm>
            <a:off x="1238216" y="1071546"/>
            <a:ext cx="9786620" cy="6457315"/>
          </a:xfrm>
          <a:prstGeom prst="rect">
            <a:avLst/>
          </a:prstGeom>
        </p:spPr>
        <p:txBody>
          <a:bodyPr wrap="square">
            <a:spAutoFit/>
          </a:bodyPr>
          <a:lstStyle/>
          <a:p>
            <a:pPr fontAlgn="auto">
              <a:lnSpc>
                <a:spcPct val="150000"/>
              </a:lnSpc>
            </a:pPr>
            <a:r>
              <a:rPr lang="en-US" altLang="zh-CN" sz="1400" b="1" dirty="0">
                <a:ea typeface="微软雅黑" panose="020B0503020204020204" charset="-122"/>
                <a:cs typeface="微软雅黑" panose="020B0503020204020204" charset="-122"/>
              </a:rPr>
              <a:t>【</a:t>
            </a:r>
            <a:r>
              <a:rPr lang="zh-CN" altLang="en-US" sz="1400" b="1" dirty="0">
                <a:ea typeface="微软雅黑" panose="020B0503020204020204" charset="-122"/>
                <a:cs typeface="微软雅黑" panose="020B0503020204020204" charset="-122"/>
              </a:rPr>
              <a:t>选调生</a:t>
            </a:r>
            <a:r>
              <a:rPr lang="en-US" altLang="zh-CN" sz="1200" b="1" dirty="0">
                <a:ea typeface="微软雅黑" panose="020B0503020204020204" charset="-122"/>
                <a:cs typeface="微软雅黑" panose="020B0503020204020204" charset="-122"/>
              </a:rPr>
              <a:t>】</a:t>
            </a:r>
            <a:endParaRPr lang="en-US" altLang="zh-CN" sz="1200" b="1" dirty="0">
              <a:ea typeface="微软雅黑" panose="020B0503020204020204" charset="-122"/>
              <a:cs typeface="微软雅黑" panose="020B0503020204020204" charset="-122"/>
            </a:endParaRPr>
          </a:p>
          <a:p>
            <a:pPr fontAlgn="auto">
              <a:lnSpc>
                <a:spcPct val="150000"/>
              </a:lnSpc>
            </a:pPr>
            <a:r>
              <a:rPr lang="zh-CN" altLang="en-US" sz="1400" dirty="0">
                <a:ea typeface="微软雅黑" panose="020B0503020204020204" charset="-122"/>
                <a:cs typeface="微软雅黑" panose="020B0503020204020204" charset="-122"/>
              </a:rPr>
              <a:t>各级组织部门有计划地从高等院校选调品学兼优的应届大学毕业生到基层工作，作为各级党政领导干部后备人选的主要来源进行重点培养，从中挑选出优秀分子，逐级补充到各级党政领导干部队伍中去。</a:t>
            </a:r>
            <a:endParaRPr lang="zh-CN" altLang="en-US" sz="1400" dirty="0">
              <a:ea typeface="微软雅黑" panose="020B0503020204020204" charset="-122"/>
              <a:cs typeface="微软雅黑" panose="020B0503020204020204" charset="-122"/>
            </a:endParaRPr>
          </a:p>
          <a:p>
            <a:pPr fontAlgn="auto">
              <a:lnSpc>
                <a:spcPct val="150000"/>
              </a:lnSpc>
              <a:spcBef>
                <a:spcPts val="1000"/>
              </a:spcBef>
            </a:pPr>
            <a:r>
              <a:rPr lang="en-US" altLang="zh-CN" sz="1400" b="1" dirty="0" smtClean="0">
                <a:ea typeface="微软雅黑" panose="020B0503020204020204" charset="-122"/>
                <a:cs typeface="微软雅黑" panose="020B0503020204020204" charset="-122"/>
              </a:rPr>
              <a:t>【</a:t>
            </a:r>
            <a:r>
              <a:rPr lang="zh-CN" altLang="en-US" sz="1400" b="1" dirty="0">
                <a:ea typeface="微软雅黑" panose="020B0503020204020204" charset="-122"/>
                <a:cs typeface="微软雅黑" panose="020B0503020204020204" charset="-122"/>
              </a:rPr>
              <a:t>大学生村官</a:t>
            </a:r>
            <a:r>
              <a:rPr lang="en-US" altLang="zh-CN" sz="1200" b="1" dirty="0">
                <a:ea typeface="微软雅黑" panose="020B0503020204020204" charset="-122"/>
                <a:cs typeface="微软雅黑" panose="020B0503020204020204" charset="-122"/>
              </a:rPr>
              <a:t>】</a:t>
            </a:r>
            <a:endParaRPr lang="en-US" altLang="zh-CN" sz="1200" b="1" dirty="0">
              <a:ea typeface="微软雅黑" panose="020B0503020204020204" charset="-122"/>
              <a:cs typeface="微软雅黑" panose="020B0503020204020204" charset="-122"/>
            </a:endParaRPr>
          </a:p>
          <a:p>
            <a:pPr fontAlgn="auto">
              <a:lnSpc>
                <a:spcPct val="150000"/>
              </a:lnSpc>
            </a:pPr>
            <a:r>
              <a:rPr lang="zh-CN" altLang="en-US" sz="1400" dirty="0">
                <a:ea typeface="微软雅黑" panose="020B0503020204020204" charset="-122"/>
                <a:cs typeface="微软雅黑" panose="020B0503020204020204" charset="-122"/>
              </a:rPr>
              <a:t>到农村担任村党支部书记、村委会主任助理或其他村“两委”职务的具有大专以上学历的应届或往届大学毕业生。</a:t>
            </a:r>
            <a:endParaRPr lang="zh-CN" altLang="en-US" sz="1400" dirty="0">
              <a:ea typeface="微软雅黑" panose="020B0503020204020204" charset="-122"/>
              <a:cs typeface="微软雅黑" panose="020B0503020204020204" charset="-122"/>
            </a:endParaRPr>
          </a:p>
          <a:p>
            <a:pPr fontAlgn="auto">
              <a:lnSpc>
                <a:spcPct val="150000"/>
              </a:lnSpc>
              <a:spcBef>
                <a:spcPts val="1000"/>
              </a:spcBef>
            </a:pPr>
            <a:r>
              <a:rPr lang="en-US" altLang="zh-CN" sz="1400" b="1" dirty="0">
                <a:ea typeface="微软雅黑" panose="020B0503020204020204" charset="-122"/>
                <a:cs typeface="微软雅黑" panose="020B0503020204020204" charset="-122"/>
              </a:rPr>
              <a:t>【</a:t>
            </a:r>
            <a:r>
              <a:rPr lang="zh-CN" altLang="en-US" sz="1400" b="1" dirty="0">
                <a:ea typeface="微软雅黑" panose="020B0503020204020204" charset="-122"/>
                <a:cs typeface="微软雅黑" panose="020B0503020204020204" charset="-122"/>
              </a:rPr>
              <a:t>三支一扶</a:t>
            </a:r>
            <a:r>
              <a:rPr lang="en-US" altLang="zh-CN" sz="1200" b="1" dirty="0">
                <a:ea typeface="微软雅黑" panose="020B0503020204020204" charset="-122"/>
                <a:cs typeface="微软雅黑" panose="020B0503020204020204" charset="-122"/>
              </a:rPr>
              <a:t>】</a:t>
            </a:r>
            <a:endParaRPr lang="en-US" altLang="zh-CN" sz="1200" b="1" dirty="0">
              <a:ea typeface="微软雅黑" panose="020B0503020204020204" charset="-122"/>
              <a:cs typeface="微软雅黑" panose="020B0503020204020204" charset="-122"/>
            </a:endParaRPr>
          </a:p>
          <a:p>
            <a:pPr fontAlgn="auto">
              <a:lnSpc>
                <a:spcPct val="150000"/>
              </a:lnSpc>
            </a:pPr>
            <a:r>
              <a:rPr lang="zh-CN" altLang="en-US" sz="1400" dirty="0">
                <a:ea typeface="微软雅黑" panose="020B0503020204020204" charset="-122"/>
                <a:cs typeface="微软雅黑" panose="020B0503020204020204" charset="-122"/>
              </a:rPr>
              <a:t>大学生在毕业后到农村基层从事支农、支教、支医和扶贫工作。</a:t>
            </a:r>
            <a:endParaRPr lang="zh-CN" altLang="en-US" sz="1400" dirty="0">
              <a:ea typeface="微软雅黑" panose="020B0503020204020204" charset="-122"/>
              <a:cs typeface="微软雅黑" panose="020B0503020204020204" charset="-122"/>
            </a:endParaRPr>
          </a:p>
          <a:p>
            <a:pPr fontAlgn="auto">
              <a:lnSpc>
                <a:spcPct val="150000"/>
              </a:lnSpc>
              <a:spcBef>
                <a:spcPts val="1000"/>
              </a:spcBef>
            </a:pPr>
            <a:r>
              <a:rPr lang="zh-CN" altLang="en-US" sz="1400" b="1" dirty="0">
                <a:ea typeface="微软雅黑" panose="020B0503020204020204" charset="-122"/>
                <a:cs typeface="微软雅黑" panose="020B0503020204020204" charset="-122"/>
              </a:rPr>
              <a:t>【西部志愿者】</a:t>
            </a:r>
            <a:endParaRPr lang="en-US" altLang="zh-CN" sz="1200" b="1" dirty="0">
              <a:ea typeface="微软雅黑" panose="020B0503020204020204" charset="-122"/>
              <a:cs typeface="微软雅黑" panose="020B0503020204020204" charset="-122"/>
            </a:endParaRPr>
          </a:p>
          <a:p>
            <a:pPr fontAlgn="auto">
              <a:lnSpc>
                <a:spcPct val="150000"/>
              </a:lnSpc>
            </a:pPr>
            <a:r>
              <a:rPr lang="zh-CN" altLang="en-US" sz="1400" dirty="0">
                <a:ea typeface="微软雅黑" panose="020B0503020204020204" charset="-122"/>
                <a:cs typeface="微软雅黑" panose="020B0503020204020204" charset="-122"/>
              </a:rPr>
              <a:t>由共青团中央、教育部等部门于</a:t>
            </a:r>
            <a:r>
              <a:rPr lang="en-US" altLang="zh-CN" sz="1400" dirty="0">
                <a:ea typeface="微软雅黑" panose="020B0503020204020204" charset="-122"/>
                <a:cs typeface="微软雅黑" panose="020B0503020204020204" charset="-122"/>
              </a:rPr>
              <a:t>2003</a:t>
            </a:r>
            <a:r>
              <a:rPr lang="zh-CN" altLang="en-US" sz="1400" dirty="0">
                <a:ea typeface="微软雅黑" panose="020B0503020204020204" charset="-122"/>
                <a:cs typeface="微软雅黑" panose="020B0503020204020204" charset="-122"/>
              </a:rPr>
              <a:t>年共同组织实施的，每年招募一定数量的普通高校应届毕业生，以志愿服务的方式到西部贫困县的乡镇从事为期</a:t>
            </a:r>
            <a:r>
              <a:rPr lang="en-US" altLang="zh-CN" sz="1400" dirty="0">
                <a:ea typeface="微软雅黑" panose="020B0503020204020204" charset="-122"/>
                <a:cs typeface="微软雅黑" panose="020B0503020204020204" charset="-122"/>
              </a:rPr>
              <a:t>1-2</a:t>
            </a:r>
            <a:r>
              <a:rPr lang="zh-CN" altLang="en-US" sz="1400" dirty="0">
                <a:ea typeface="微软雅黑" panose="020B0503020204020204" charset="-122"/>
                <a:cs typeface="微软雅黑" panose="020B0503020204020204" charset="-122"/>
              </a:rPr>
              <a:t>年的教育、卫生、农技、扶贫以及青年中心建设和管理等方面的工作。</a:t>
            </a:r>
            <a:endParaRPr lang="zh-CN" altLang="en-US" sz="1400" dirty="0">
              <a:ea typeface="微软雅黑" panose="020B0503020204020204" charset="-122"/>
              <a:cs typeface="微软雅黑" panose="020B0503020204020204" charset="-122"/>
            </a:endParaRPr>
          </a:p>
          <a:p>
            <a:pPr fontAlgn="auto">
              <a:lnSpc>
                <a:spcPct val="150000"/>
              </a:lnSpc>
              <a:spcBef>
                <a:spcPts val="1000"/>
              </a:spcBef>
            </a:pPr>
            <a:r>
              <a:rPr lang="zh-CN" altLang="en-US" sz="1400" b="1" dirty="0">
                <a:ea typeface="微软雅黑" panose="020B0503020204020204" charset="-122"/>
                <a:cs typeface="微软雅黑" panose="020B0503020204020204" charset="-122"/>
              </a:rPr>
              <a:t>【社区工作者】</a:t>
            </a:r>
            <a:endParaRPr lang="en-US" altLang="zh-CN" sz="1200" b="1" dirty="0">
              <a:ea typeface="微软雅黑" panose="020B0503020204020204" charset="-122"/>
              <a:cs typeface="微软雅黑" panose="020B0503020204020204" charset="-122"/>
            </a:endParaRPr>
          </a:p>
          <a:p>
            <a:pPr fontAlgn="auto">
              <a:lnSpc>
                <a:spcPct val="150000"/>
              </a:lnSpc>
            </a:pPr>
            <a:r>
              <a:rPr lang="zh-CN" altLang="en-US" sz="1400" dirty="0">
                <a:ea typeface="微软雅黑" panose="020B0503020204020204" charset="-122"/>
                <a:cs typeface="微软雅黑" panose="020B0503020204020204" charset="-122"/>
              </a:rPr>
              <a:t>在社区党组织、社区居委会和社区服务站专职从事社区管理和服务、并与街道</a:t>
            </a:r>
            <a:r>
              <a:rPr lang="en-US" altLang="zh-CN" sz="1400" dirty="0">
                <a:ea typeface="微软雅黑" panose="020B0503020204020204" charset="-122"/>
                <a:cs typeface="微软雅黑" panose="020B0503020204020204" charset="-122"/>
              </a:rPr>
              <a:t>(</a:t>
            </a:r>
            <a:r>
              <a:rPr lang="zh-CN" altLang="en-US" sz="1400" dirty="0">
                <a:ea typeface="微软雅黑" panose="020B0503020204020204" charset="-122"/>
                <a:cs typeface="微软雅黑" panose="020B0503020204020204" charset="-122"/>
              </a:rPr>
              <a:t>乡镇</a:t>
            </a:r>
            <a:r>
              <a:rPr lang="en-US" altLang="zh-CN" sz="1400" dirty="0">
                <a:ea typeface="微软雅黑" panose="020B0503020204020204" charset="-122"/>
                <a:cs typeface="微软雅黑" panose="020B0503020204020204" charset="-122"/>
              </a:rPr>
              <a:t>)</a:t>
            </a:r>
            <a:r>
              <a:rPr lang="zh-CN" altLang="en-US" sz="1400" dirty="0">
                <a:ea typeface="微软雅黑" panose="020B0503020204020204" charset="-122"/>
                <a:cs typeface="微软雅黑" panose="020B0503020204020204" charset="-122"/>
              </a:rPr>
              <a:t>签订服务协议的工作人员</a:t>
            </a:r>
            <a:r>
              <a:rPr lang="zh-CN" altLang="en-US" sz="1400" dirty="0" smtClean="0">
                <a:ea typeface="微软雅黑" panose="020B0503020204020204" charset="-122"/>
                <a:cs typeface="微软雅黑" panose="020B0503020204020204" charset="-122"/>
              </a:rPr>
              <a:t>。</a:t>
            </a:r>
            <a:endParaRPr lang="zh-CN" altLang="en-US" sz="1400" dirty="0" smtClean="0">
              <a:ea typeface="微软雅黑" panose="020B0503020204020204" charset="-122"/>
              <a:cs typeface="微软雅黑" panose="020B0503020204020204" charset="-122"/>
            </a:endParaRPr>
          </a:p>
          <a:p>
            <a:pPr fontAlgn="auto">
              <a:lnSpc>
                <a:spcPct val="150000"/>
              </a:lnSpc>
              <a:spcBef>
                <a:spcPts val="1000"/>
              </a:spcBef>
            </a:pPr>
            <a:r>
              <a:rPr lang="zh-CN" altLang="en-US" sz="1400" b="1" dirty="0">
                <a:ea typeface="微软雅黑" panose="020B0503020204020204" charset="-122"/>
                <a:cs typeface="微软雅黑" panose="020B0503020204020204" charset="-122"/>
                <a:sym typeface="+mn-ea"/>
              </a:rPr>
              <a:t>【特岗计划】</a:t>
            </a:r>
            <a:endParaRPr lang="zh-CN" altLang="en-US" sz="1400" b="1" dirty="0">
              <a:ea typeface="微软雅黑" panose="020B0503020204020204" charset="-122"/>
              <a:cs typeface="微软雅黑" panose="020B0503020204020204" charset="-122"/>
              <a:sym typeface="+mn-ea"/>
            </a:endParaRPr>
          </a:p>
          <a:p>
            <a:pPr algn="l" fontAlgn="auto">
              <a:lnSpc>
                <a:spcPct val="150000"/>
              </a:lnSpc>
            </a:pPr>
            <a:r>
              <a:rPr lang="zh-CN" altLang="en-US" sz="1400" dirty="0">
                <a:ea typeface="微软雅黑" panose="020B0503020204020204" charset="-122"/>
                <a:cs typeface="微软雅黑" panose="020B0503020204020204" charset="-122"/>
                <a:sym typeface="+mn-ea"/>
              </a:rPr>
              <a:t>“农村义务教育阶段学校教师特设岗位计划”是指由教育部、财政部、原人事部、中央编办在2006年联合启动实施的“特岗计划”，公开招聘高校毕业生到农村义务教育阶段学校任教。</a:t>
            </a:r>
            <a:endParaRPr lang="zh-CN" altLang="en-US" sz="1400" dirty="0">
              <a:ea typeface="微软雅黑" panose="020B0503020204020204" charset="-122"/>
              <a:cs typeface="微软雅黑" panose="020B0503020204020204" charset="-122"/>
              <a:sym typeface="+mn-ea"/>
            </a:endParaRPr>
          </a:p>
          <a:p>
            <a:pPr algn="l">
              <a:lnSpc>
                <a:spcPct val="150000"/>
              </a:lnSpc>
            </a:pPr>
            <a:endParaRPr lang="zh-CN" altLang="en-US" sz="1400" dirty="0">
              <a:ea typeface="微软雅黑" panose="020B0503020204020204" charset="-122"/>
              <a:cs typeface="微软雅黑" panose="020B0503020204020204" charset="-122"/>
              <a:sym typeface="+mn-ea"/>
            </a:endParaRPr>
          </a:p>
          <a:p>
            <a:br>
              <a:rPr lang="zh-CN" altLang="en-US" dirty="0" smtClean="0">
                <a:ea typeface="微软雅黑" panose="020B0503020204020204" charset="-122"/>
                <a:cs typeface="微软雅黑" panose="020B0503020204020204" charset="-122"/>
              </a:rPr>
            </a:br>
            <a:endParaRPr lang="zh-CN" altLang="en-US" dirty="0">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24034" y="1785926"/>
            <a:ext cx="7186930" cy="830997"/>
          </a:xfrm>
          <a:prstGeom prst="rect">
            <a:avLst/>
          </a:prstGeom>
          <a:noFill/>
        </p:spPr>
        <p:txBody>
          <a:bodyPr wrap="square" rtlCol="0" anchor="t">
            <a:spAutoFit/>
          </a:bodyPr>
          <a:lstStyle/>
          <a:p>
            <a:r>
              <a:rPr lang="zh-CN" altLang="en-US" sz="2400" dirty="0">
                <a:solidFill>
                  <a:schemeClr val="tx2"/>
                </a:solidFill>
                <a:ea typeface="微软雅黑" panose="020B0503020204020204" charset="-122"/>
                <a:cs typeface="微软雅黑" panose="020B0503020204020204" charset="-122"/>
              </a:rPr>
              <a:t>就业中心网站</a:t>
            </a:r>
            <a:r>
              <a:rPr lang="en-US" altLang="zh-CN" sz="2400" dirty="0">
                <a:solidFill>
                  <a:schemeClr val="tx2"/>
                </a:solidFill>
                <a:ea typeface="微软雅黑" panose="020B0503020204020204" charset="-122"/>
                <a:cs typeface="微软雅黑" panose="020B0503020204020204" charset="-122"/>
              </a:rPr>
              <a:t>“</a:t>
            </a:r>
            <a:r>
              <a:rPr lang="zh-CN" altLang="en-US" sz="2400" dirty="0">
                <a:solidFill>
                  <a:schemeClr val="tx2"/>
                </a:solidFill>
                <a:ea typeface="微软雅黑" panose="020B0503020204020204" charset="-122"/>
                <a:cs typeface="微软雅黑" panose="020B0503020204020204" charset="-122"/>
              </a:rPr>
              <a:t>就业指导</a:t>
            </a:r>
            <a:r>
              <a:rPr lang="en-US" altLang="zh-CN" sz="2400" dirty="0">
                <a:solidFill>
                  <a:schemeClr val="tx2"/>
                </a:solidFill>
                <a:ea typeface="微软雅黑" panose="020B0503020204020204" charset="-122"/>
                <a:cs typeface="微软雅黑" panose="020B0503020204020204" charset="-122"/>
              </a:rPr>
              <a:t>——</a:t>
            </a:r>
            <a:r>
              <a:rPr lang="zh-CN" altLang="en-US" sz="2400" dirty="0">
                <a:solidFill>
                  <a:schemeClr val="tx2"/>
                </a:solidFill>
                <a:ea typeface="微软雅黑" panose="020B0503020204020204" charset="-122"/>
                <a:cs typeface="微软雅黑" panose="020B0503020204020204" charset="-122"/>
              </a:rPr>
              <a:t>学长分享</a:t>
            </a:r>
            <a:r>
              <a:rPr lang="en-US" altLang="zh-CN" sz="2400" dirty="0">
                <a:solidFill>
                  <a:schemeClr val="tx2"/>
                </a:solidFill>
                <a:ea typeface="微软雅黑" panose="020B0503020204020204" charset="-122"/>
                <a:cs typeface="微软雅黑" panose="020B0503020204020204" charset="-122"/>
              </a:rPr>
              <a:t>”</a:t>
            </a:r>
            <a:r>
              <a:rPr lang="zh-CN" altLang="en-US" sz="2400" dirty="0">
                <a:solidFill>
                  <a:schemeClr val="tx2"/>
                </a:solidFill>
                <a:ea typeface="微软雅黑" panose="020B0503020204020204" charset="-122"/>
                <a:cs typeface="微软雅黑" panose="020B0503020204020204" charset="-122"/>
              </a:rPr>
              <a:t>栏目http://www.career.zju.edu.cn//type/0101050104.html</a:t>
            </a:r>
            <a:endParaRPr lang="zh-CN" altLang="en-US" sz="2400" dirty="0">
              <a:solidFill>
                <a:schemeClr val="tx2"/>
              </a:solidFill>
              <a:ea typeface="微软雅黑" panose="020B0503020204020204" charset="-122"/>
              <a:cs typeface="微软雅黑" panose="020B0503020204020204" charset="-122"/>
            </a:endParaRPr>
          </a:p>
        </p:txBody>
      </p:sp>
      <p:pic>
        <p:nvPicPr>
          <p:cNvPr id="8" name="内容占位符 7" descr="apic17604_sc115.com.jpg"/>
          <p:cNvPicPr>
            <a:picLocks noGrp="1" noChangeAspect="1"/>
          </p:cNvPicPr>
          <p:nvPr>
            <p:ph idx="1"/>
          </p:nvPr>
        </p:nvPicPr>
        <p:blipFill>
          <a:blip r:embed="rId1"/>
          <a:stretch>
            <a:fillRect/>
          </a:stretch>
        </p:blipFill>
        <p:spPr>
          <a:xfrm>
            <a:off x="1952596" y="3324225"/>
            <a:ext cx="8001056" cy="3533775"/>
          </a:xfrm>
        </p:spPr>
      </p:pic>
      <p:sp>
        <p:nvSpPr>
          <p:cNvPr id="7" name="标题 1"/>
          <p:cNvSpPr>
            <a:spLocks noGrp="1"/>
          </p:cNvSpPr>
          <p:nvPr>
            <p:ph type="title"/>
          </p:nvPr>
        </p:nvSpPr>
        <p:spPr>
          <a:xfrm>
            <a:off x="1987868" y="573088"/>
            <a:ext cx="8215313" cy="795337"/>
          </a:xfrm>
        </p:spPr>
        <p:txBody>
          <a:bodyPr vert="horz" wrap="square" lIns="91440" tIns="45720" rIns="91440" bIns="45720" anchor="ctr"/>
          <a:lstStyle/>
          <a:p>
            <a:pPr marL="342900" indent="-342900" eaLnBrk="1" hangingPunct="1"/>
            <a:r>
              <a:rPr lang="zh-CN" altLang="en-US" sz="3600" b="1" dirty="0" smtClean="0"/>
              <a:t>学长经验分享</a:t>
            </a:r>
            <a:endParaRPr lang="zh-CN" altLang="zh-CN" sz="3600" b="1" dirty="0"/>
          </a:p>
        </p:txBody>
      </p:sp>
      <p:sp>
        <p:nvSpPr>
          <p:cNvPr id="10" name="矩形 9"/>
          <p:cNvSpPr/>
          <p:nvPr/>
        </p:nvSpPr>
        <p:spPr>
          <a:xfrm>
            <a:off x="3881422" y="5286388"/>
            <a:ext cx="1714511" cy="461665"/>
          </a:xfrm>
          <a:prstGeom prst="rect">
            <a:avLst/>
          </a:prstGeom>
        </p:spPr>
        <p:txBody>
          <a:bodyPr wrap="square">
            <a:spAutoFit/>
          </a:bodyPr>
          <a:lstStyle/>
          <a:p>
            <a:r>
              <a:rPr lang="zh-CN" altLang="en-US" sz="2400" b="1" dirty="0" smtClean="0">
                <a:solidFill>
                  <a:schemeClr val="tx2"/>
                </a:solidFill>
                <a:ea typeface="微软雅黑" panose="020B0503020204020204" charset="-122"/>
                <a:cs typeface="微软雅黑" panose="020B0503020204020204" charset="-122"/>
              </a:rPr>
              <a:t>  保研</a:t>
            </a:r>
            <a:r>
              <a:rPr lang="en-US" altLang="zh-CN" sz="2400" b="1" dirty="0" smtClean="0">
                <a:solidFill>
                  <a:schemeClr val="tx2"/>
                </a:solidFill>
                <a:ea typeface="微软雅黑" panose="020B0503020204020204" charset="-122"/>
                <a:cs typeface="微软雅黑" panose="020B0503020204020204" charset="-122"/>
              </a:rPr>
              <a:t>,</a:t>
            </a:r>
            <a:r>
              <a:rPr lang="zh-CN" altLang="en-US" sz="2400" b="1" dirty="0" smtClean="0">
                <a:solidFill>
                  <a:schemeClr val="tx2"/>
                </a:solidFill>
                <a:ea typeface="微软雅黑" panose="020B0503020204020204" charset="-122"/>
                <a:cs typeface="微软雅黑" panose="020B0503020204020204" charset="-122"/>
              </a:rPr>
              <a:t>外推</a:t>
            </a:r>
            <a:endParaRPr lang="zh-CN" altLang="en-US" sz="2400" b="1" dirty="0">
              <a:solidFill>
                <a:schemeClr val="tx2"/>
              </a:solidFill>
              <a:ea typeface="微软雅黑" panose="020B0503020204020204" charset="-122"/>
              <a:cs typeface="微软雅黑" panose="020B0503020204020204" charset="-122"/>
            </a:endParaRPr>
          </a:p>
        </p:txBody>
      </p:sp>
      <p:sp>
        <p:nvSpPr>
          <p:cNvPr id="11" name="矩形 10"/>
          <p:cNvSpPr/>
          <p:nvPr/>
        </p:nvSpPr>
        <p:spPr>
          <a:xfrm rot="19896480">
            <a:off x="8488476" y="3696688"/>
            <a:ext cx="1242700" cy="461665"/>
          </a:xfrm>
          <a:prstGeom prst="rect">
            <a:avLst/>
          </a:prstGeom>
        </p:spPr>
        <p:txBody>
          <a:bodyPr wrap="square">
            <a:spAutoFit/>
          </a:bodyPr>
          <a:lstStyle/>
          <a:p>
            <a:r>
              <a:rPr lang="zh-CN" altLang="en-US" sz="2400" b="1" dirty="0" smtClean="0">
                <a:solidFill>
                  <a:schemeClr val="tx2"/>
                </a:solidFill>
                <a:ea typeface="微软雅黑" panose="020B0503020204020204" charset="-122"/>
                <a:cs typeface="微软雅黑" panose="020B0503020204020204" charset="-122"/>
              </a:rPr>
              <a:t>出国</a:t>
            </a:r>
            <a:endParaRPr lang="zh-CN" altLang="en-US" sz="2000" b="1" dirty="0">
              <a:solidFill>
                <a:schemeClr val="tx2"/>
              </a:solidFill>
              <a:ea typeface="微软雅黑" panose="020B0503020204020204" charset="-122"/>
              <a:cs typeface="微软雅黑" panose="020B0503020204020204" charset="-122"/>
            </a:endParaRPr>
          </a:p>
        </p:txBody>
      </p:sp>
      <p:sp>
        <p:nvSpPr>
          <p:cNvPr id="12" name="矩形 11"/>
          <p:cNvSpPr/>
          <p:nvPr/>
        </p:nvSpPr>
        <p:spPr>
          <a:xfrm rot="908167">
            <a:off x="2491379" y="4011863"/>
            <a:ext cx="1242700" cy="461665"/>
          </a:xfrm>
          <a:prstGeom prst="rect">
            <a:avLst/>
          </a:prstGeom>
        </p:spPr>
        <p:txBody>
          <a:bodyPr wrap="square">
            <a:spAutoFit/>
          </a:bodyPr>
          <a:lstStyle/>
          <a:p>
            <a:r>
              <a:rPr lang="zh-CN" altLang="en-US" sz="2400" b="1" dirty="0" smtClean="0">
                <a:solidFill>
                  <a:schemeClr val="tx2"/>
                </a:solidFill>
                <a:ea typeface="微软雅黑" panose="020B0503020204020204" charset="-122"/>
                <a:cs typeface="微软雅黑" panose="020B0503020204020204" charset="-122"/>
              </a:rPr>
              <a:t>创业</a:t>
            </a:r>
            <a:endParaRPr lang="zh-CN" altLang="en-US" sz="2000" b="1" dirty="0">
              <a:solidFill>
                <a:schemeClr val="tx2"/>
              </a:solidFill>
              <a:ea typeface="微软雅黑" panose="020B0503020204020204" charset="-122"/>
              <a:cs typeface="微软雅黑" panose="020B0503020204020204" charset="-122"/>
            </a:endParaRPr>
          </a:p>
        </p:txBody>
      </p:sp>
      <p:sp>
        <p:nvSpPr>
          <p:cNvPr id="13" name="矩形 12"/>
          <p:cNvSpPr/>
          <p:nvPr/>
        </p:nvSpPr>
        <p:spPr>
          <a:xfrm>
            <a:off x="5667372" y="3571876"/>
            <a:ext cx="2143140" cy="830997"/>
          </a:xfrm>
          <a:prstGeom prst="rect">
            <a:avLst/>
          </a:prstGeom>
        </p:spPr>
        <p:txBody>
          <a:bodyPr wrap="square">
            <a:spAutoFit/>
          </a:bodyPr>
          <a:lstStyle/>
          <a:p>
            <a:r>
              <a:rPr lang="zh-CN" altLang="en-US" sz="2400" b="1" dirty="0" smtClean="0">
                <a:solidFill>
                  <a:schemeClr val="tx2"/>
                </a:solidFill>
                <a:ea typeface="微软雅黑" panose="020B0503020204020204" charset="-122"/>
                <a:cs typeface="微软雅黑" panose="020B0503020204020204" charset="-122"/>
              </a:rPr>
              <a:t>就业：国企、外企、民企</a:t>
            </a:r>
            <a:endParaRPr lang="zh-CN" altLang="en-US" sz="2400" b="1" dirty="0">
              <a:solidFill>
                <a:schemeClr val="tx2"/>
              </a:solidFill>
              <a:ea typeface="微软雅黑" panose="020B0503020204020204" charset="-122"/>
              <a:cs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24318" y="5203825"/>
            <a:ext cx="9144000" cy="942975"/>
          </a:xfrm>
          <a:prstGeom prst="rect">
            <a:avLst/>
          </a:pr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微软雅黑" panose="020B0503020204020204" charset="-122"/>
              <a:cs typeface="微软雅黑" panose="020B0503020204020204" charset="-122"/>
            </a:endParaRPr>
          </a:p>
        </p:txBody>
      </p:sp>
      <p:sp>
        <p:nvSpPr>
          <p:cNvPr id="39939" name="标题 1"/>
          <p:cNvSpPr>
            <a:spLocks noGrp="1"/>
          </p:cNvSpPr>
          <p:nvPr>
            <p:ph type="title"/>
          </p:nvPr>
        </p:nvSpPr>
        <p:spPr>
          <a:xfrm>
            <a:off x="1987868" y="573088"/>
            <a:ext cx="8215313" cy="795337"/>
          </a:xfrm>
        </p:spPr>
        <p:txBody>
          <a:bodyPr vert="horz" wrap="square" lIns="91440" tIns="45720" rIns="91440" bIns="45720" anchor="ctr"/>
          <a:lstStyle/>
          <a:p>
            <a:pPr marL="342900" indent="-342900" eaLnBrk="1" hangingPunct="1"/>
            <a:r>
              <a:rPr lang="zh-CN" altLang="en-US" sz="3600" b="1" dirty="0" smtClean="0"/>
              <a:t>网络学堂之一：</a:t>
            </a:r>
            <a:r>
              <a:rPr lang="zh-CN" altLang="zh-CN" sz="3600" b="1" dirty="0" smtClean="0"/>
              <a:t>就业</a:t>
            </a:r>
            <a:r>
              <a:rPr lang="zh-CN" altLang="zh-CN" sz="3600" b="1" dirty="0"/>
              <a:t>指导系列慕课</a:t>
            </a:r>
            <a:endParaRPr lang="zh-CN" altLang="zh-CN" sz="3600" b="1" dirty="0"/>
          </a:p>
        </p:txBody>
      </p:sp>
      <p:sp>
        <p:nvSpPr>
          <p:cNvPr id="39940" name="文本框 3"/>
          <p:cNvSpPr txBox="1"/>
          <p:nvPr/>
        </p:nvSpPr>
        <p:spPr>
          <a:xfrm>
            <a:off x="3345180" y="5203825"/>
            <a:ext cx="6059487" cy="553085"/>
          </a:xfrm>
          <a:prstGeom prst="rect">
            <a:avLst/>
          </a:prstGeom>
          <a:noFill/>
          <a:ln w="9525">
            <a:noFill/>
          </a:ln>
        </p:spPr>
        <p:txBody>
          <a:bodyPr>
            <a:spAutoFit/>
          </a:bodyPr>
          <a:lstStyle/>
          <a:p>
            <a:pPr>
              <a:lnSpc>
                <a:spcPct val="150000"/>
              </a:lnSpc>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提升求职技能、实现一名校园人到职场人的角色转换</a:t>
            </a:r>
            <a:endParaRPr lang="en-US" altLang="zh-CN"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9941" name="矩形 4"/>
          <p:cNvSpPr/>
          <p:nvPr/>
        </p:nvSpPr>
        <p:spPr>
          <a:xfrm>
            <a:off x="1863725" y="2032000"/>
            <a:ext cx="4815205" cy="2399665"/>
          </a:xfrm>
          <a:prstGeom prst="rect">
            <a:avLst/>
          </a:prstGeom>
          <a:noFill/>
          <a:ln w="9525">
            <a:noFill/>
          </a:ln>
        </p:spPr>
        <p:txBody>
          <a:bodyPr wrap="square">
            <a:spAutoFit/>
          </a:bodyPr>
          <a:lstStyle/>
          <a:p>
            <a:pPr marL="285750" indent="-285750" eaLnBrk="1" hangingPunct="1">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简历特训</a:t>
            </a:r>
            <a:r>
              <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简历的基本信息和内容</a:t>
            </a:r>
            <a:endPar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285750" indent="-285750" algn="l" eaLnBrk="1" hangingPunct="1">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简历特训——好简历的金标准</a:t>
            </a:r>
            <a:endPar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285750" indent="-285750" eaLnBrk="1" hangingPunct="1">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简历特训</a:t>
            </a:r>
            <a:r>
              <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简历排版和标题</a:t>
            </a:r>
            <a:endPar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285750" indent="-285750" eaLnBrk="1" hangingPunct="1">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求职着装礼仪</a:t>
            </a:r>
            <a:endPar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285750" indent="-285750" eaLnBrk="1" hangingPunct="1">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职场管窥：校友访谈录</a:t>
            </a:r>
            <a:endParaRPr lang="zh-CN"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pic>
        <p:nvPicPr>
          <p:cNvPr id="4" name="内容占位符 3"/>
          <p:cNvPicPr>
            <a:picLocks noGrp="1" noChangeAspect="1"/>
          </p:cNvPicPr>
          <p:nvPr>
            <p:ph idx="1"/>
          </p:nvPr>
        </p:nvPicPr>
        <p:blipFill>
          <a:blip r:embed="rId1"/>
          <a:stretch>
            <a:fillRect/>
          </a:stretch>
        </p:blipFill>
        <p:spPr>
          <a:xfrm>
            <a:off x="7378065" y="1925320"/>
            <a:ext cx="3101975" cy="2722245"/>
          </a:xfrm>
          <a:prstGeom prst="rect">
            <a:avLst/>
          </a:prstGeom>
        </p:spPr>
      </p:pic>
      <p:sp>
        <p:nvSpPr>
          <p:cNvPr id="2" name="文本框 1"/>
          <p:cNvSpPr txBox="1"/>
          <p:nvPr/>
        </p:nvSpPr>
        <p:spPr>
          <a:xfrm>
            <a:off x="2024034" y="4643446"/>
            <a:ext cx="6981207" cy="400110"/>
          </a:xfrm>
          <a:prstGeom prst="rect">
            <a:avLst/>
          </a:prstGeom>
          <a:noFill/>
        </p:spPr>
        <p:txBody>
          <a:bodyPr wrap="none" rtlCol="0" anchor="t">
            <a:spAutoFit/>
          </a:bodyPr>
          <a:lstStyle/>
          <a:p>
            <a:r>
              <a:rPr lang="zh-CN" altLang="en-US" sz="2000" dirty="0">
                <a:ea typeface="微软雅黑" panose="020B0503020204020204" charset="-122"/>
                <a:cs typeface="微软雅黑" panose="020B0503020204020204" charset="-122"/>
                <a:sym typeface="+mn-ea"/>
              </a:rPr>
              <a:t>http://www.career.zju.edu.cn//news/149881033439343475.html</a:t>
            </a:r>
            <a:endParaRPr lang="zh-CN" altLang="en-US" sz="2000" dirty="0">
              <a:ea typeface="微软雅黑" panose="020B0503020204020204" charset="-122"/>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22529"/>
          <p:cNvSpPr>
            <a:spLocks noGrp="1"/>
          </p:cNvSpPr>
          <p:nvPr>
            <p:ph type="title"/>
          </p:nvPr>
        </p:nvSpPr>
        <p:spPr>
          <a:xfrm>
            <a:off x="2029143" y="285750"/>
            <a:ext cx="8215313" cy="795338"/>
          </a:xfrm>
        </p:spPr>
        <p:txBody>
          <a:bodyPr vert="horz" wrap="square" lIns="91440" tIns="45720" rIns="91440" bIns="45720" anchor="ctr">
            <a:normAutofit fontScale="90000"/>
          </a:bodyPr>
          <a:lstStyle/>
          <a:p>
            <a:pPr marL="342900" indent="-342900"/>
            <a:r>
              <a:rPr lang="zh-CN" altLang="en-US" sz="3600" b="1" dirty="0" smtClean="0"/>
              <a:t>网络学堂之二：大学生职业教育发展平台</a:t>
            </a:r>
            <a:endParaRPr lang="zh-CN" altLang="en-US" sz="3600" b="1" dirty="0"/>
          </a:p>
        </p:txBody>
      </p:sp>
      <p:sp>
        <p:nvSpPr>
          <p:cNvPr id="43011" name="文本占位符 22530"/>
          <p:cNvSpPr>
            <a:spLocks noGrp="1"/>
          </p:cNvSpPr>
          <p:nvPr>
            <p:ph idx="4294967295"/>
          </p:nvPr>
        </p:nvSpPr>
        <p:spPr>
          <a:xfrm>
            <a:off x="4789806" y="820738"/>
            <a:ext cx="7866062" cy="5100637"/>
          </a:xfrm>
        </p:spPr>
        <p:txBody>
          <a:bodyPr vert="horz" wrap="square" lIns="91440" tIns="45720" rIns="91440" bIns="45720" anchor="t"/>
          <a:lstStyle/>
          <a:p>
            <a:pPr marL="0" indent="0" eaLnBrk="1" hangingPunct="1">
              <a:buNone/>
            </a:pPr>
            <a:endParaRPr lang="en-US" altLang="zh-CN" sz="2000" dirty="0"/>
          </a:p>
          <a:p>
            <a:pPr marL="0" indent="0" eaLnBrk="1" hangingPunct="1">
              <a:buNone/>
            </a:pPr>
            <a:endParaRPr lang="en-US" altLang="zh-CN" sz="2000" dirty="0"/>
          </a:p>
          <a:p>
            <a:pPr marL="0" indent="0" eaLnBrk="1" hangingPunct="1">
              <a:buNone/>
            </a:pPr>
            <a:endParaRPr lang="zh-CN" altLang="en-US" sz="2000" dirty="0"/>
          </a:p>
        </p:txBody>
      </p:sp>
      <p:sp>
        <p:nvSpPr>
          <p:cNvPr id="43012" name="矩形 1"/>
          <p:cNvSpPr/>
          <p:nvPr/>
        </p:nvSpPr>
        <p:spPr>
          <a:xfrm>
            <a:off x="3226118" y="5767388"/>
            <a:ext cx="5592763" cy="306705"/>
          </a:xfrm>
          <a:prstGeom prst="rect">
            <a:avLst/>
          </a:prstGeom>
          <a:noFill/>
          <a:ln w="9525">
            <a:noFill/>
          </a:ln>
        </p:spPr>
        <p:txBody>
          <a:bodyPr>
            <a:spAutoFit/>
          </a:bodyPr>
          <a:lstStyle/>
          <a:p>
            <a:pPr algn="ctr" eaLnBrk="1" hangingPunct="1"/>
            <a:r>
              <a:rPr lang="zh-CN" altLang="en-US" sz="1400" b="1" dirty="0">
                <a:solidFill>
                  <a:schemeClr val="tx2"/>
                </a:solidFill>
                <a:latin typeface="微软雅黑 Light" pitchFamily="34" charset="-122"/>
                <a:ea typeface="微软雅黑 Light" pitchFamily="34" charset="-122"/>
                <a:cs typeface="微软雅黑" panose="020B0503020204020204" charset="-122"/>
              </a:rPr>
              <a:t>研究生帐号：请在就业网以校内统一身份认登录，进入下载专区下载</a:t>
            </a:r>
            <a:endParaRPr lang="en-US" altLang="zh-CN" sz="1400" b="1" dirty="0">
              <a:solidFill>
                <a:schemeClr val="tx2"/>
              </a:solidFill>
              <a:latin typeface="微软雅黑 Light" pitchFamily="34" charset="-122"/>
              <a:ea typeface="微软雅黑 Light" pitchFamily="34" charset="-122"/>
              <a:cs typeface="微软雅黑" panose="020B0503020204020204" charset="-122"/>
            </a:endParaRPr>
          </a:p>
        </p:txBody>
      </p:sp>
      <p:pic>
        <p:nvPicPr>
          <p:cNvPr id="43013" name="图片 8"/>
          <p:cNvPicPr>
            <a:picLocks noChangeAspect="1"/>
          </p:cNvPicPr>
          <p:nvPr/>
        </p:nvPicPr>
        <p:blipFill>
          <a:blip r:embed="rId1"/>
          <a:stretch>
            <a:fillRect/>
          </a:stretch>
        </p:blipFill>
        <p:spPr>
          <a:xfrm>
            <a:off x="866140" y="1179195"/>
            <a:ext cx="2438400" cy="581025"/>
          </a:xfrm>
          <a:prstGeom prst="rect">
            <a:avLst/>
          </a:prstGeom>
          <a:noFill/>
          <a:ln w="9525">
            <a:noFill/>
          </a:ln>
        </p:spPr>
      </p:pic>
      <p:grpSp>
        <p:nvGrpSpPr>
          <p:cNvPr id="43014" name="组合 9"/>
          <p:cNvGrpSpPr/>
          <p:nvPr/>
        </p:nvGrpSpPr>
        <p:grpSpPr>
          <a:xfrm>
            <a:off x="4123690" y="1471930"/>
            <a:ext cx="5870575" cy="4236720"/>
            <a:chOff x="1588692" y="1548122"/>
            <a:chExt cx="5400000" cy="4237167"/>
          </a:xfrm>
        </p:grpSpPr>
        <p:pic>
          <p:nvPicPr>
            <p:cNvPr id="43018" name="图片 3"/>
            <p:cNvPicPr>
              <a:picLocks noChangeAspect="1"/>
            </p:cNvPicPr>
            <p:nvPr/>
          </p:nvPicPr>
          <p:blipFill>
            <a:blip r:embed="rId2"/>
            <a:stretch>
              <a:fillRect/>
            </a:stretch>
          </p:blipFill>
          <p:spPr>
            <a:xfrm>
              <a:off x="1588692" y="1548122"/>
              <a:ext cx="5400000" cy="1571312"/>
            </a:xfrm>
            <a:prstGeom prst="rect">
              <a:avLst/>
            </a:prstGeom>
            <a:noFill/>
            <a:ln w="9525">
              <a:noFill/>
            </a:ln>
          </p:spPr>
        </p:pic>
        <p:pic>
          <p:nvPicPr>
            <p:cNvPr id="43019" name="图片 4"/>
            <p:cNvPicPr>
              <a:picLocks noChangeAspect="1"/>
            </p:cNvPicPr>
            <p:nvPr/>
          </p:nvPicPr>
          <p:blipFill>
            <a:blip r:embed="rId3"/>
            <a:stretch>
              <a:fillRect/>
            </a:stretch>
          </p:blipFill>
          <p:spPr>
            <a:xfrm>
              <a:off x="1588692" y="2855586"/>
              <a:ext cx="5400000" cy="1656415"/>
            </a:xfrm>
            <a:prstGeom prst="rect">
              <a:avLst/>
            </a:prstGeom>
            <a:noFill/>
            <a:ln w="9525">
              <a:noFill/>
            </a:ln>
          </p:spPr>
        </p:pic>
        <p:pic>
          <p:nvPicPr>
            <p:cNvPr id="43020" name="图片 5"/>
            <p:cNvPicPr>
              <a:picLocks noChangeAspect="1"/>
            </p:cNvPicPr>
            <p:nvPr/>
          </p:nvPicPr>
          <p:blipFill>
            <a:blip r:embed="rId4"/>
            <a:stretch>
              <a:fillRect/>
            </a:stretch>
          </p:blipFill>
          <p:spPr>
            <a:xfrm>
              <a:off x="1588692" y="4167063"/>
              <a:ext cx="5400000" cy="1618226"/>
            </a:xfrm>
            <a:prstGeom prst="rect">
              <a:avLst/>
            </a:prstGeom>
            <a:noFill/>
            <a:ln w="9525">
              <a:noFill/>
            </a:ln>
          </p:spPr>
        </p:pic>
      </p:grpSp>
      <p:sp>
        <p:nvSpPr>
          <p:cNvPr id="2" name="文本框 1"/>
          <p:cNvSpPr txBox="1"/>
          <p:nvPr/>
        </p:nvSpPr>
        <p:spPr>
          <a:xfrm>
            <a:off x="3021965" y="6074410"/>
            <a:ext cx="7087235" cy="368300"/>
          </a:xfrm>
          <a:prstGeom prst="rect">
            <a:avLst/>
          </a:prstGeom>
          <a:noFill/>
        </p:spPr>
        <p:txBody>
          <a:bodyPr wrap="square" rtlCol="0" anchor="t">
            <a:spAutoFit/>
          </a:bodyPr>
          <a:lstStyle/>
          <a:p>
            <a:r>
              <a:rPr lang="zh-CN" altLang="en-US" dirty="0">
                <a:ea typeface="微软雅黑" panose="020B0503020204020204" charset="-122"/>
              </a:rPr>
              <a:t>http://www.career.zju.edu.cn//news/149923716329582444.html</a:t>
            </a:r>
            <a:endParaRPr lang="zh-CN" altLang="en-US" dirty="0">
              <a:ea typeface="微软雅黑" panose="020B0503020204020204" charset="-122"/>
            </a:endParaRPr>
          </a:p>
        </p:txBody>
      </p:sp>
      <p:sp>
        <p:nvSpPr>
          <p:cNvPr id="4" name="文本框 3"/>
          <p:cNvSpPr txBox="1"/>
          <p:nvPr/>
        </p:nvSpPr>
        <p:spPr>
          <a:xfrm>
            <a:off x="591820" y="2038350"/>
            <a:ext cx="3217545" cy="4502785"/>
          </a:xfrm>
          <a:prstGeom prst="rect">
            <a:avLst/>
          </a:prstGeom>
          <a:noFill/>
        </p:spPr>
        <p:txBody>
          <a:bodyPr wrap="square" rtlCol="0" anchor="t">
            <a:spAutoFit/>
          </a:bodyPr>
          <a:lstStyle/>
          <a:p>
            <a:pPr fontAlgn="auto">
              <a:lnSpc>
                <a:spcPct val="150000"/>
              </a:lnSpc>
            </a:pPr>
            <a:r>
              <a:rPr lang="zh-CN" altLang="en-US">
                <a:latin typeface="微软雅黑" panose="020B0503020204020204" charset="-122"/>
                <a:ea typeface="微软雅黑" panose="020B0503020204020204" charset="-122"/>
                <a:sym typeface="+mn-ea"/>
              </a:rPr>
              <a:t>职业发展精品课程 学时：40</a:t>
            </a:r>
            <a:endParaRPr lang="zh-CN" altLang="en-US">
              <a:latin typeface="微软雅黑" panose="020B0503020204020204" charset="-122"/>
              <a:ea typeface="微软雅黑" panose="020B0503020204020204" charset="-122"/>
            </a:endParaRPr>
          </a:p>
          <a:p>
            <a:pPr fontAlgn="auto">
              <a:lnSpc>
                <a:spcPct val="150000"/>
              </a:lnSpc>
            </a:pPr>
            <a:r>
              <a:rPr lang="zh-CN" altLang="en-US">
                <a:latin typeface="微软雅黑" panose="020B0503020204020204" charset="-122"/>
                <a:ea typeface="微软雅黑" panose="020B0503020204020204" charset="-122"/>
                <a:sym typeface="+mn-ea"/>
              </a:rPr>
              <a:t>包含：</a:t>
            </a:r>
            <a:endParaRPr lang="zh-CN" altLang="en-US">
              <a:latin typeface="微软雅黑" panose="020B0503020204020204" charset="-122"/>
              <a:ea typeface="微软雅黑" panose="020B0503020204020204" charset="-122"/>
              <a:sym typeface="+mn-ea"/>
            </a:endParaRPr>
          </a:p>
          <a:p>
            <a:pPr fontAlgn="auto">
              <a:lnSpc>
                <a:spcPct val="150000"/>
              </a:lnSpc>
            </a:pPr>
            <a:r>
              <a:rPr lang="zh-CN" altLang="en-US">
                <a:latin typeface="微软雅黑" panose="020B0503020204020204" charset="-122"/>
                <a:ea typeface="微软雅黑" panose="020B0503020204020204" charset="-122"/>
                <a:sym typeface="+mn-ea"/>
              </a:rPr>
              <a:t>  求职过程指导</a:t>
            </a:r>
            <a:endParaRPr lang="zh-CN" altLang="en-US">
              <a:latin typeface="微软雅黑" panose="020B0503020204020204" charset="-122"/>
              <a:ea typeface="微软雅黑" panose="020B0503020204020204" charset="-122"/>
            </a:endParaRPr>
          </a:p>
          <a:p>
            <a:pPr fontAlgn="auto">
              <a:lnSpc>
                <a:spcPct val="150000"/>
              </a:lnSpc>
            </a:pPr>
            <a:r>
              <a:rPr lang="zh-CN" altLang="en-US">
                <a:latin typeface="微软雅黑" panose="020B0503020204020204" charset="-122"/>
                <a:ea typeface="微软雅黑" panose="020B0503020204020204" charset="-122"/>
                <a:sym typeface="+mn-ea"/>
              </a:rPr>
              <a:t>  提高就业能力</a:t>
            </a:r>
            <a:endParaRPr lang="zh-CN" altLang="en-US">
              <a:latin typeface="微软雅黑" panose="020B0503020204020204" charset="-122"/>
              <a:ea typeface="微软雅黑" panose="020B0503020204020204" charset="-122"/>
              <a:sym typeface="+mn-ea"/>
            </a:endParaRPr>
          </a:p>
          <a:p>
            <a:pPr fontAlgn="auto">
              <a:lnSpc>
                <a:spcPct val="150000"/>
              </a:lnSpc>
            </a:pPr>
            <a:r>
              <a:rPr lang="zh-CN" altLang="en-US">
                <a:latin typeface="微软雅黑" panose="020B0503020204020204" charset="-122"/>
                <a:ea typeface="微软雅黑" panose="020B0503020204020204" charset="-122"/>
                <a:sym typeface="+mn-ea"/>
              </a:rPr>
              <a:t>  职业适应与发展</a:t>
            </a:r>
            <a:endParaRPr lang="zh-CN" altLang="en-US">
              <a:latin typeface="微软雅黑" panose="020B0503020204020204" charset="-122"/>
              <a:ea typeface="微软雅黑" panose="020B0503020204020204" charset="-122"/>
            </a:endParaRPr>
          </a:p>
          <a:p>
            <a:pPr fontAlgn="auto">
              <a:lnSpc>
                <a:spcPct val="150000"/>
              </a:lnSpc>
            </a:pPr>
            <a:endParaRPr lang="zh-CN" altLang="en-US">
              <a:latin typeface="微软雅黑" panose="020B0503020204020204" charset="-122"/>
              <a:ea typeface="微软雅黑" panose="020B0503020204020204" charset="-122"/>
              <a:sym typeface="+mn-ea"/>
            </a:endParaRPr>
          </a:p>
          <a:p>
            <a:pPr fontAlgn="auto">
              <a:lnSpc>
                <a:spcPct val="150000"/>
              </a:lnSpc>
              <a:spcBef>
                <a:spcPts val="1000"/>
              </a:spcBef>
            </a:pPr>
            <a:r>
              <a:rPr lang="zh-CN" altLang="en-US">
                <a:latin typeface="微软雅黑" panose="020B0503020204020204" charset="-122"/>
                <a:ea typeface="微软雅黑" panose="020B0503020204020204" charset="-122"/>
              </a:rPr>
              <a:t>行业深度解读课程  学时：14</a:t>
            </a:r>
            <a:endParaRPr lang="zh-CN" altLang="en-US">
              <a:latin typeface="微软雅黑" panose="020B0503020204020204" charset="-122"/>
              <a:ea typeface="微软雅黑" panose="020B0503020204020204" charset="-122"/>
            </a:endParaRPr>
          </a:p>
          <a:p>
            <a:pPr fontAlgn="auto">
              <a:lnSpc>
                <a:spcPct val="150000"/>
              </a:lnSpc>
              <a:spcBef>
                <a:spcPts val="1000"/>
              </a:spcBef>
            </a:pPr>
            <a:r>
              <a:rPr lang="zh-CN" altLang="en-US">
                <a:latin typeface="微软雅黑" panose="020B0503020204020204" charset="-122"/>
                <a:ea typeface="微软雅黑" panose="020B0503020204020204" charset="-122"/>
              </a:rPr>
              <a:t>老K职说   学时：27</a:t>
            </a:r>
            <a:endParaRPr lang="zh-CN" altLang="en-US">
              <a:latin typeface="微软雅黑" panose="020B0503020204020204" charset="-122"/>
              <a:ea typeface="微软雅黑" panose="020B0503020204020204" charset="-122"/>
            </a:endParaRPr>
          </a:p>
          <a:p>
            <a:endParaRPr lang="zh-CN" altLang="en-US">
              <a:ea typeface="微软雅黑" panose="020B0503020204020204" charset="-122"/>
            </a:endParaRPr>
          </a:p>
          <a:p>
            <a:endParaRPr lang="zh-CN" altLang="en-US">
              <a:ea typeface="微软雅黑" panose="020B0503020204020204" charset="-122"/>
            </a:endParaRPr>
          </a:p>
          <a:p>
            <a:endParaRPr lang="zh-CN" altLang="en-US">
              <a:ea typeface="微软雅黑" panose="020B0503020204020204" charset="-122"/>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21505"/>
          <p:cNvSpPr>
            <a:spLocks noGrp="1"/>
          </p:cNvSpPr>
          <p:nvPr>
            <p:ph type="title"/>
          </p:nvPr>
        </p:nvSpPr>
        <p:spPr>
          <a:xfrm>
            <a:off x="1988820" y="577533"/>
            <a:ext cx="8215312" cy="795337"/>
          </a:xfrm>
        </p:spPr>
        <p:txBody>
          <a:bodyPr vert="horz" wrap="square" lIns="91440" tIns="45720" rIns="91440" bIns="45720" anchor="ctr"/>
          <a:lstStyle/>
          <a:p>
            <a:pPr marL="342900" indent="-342900" eaLnBrk="1" hangingPunct="1"/>
            <a:r>
              <a:rPr lang="zh-CN" altLang="en-US" sz="3600" b="1" dirty="0"/>
              <a:t>就业沙龙</a:t>
            </a:r>
            <a:endParaRPr lang="zh-CN" altLang="en-US" sz="3600" b="1" dirty="0"/>
          </a:p>
        </p:txBody>
      </p:sp>
      <p:sp>
        <p:nvSpPr>
          <p:cNvPr id="40963" name="矩形 21508"/>
          <p:cNvSpPr>
            <a:spLocks noGrp="1"/>
          </p:cNvSpPr>
          <p:nvPr/>
        </p:nvSpPr>
        <p:spPr>
          <a:xfrm>
            <a:off x="3200718" y="5110163"/>
            <a:ext cx="7167563" cy="1143000"/>
          </a:xfrm>
          <a:prstGeom prst="rect">
            <a:avLst/>
          </a:prstGeom>
          <a:noFill/>
          <a:ln w="9525">
            <a:noFill/>
          </a:ln>
        </p:spPr>
        <p:txBody>
          <a:bodyPr anchor="ctr"/>
          <a:lstStyle/>
          <a:p>
            <a:pPr eaLnBrk="1" hangingPunct="1">
              <a:lnSpc>
                <a:spcPct val="90000"/>
              </a:lnSpc>
            </a:pPr>
            <a:r>
              <a:rPr lang="zh-CN" altLang="en-US" sz="2000" dirty="0">
                <a:solidFill>
                  <a:schemeClr val="accent1"/>
                </a:solidFill>
                <a:latin typeface="微软雅黑" panose="020B0503020204020204" charset="-122"/>
                <a:ea typeface="微软雅黑" panose="020B0503020204020204" charset="-122"/>
                <a:cs typeface="微软雅黑" panose="020B0503020204020204" charset="-122"/>
              </a:rPr>
              <a:t>具体时间安排请关注就业网或微信公众号通知</a:t>
            </a:r>
            <a:endParaRPr lang="zh-CN" altLang="en-US" sz="200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9" name="矩形 28"/>
          <p:cNvSpPr/>
          <p:nvPr/>
        </p:nvSpPr>
        <p:spPr>
          <a:xfrm>
            <a:off x="2739231" y="1992236"/>
            <a:ext cx="3425770" cy="2306955"/>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marR="0" lvl="0" indent="-285750" algn="l" defTabSz="914400" rtl="0" fontAlgn="base">
              <a:lnSpc>
                <a:spcPct val="150000"/>
              </a:lnSpc>
              <a:spcBef>
                <a:spcPct val="0"/>
              </a:spcBef>
              <a:spcAft>
                <a:spcPct val="0"/>
              </a:spcAft>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如何准备招聘会</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fontAlgn="base">
              <a:lnSpc>
                <a:spcPct val="150000"/>
              </a:lnSpc>
              <a:spcBef>
                <a:spcPct val="0"/>
              </a:spcBef>
              <a:spcAft>
                <a:spcPct val="0"/>
              </a:spcAft>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无领导小组面试模拟</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fontAlgn="base">
              <a:lnSpc>
                <a:spcPct val="150000"/>
              </a:lnSpc>
              <a:spcBef>
                <a:spcPct val="0"/>
              </a:spcBef>
              <a:spcAft>
                <a:spcPct val="0"/>
              </a:spcAft>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人脉求职</a:t>
            </a:r>
            <a:r>
              <a:rPr kumimoji="1" lang="en-US" altLang="zh-CN"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     </a:t>
            </a:r>
            <a:endParaRPr kumimoji="1" lang="en-US" altLang="zh-CN"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fontAlgn="base">
              <a:lnSpc>
                <a:spcPct val="150000"/>
              </a:lnSpc>
              <a:spcBef>
                <a:spcPct val="0"/>
              </a:spcBef>
              <a:spcAft>
                <a:spcPct val="0"/>
              </a:spcAft>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职场礼仪</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0" name="矩形 29"/>
          <p:cNvSpPr/>
          <p:nvPr/>
        </p:nvSpPr>
        <p:spPr>
          <a:xfrm>
            <a:off x="6524628" y="2000240"/>
            <a:ext cx="2495877" cy="2306955"/>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marR="0" lvl="0" indent="-285750" algn="l" defTabSz="914400" rtl="0" eaLnBrk="1" fontAlgn="base" latinLnBrk="0" hangingPunct="1">
              <a:lnSpc>
                <a:spcPct val="150000"/>
              </a:lnSpc>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简历修改</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base" latinLnBrk="0" hangingPunct="1">
              <a:lnSpc>
                <a:spcPct val="150000"/>
              </a:lnSpc>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面试技巧</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base" latinLnBrk="0" hangingPunct="1">
              <a:lnSpc>
                <a:spcPct val="150000"/>
              </a:lnSpc>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职场智慧     </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base" latinLnBrk="0" hangingPunct="1">
              <a:lnSpc>
                <a:spcPct val="150000"/>
              </a:lnSpc>
              <a:buClrTx/>
              <a:buSzTx/>
              <a:buFont typeface="Arial" panose="020B0604020202020204"/>
              <a:buChar char="•"/>
              <a:defRPr/>
            </a:pPr>
            <a:r>
              <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rPr>
              <a:t>生涯发展</a:t>
            </a:r>
            <a:endParaRPr kumimoji="1" lang="zh-CN" altLang="en-US" sz="240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t>就业咨询与辅导</a:t>
            </a:r>
            <a:endParaRPr lang="zh-CN" altLang="en-US" sz="3600" b="1"/>
          </a:p>
        </p:txBody>
      </p:sp>
      <p:sp>
        <p:nvSpPr>
          <p:cNvPr id="3" name="内容占位符 2"/>
          <p:cNvSpPr>
            <a:spLocks noGrp="1"/>
          </p:cNvSpPr>
          <p:nvPr>
            <p:ph idx="1"/>
          </p:nvPr>
        </p:nvSpPr>
        <p:spPr>
          <a:xfrm>
            <a:off x="1133475" y="1929130"/>
            <a:ext cx="4781550" cy="3208655"/>
          </a:xfrm>
        </p:spPr>
        <p:txBody>
          <a:bodyPr>
            <a:normAutofit/>
          </a:bodyPr>
          <a:lstStyle/>
          <a:p>
            <a:pPr marL="0" marR="0" lvl="0" indent="0" algn="l"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zh-TW" altLang="en-US" sz="2400" b="1" noProof="0" dirty="0" smtClean="0">
                <a:ln>
                  <a:noFill/>
                </a:ln>
                <a:effectLst/>
                <a:uLnTx/>
                <a:uFillTx/>
                <a:latin typeface="微软雅黑" panose="020B0503020204020204" charset="-122"/>
                <a:cs typeface="+mn-cs"/>
                <a:sym typeface="+mn-ea"/>
              </a:rPr>
              <a:t>学院（系）就业</a:t>
            </a:r>
            <a:r>
              <a:rPr lang="zh-CN" altLang="en-US" sz="2400" b="1" noProof="0" dirty="0" smtClean="0">
                <a:ln>
                  <a:noFill/>
                </a:ln>
                <a:effectLst/>
                <a:uLnTx/>
                <a:uFillTx/>
                <a:latin typeface="微软雅黑" panose="020B0503020204020204" charset="-122"/>
                <a:cs typeface="+mn-cs"/>
                <a:sym typeface="+mn-ea"/>
              </a:rPr>
              <a:t>咨询办公室</a:t>
            </a:r>
            <a:endParaRPr kumimoji="0" lang="zh-CN" altLang="en-US" sz="2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TW" altLang="en-US" sz="2400" noProof="0" dirty="0" smtClean="0">
                <a:ln>
                  <a:noFill/>
                </a:ln>
                <a:effectLst/>
                <a:uLnTx/>
                <a:uFillTx/>
                <a:latin typeface="微软雅黑" panose="020B0503020204020204" charset="-122"/>
                <a:cs typeface="+mn-cs"/>
                <a:sym typeface="+mn-ea"/>
              </a:rPr>
              <a:t>联系人：</a:t>
            </a:r>
            <a:r>
              <a:rPr lang="zh-CN" altLang="zh-TW" sz="2400" noProof="0" dirty="0" smtClean="0">
                <a:ln>
                  <a:noFill/>
                </a:ln>
                <a:effectLst/>
                <a:uLnTx/>
                <a:uFillTx/>
                <a:latin typeface="微软雅黑" panose="020B0503020204020204" charset="-122"/>
                <a:cs typeface="+mn-cs"/>
                <a:sym typeface="+mn-ea"/>
              </a:rPr>
              <a:t>杨老师 陶老师</a:t>
            </a:r>
            <a:endParaRPr kumimoji="0" lang="zh-CN" altLang="zh-TW"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TW" altLang="en-US" sz="2400" noProof="0" dirty="0" smtClean="0">
                <a:ln>
                  <a:noFill/>
                </a:ln>
                <a:effectLst/>
                <a:uLnTx/>
                <a:uFillTx/>
                <a:latin typeface="微软雅黑" panose="020B0503020204020204" charset="-122"/>
                <a:cs typeface="+mn-cs"/>
                <a:sym typeface="+mn-ea"/>
              </a:rPr>
              <a:t>电话：</a:t>
            </a:r>
            <a:r>
              <a:rPr lang="zh-CN" altLang="zh-TW" sz="2400" noProof="0" dirty="0" smtClean="0">
                <a:ln>
                  <a:noFill/>
                </a:ln>
                <a:effectLst/>
                <a:uLnTx/>
                <a:uFillTx/>
                <a:latin typeface="微软雅黑" panose="020B0503020204020204" charset="-122"/>
                <a:cs typeface="+mn-cs"/>
                <a:sym typeface="+mn-ea"/>
              </a:rPr>
              <a:t>见院网</a:t>
            </a:r>
            <a:endParaRPr kumimoji="0" lang="zh-CN" altLang="zh-TW"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400" noProof="0" dirty="0" smtClean="0">
                <a:ln>
                  <a:noFill/>
                </a:ln>
                <a:effectLst/>
                <a:uLnTx/>
                <a:uFillTx/>
                <a:latin typeface="微软雅黑" panose="020B0503020204020204" charset="-122"/>
                <a:cs typeface="+mn-cs"/>
                <a:sym typeface="+mn-ea"/>
              </a:rPr>
              <a:t>时间：随时</a:t>
            </a:r>
            <a:endParaRPr lang="zh-CN" altLang="en-US" sz="2400" noProof="0" dirty="0" smtClean="0">
              <a:ln>
                <a:noFill/>
              </a:ln>
              <a:effectLst/>
              <a:uLnTx/>
              <a:uFillTx/>
              <a:latin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ü"/>
              <a:defRPr/>
            </a:pPr>
            <a:endParaRPr lang="zh-CN" altLang="en-US" dirty="0"/>
          </a:p>
        </p:txBody>
      </p:sp>
      <p:sp>
        <p:nvSpPr>
          <p:cNvPr id="4" name="文本框 3"/>
          <p:cNvSpPr txBox="1"/>
          <p:nvPr/>
        </p:nvSpPr>
        <p:spPr>
          <a:xfrm>
            <a:off x="6453190" y="1928802"/>
            <a:ext cx="5060950" cy="2031325"/>
          </a:xfrm>
          <a:prstGeom prst="rect">
            <a:avLst/>
          </a:prstGeom>
          <a:noFill/>
        </p:spPr>
        <p:txBody>
          <a:bodyPr wrap="square" rtlCol="0" anchor="t">
            <a:spAutoFit/>
          </a:bodyPr>
          <a:lstStyle/>
          <a:p>
            <a:pPr marR="0" lvl="0" algn="l" defTabSz="914400" rtl="0" eaLnBrk="1" fontAlgn="base" latinLnBrk="0" hangingPunct="1">
              <a:lnSpc>
                <a:spcPct val="150000"/>
              </a:lnSpc>
              <a:buClrTx/>
              <a:buSzTx/>
              <a:buFont typeface="Wingdings" panose="05000000000000000000" pitchFamily="2" charset="2"/>
              <a:buNone/>
              <a:defRPr/>
            </a:pPr>
            <a:r>
              <a:rPr lang="zh-CN" altLang="en-US" sz="2400" b="1" noProof="0" dirty="0" smtClean="0">
                <a:ln>
                  <a:noFill/>
                </a:ln>
                <a:effectLst/>
                <a:uLnTx/>
                <a:uFillTx/>
                <a:latin typeface="微软雅黑" panose="020B0503020204020204" charset="-122"/>
                <a:ea typeface="微软雅黑" panose="020B0503020204020204" charset="-122"/>
                <a:sym typeface="+mn-ea"/>
              </a:rPr>
              <a:t>学校就业指导与服务中心</a:t>
            </a:r>
            <a:endParaRPr kumimoji="0" lang="zh-CN" altLang="en-US" sz="2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algn="l" defTabSz="914400" rtl="0" eaLnBrk="1" fontAlgn="base" latinLnBrk="0" hangingPunct="1">
              <a:lnSpc>
                <a:spcPct val="150000"/>
              </a:lnSpc>
              <a:buClrTx/>
              <a:buSzTx/>
              <a:buFont typeface="Wingdings" panose="05000000000000000000" pitchFamily="2" charset="2"/>
              <a:buNone/>
              <a:defRPr/>
            </a:pPr>
            <a:r>
              <a:rPr lang="zh-CN" altLang="en-US" sz="2000" noProof="0" dirty="0" smtClean="0">
                <a:ln>
                  <a:noFill/>
                </a:ln>
                <a:effectLst/>
                <a:uLnTx/>
                <a:uFillTx/>
                <a:latin typeface="微软雅黑" panose="020B0503020204020204" charset="-122"/>
                <a:ea typeface="微软雅黑" panose="020B0503020204020204" charset="-122"/>
                <a:sym typeface="+mn-ea"/>
              </a:rPr>
              <a:t>地址：玉泉校区永谦学生活动中心</a:t>
            </a:r>
            <a:endParaRPr kumimoji="0" lang="zh-CN" altLang="en-US"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algn="l" defTabSz="914400" rtl="0" eaLnBrk="1" fontAlgn="base" latinLnBrk="0" hangingPunct="1">
              <a:lnSpc>
                <a:spcPct val="150000"/>
              </a:lnSpc>
              <a:buClrTx/>
              <a:buSzTx/>
              <a:buFont typeface="Wingdings" panose="05000000000000000000" pitchFamily="2" charset="2"/>
              <a:buNone/>
              <a:defRPr/>
            </a:pPr>
            <a:r>
              <a:rPr lang="zh-CN" altLang="en-US" sz="2000" noProof="0" dirty="0" smtClean="0">
                <a:ln>
                  <a:noFill/>
                </a:ln>
                <a:effectLst/>
                <a:uLnTx/>
                <a:uFillTx/>
                <a:latin typeface="微软雅黑" panose="020B0503020204020204" charset="-122"/>
                <a:ea typeface="微软雅黑" panose="020B0503020204020204" charset="-122"/>
                <a:sym typeface="+mn-ea"/>
              </a:rPr>
              <a:t>预约电话：87953250，林老师，蔡老师</a:t>
            </a:r>
            <a:endParaRPr kumimoji="0" lang="zh-CN" altLang="en-US"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mn-ea"/>
            </a:endParaRPr>
          </a:p>
          <a:p>
            <a:pPr marL="0" marR="0" lvl="0" algn="l" defTabSz="914400" rtl="0" eaLnBrk="1" fontAlgn="base" latinLnBrk="0" hangingPunct="1">
              <a:lnSpc>
                <a:spcPct val="150000"/>
              </a:lnSpc>
              <a:buClrTx/>
              <a:buSzTx/>
              <a:buFont typeface="Wingdings" panose="05000000000000000000" pitchFamily="2" charset="2"/>
              <a:buNone/>
              <a:defRPr/>
            </a:pPr>
            <a:r>
              <a:rPr lang="zh-CN" altLang="en-US" sz="2000" noProof="0" dirty="0" smtClean="0">
                <a:ln>
                  <a:noFill/>
                </a:ln>
                <a:effectLst/>
                <a:uLnTx/>
                <a:uFillTx/>
                <a:latin typeface="微软雅黑" panose="020B0503020204020204" charset="-122"/>
                <a:ea typeface="微软雅黑" panose="020B0503020204020204" charset="-122"/>
                <a:sym typeface="+mn-ea"/>
              </a:rPr>
              <a:t>Email: </a:t>
            </a:r>
            <a:r>
              <a:rPr lang="zh-CN" altLang="en-US" sz="2000" noProof="0" dirty="0" smtClean="0">
                <a:ln>
                  <a:noFill/>
                </a:ln>
                <a:effectLst/>
                <a:uLnTx/>
                <a:uFillTx/>
                <a:latin typeface="微软雅黑" panose="020B0503020204020204" charset="-122"/>
                <a:ea typeface="微软雅黑" panose="020B0503020204020204" charset="-122"/>
                <a:sym typeface="+mn-ea"/>
                <a:hlinkClick r:id="rId1"/>
              </a:rPr>
              <a:t>jy@zju.edu.cn</a:t>
            </a:r>
            <a:endParaRPr lang="zh-CN" altLang="en-US" sz="2000" noProof="0" dirty="0" smtClean="0">
              <a:ln>
                <a:noFill/>
              </a:ln>
              <a:effectLst/>
              <a:uLnTx/>
              <a:uFillTx/>
              <a:latin typeface="微软雅黑" panose="020B0503020204020204" charset="-122"/>
              <a:ea typeface="微软雅黑" panose="020B0503020204020204" charset="-122"/>
              <a:sym typeface="+mn-ea"/>
              <a:hlinkClick r:id="rId1"/>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7"/>
          <p:cNvPicPr>
            <a:picLocks noChangeAspect="1"/>
          </p:cNvPicPr>
          <p:nvPr/>
        </p:nvPicPr>
        <p:blipFill>
          <a:blip r:embed="rId1"/>
          <a:srcRect t="3508" r="3555"/>
          <a:stretch>
            <a:fillRect/>
          </a:stretch>
        </p:blipFill>
        <p:spPr>
          <a:xfrm>
            <a:off x="-9525" y="0"/>
            <a:ext cx="12161520" cy="6858000"/>
          </a:xfrm>
          <a:prstGeom prst="rect">
            <a:avLst/>
          </a:prstGeom>
          <a:noFill/>
          <a:ln w="9525">
            <a:noFill/>
          </a:ln>
        </p:spPr>
      </p:pic>
      <p:sp>
        <p:nvSpPr>
          <p:cNvPr id="40" name="任意多边形 39"/>
          <p:cNvSpPr/>
          <p:nvPr/>
        </p:nvSpPr>
        <p:spPr>
          <a:xfrm>
            <a:off x="3699475" y="898525"/>
            <a:ext cx="5060950" cy="5060950"/>
          </a:xfrm>
          <a:custGeom>
            <a:avLst/>
            <a:gdLst>
              <a:gd name="connsiteX0" fmla="*/ 2528706 w 5060732"/>
              <a:gd name="connsiteY0" fmla="*/ 676257 h 5060732"/>
              <a:gd name="connsiteX1" fmla="*/ 674598 w 5060732"/>
              <a:gd name="connsiteY1" fmla="*/ 2530365 h 5060732"/>
              <a:gd name="connsiteX2" fmla="*/ 2528706 w 5060732"/>
              <a:gd name="connsiteY2" fmla="*/ 4384473 h 5060732"/>
              <a:gd name="connsiteX3" fmla="*/ 4382814 w 5060732"/>
              <a:gd name="connsiteY3" fmla="*/ 2530365 h 5060732"/>
              <a:gd name="connsiteX4" fmla="*/ 2528706 w 5060732"/>
              <a:gd name="connsiteY4" fmla="*/ 676257 h 5060732"/>
              <a:gd name="connsiteX5" fmla="*/ 2530366 w 5060732"/>
              <a:gd name="connsiteY5" fmla="*/ 0 h 5060732"/>
              <a:gd name="connsiteX6" fmla="*/ 5060732 w 5060732"/>
              <a:gd name="connsiteY6" fmla="*/ 2530366 h 5060732"/>
              <a:gd name="connsiteX7" fmla="*/ 2530366 w 5060732"/>
              <a:gd name="connsiteY7" fmla="*/ 5060732 h 5060732"/>
              <a:gd name="connsiteX8" fmla="*/ 0 w 5060732"/>
              <a:gd name="connsiteY8" fmla="*/ 2530366 h 5060732"/>
              <a:gd name="connsiteX9" fmla="*/ 2530366 w 5060732"/>
              <a:gd name="connsiteY9" fmla="*/ 0 h 50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732" h="5060732">
                <a:moveTo>
                  <a:pt x="2528706" y="676257"/>
                </a:moveTo>
                <a:cubicBezTo>
                  <a:pt x="1504710" y="676257"/>
                  <a:pt x="674598" y="1506369"/>
                  <a:pt x="674598" y="2530365"/>
                </a:cubicBezTo>
                <a:cubicBezTo>
                  <a:pt x="674598" y="3554361"/>
                  <a:pt x="1504710" y="4384473"/>
                  <a:pt x="2528706" y="4384473"/>
                </a:cubicBezTo>
                <a:cubicBezTo>
                  <a:pt x="3552702" y="4384473"/>
                  <a:pt x="4382814" y="3554361"/>
                  <a:pt x="4382814" y="2530365"/>
                </a:cubicBezTo>
                <a:cubicBezTo>
                  <a:pt x="4382814" y="1506369"/>
                  <a:pt x="3552702" y="676257"/>
                  <a:pt x="2528706" y="676257"/>
                </a:cubicBezTo>
                <a:close/>
                <a:moveTo>
                  <a:pt x="2530366" y="0"/>
                </a:moveTo>
                <a:cubicBezTo>
                  <a:pt x="3927849" y="0"/>
                  <a:pt x="5060732" y="1132883"/>
                  <a:pt x="5060732" y="2530366"/>
                </a:cubicBezTo>
                <a:cubicBezTo>
                  <a:pt x="5060732" y="3927849"/>
                  <a:pt x="3927849" y="5060732"/>
                  <a:pt x="2530366" y="5060732"/>
                </a:cubicBezTo>
                <a:cubicBezTo>
                  <a:pt x="1132883" y="5060732"/>
                  <a:pt x="0" y="3927849"/>
                  <a:pt x="0" y="2530366"/>
                </a:cubicBezTo>
                <a:cubicBezTo>
                  <a:pt x="0" y="1132883"/>
                  <a:pt x="1132883" y="0"/>
                  <a:pt x="2530366" y="0"/>
                </a:cubicBezTo>
                <a:close/>
              </a:path>
            </a:pathLst>
          </a:custGeom>
          <a:solidFill>
            <a:srgbClr val="6C76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39" name="椭圆 38"/>
          <p:cNvSpPr/>
          <p:nvPr/>
        </p:nvSpPr>
        <p:spPr>
          <a:xfrm>
            <a:off x="4375750" y="1574800"/>
            <a:ext cx="3708400" cy="3708400"/>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dirty="0">
              <a:ln>
                <a:noFill/>
              </a:ln>
              <a:solidFill>
                <a:schemeClr val="lt1"/>
              </a:solidFill>
              <a:effectLst/>
              <a:uLnTx/>
              <a:uFillTx/>
              <a:latin typeface="+mn-lt"/>
              <a:ea typeface="微软雅黑" panose="020B0503020204020204" charset="-122"/>
              <a:cs typeface="微软雅黑" panose="020B0503020204020204" charset="-122"/>
            </a:endParaRPr>
          </a:p>
        </p:txBody>
      </p:sp>
      <p:sp>
        <p:nvSpPr>
          <p:cNvPr id="5" name="文本框 4"/>
          <p:cNvSpPr txBox="1"/>
          <p:nvPr/>
        </p:nvSpPr>
        <p:spPr>
          <a:xfrm>
            <a:off x="5252050" y="1481138"/>
            <a:ext cx="1949450" cy="2214880"/>
          </a:xfrm>
          <a:prstGeom prst="rect">
            <a:avLst/>
          </a:prstGeom>
          <a:noFill/>
        </p:spPr>
        <p:txBody>
          <a:bodyPr wrap="none">
            <a:spAutoFit/>
          </a:bodyPr>
          <a:lstStyle/>
          <a:p>
            <a:pPr marR="0" defTabSz="914400">
              <a:buClrTx/>
              <a:buSzTx/>
              <a:buFontTx/>
              <a:buNone/>
              <a:defRPr/>
            </a:pPr>
            <a:r>
              <a:rPr kumimoji="1" lang="en-US" altLang="zh-CN"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rPr>
              <a:t>04</a:t>
            </a:r>
            <a:endParaRPr kumimoji="1" lang="zh-CN" altLang="en-US" sz="13800" b="1" kern="1200" cap="none" spc="0" normalizeH="0" baseline="0" noProof="0" dirty="0">
              <a:solidFill>
                <a:schemeClr val="tx1">
                  <a:lumMod val="75000"/>
                  <a:lumOff val="25000"/>
                </a:schemeClr>
              </a:solidFill>
              <a:latin typeface="DFGothic-EB" panose="02010609010101010101" pitchFamily="1" charset="-128"/>
              <a:ea typeface="DFGothic-EB" panose="02010609010101010101" pitchFamily="1" charset="-128"/>
              <a:cs typeface="微软雅黑" panose="020B0503020204020204" charset="-122"/>
            </a:endParaRPr>
          </a:p>
        </p:txBody>
      </p:sp>
      <p:sp>
        <p:nvSpPr>
          <p:cNvPr id="6" name="文本框 5"/>
          <p:cNvSpPr txBox="1"/>
          <p:nvPr/>
        </p:nvSpPr>
        <p:spPr>
          <a:xfrm>
            <a:off x="5429885" y="3494405"/>
            <a:ext cx="1771650" cy="368300"/>
          </a:xfrm>
          <a:prstGeom prst="rect">
            <a:avLst/>
          </a:prstGeom>
          <a:noFill/>
        </p:spPr>
        <p:txBody>
          <a:bodyPr wrap="square">
            <a:spAutoFit/>
          </a:bodyPr>
          <a:lstStyle/>
          <a:p>
            <a:pPr marR="0" algn="dist" defTabSz="914400">
              <a:buClrTx/>
              <a:buSzTx/>
              <a:buFontTx/>
              <a:buNone/>
              <a:defRPr/>
            </a:pPr>
            <a:r>
              <a:rPr kumimoji="1"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第四部分</a:t>
            </a:r>
            <a:endParaRPr kumimoji="1"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111080" y="4148138"/>
            <a:ext cx="2011680" cy="368300"/>
          </a:xfrm>
          <a:prstGeom prst="rect">
            <a:avLst/>
          </a:prstGeom>
          <a:noFill/>
        </p:spPr>
        <p:txBody>
          <a:bodyPr wrap="none">
            <a:spAutoFit/>
          </a:bodyPr>
          <a:lstStyle/>
          <a:p>
            <a:pPr marR="0" defTabSz="914400">
              <a:buClrTx/>
              <a:buSzTx/>
              <a:buFontTx/>
              <a:buNone/>
              <a:defRPr/>
            </a:pPr>
            <a:r>
              <a:rPr kumimoji="1"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毕业生的求职月历</a:t>
            </a:r>
            <a:endParaRPr kumimoji="1" lang="zh-CN" altLang="en-US" b="1" kern="1200" cap="none" spc="0" normalizeH="0" baseline="0" noProof="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074" name="Picture 2"/>
          <p:cNvPicPr>
            <a:picLocks noGrp="1" noChangeAspect="1" noChangeArrowheads="1"/>
          </p:cNvPicPr>
          <p:nvPr/>
        </p:nvPicPr>
        <p:blipFill>
          <a:blip r:embed="rId1" cstate="print"/>
          <a:srcRect/>
          <a:stretch>
            <a:fillRect/>
          </a:stretch>
        </p:blipFill>
        <p:spPr bwMode="auto">
          <a:xfrm>
            <a:off x="7880985" y="717550"/>
            <a:ext cx="4297680" cy="5323840"/>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3811270" y="720090"/>
            <a:ext cx="4427855" cy="5321300"/>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3" cstate="print"/>
          <a:srcRect/>
          <a:stretch>
            <a:fillRect/>
          </a:stretch>
        </p:blipFill>
        <p:spPr bwMode="auto">
          <a:xfrm>
            <a:off x="-74930" y="718185"/>
            <a:ext cx="4267835" cy="5323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smtClean="0"/>
              <a:t>择业标准</a:t>
            </a:r>
            <a:endParaRPr lang="zh-CN" altLang="en-US" sz="4000" b="1" dirty="0"/>
          </a:p>
        </p:txBody>
      </p:sp>
      <p:pic>
        <p:nvPicPr>
          <p:cNvPr id="4" name="图片 3"/>
          <p:cNvPicPr/>
          <p:nvPr/>
        </p:nvPicPr>
        <p:blipFill>
          <a:blip r:embed="rId1"/>
          <a:srcRect/>
          <a:stretch>
            <a:fillRect/>
          </a:stretch>
        </p:blipFill>
        <p:spPr bwMode="auto">
          <a:xfrm>
            <a:off x="1480820" y="1461135"/>
            <a:ext cx="9187180" cy="5396865"/>
          </a:xfrm>
          <a:prstGeom prst="rect">
            <a:avLst/>
          </a:prstGeom>
          <a:noFill/>
          <a:ln w="9525">
            <a:noFill/>
            <a:miter lim="800000"/>
            <a:headEnd/>
            <a:tailEnd/>
          </a:ln>
        </p:spPr>
      </p:pic>
      <p:sp>
        <p:nvSpPr>
          <p:cNvPr id="3" name="内容占位符 2"/>
          <p:cNvSpPr>
            <a:spLocks noGrp="1"/>
          </p:cNvSpPr>
          <p:nvPr>
            <p:ph idx="1"/>
          </p:nvPr>
        </p:nvSpPr>
        <p:spPr>
          <a:xfrm>
            <a:off x="609660" y="1461135"/>
            <a:ext cx="10973880" cy="4525963"/>
          </a:xfrm>
        </p:spPr>
        <p:txBody>
          <a:bodyPr/>
          <a:lstStyle/>
          <a:p>
            <a:pPr lvl="0"/>
            <a:r>
              <a:rPr lang="zh-CN" altLang="en-US" sz="2800" dirty="0" smtClean="0"/>
              <a:t>学习和个人成长成为理想工作的最重要评价标准</a:t>
            </a:r>
            <a:endParaRPr lang="zh-CN" altLang="en-US" sz="2800" dirty="0" smtClean="0"/>
          </a:p>
          <a:p>
            <a:endParaRPr lang="zh-CN" alt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1" cstate="print"/>
          <a:srcRect/>
          <a:stretch>
            <a:fillRect/>
          </a:stretch>
        </p:blipFill>
        <p:spPr bwMode="auto">
          <a:xfrm>
            <a:off x="7974330" y="469265"/>
            <a:ext cx="4236720" cy="5334000"/>
          </a:xfrm>
          <a:prstGeom prst="rect">
            <a:avLst/>
          </a:prstGeom>
          <a:noFill/>
          <a:ln w="9525">
            <a:noFill/>
            <a:miter lim="800000"/>
            <a:headEnd/>
            <a:tailEnd/>
          </a:ln>
        </p:spPr>
      </p:pic>
      <p:sp>
        <p:nvSpPr>
          <p:cNvPr id="2" name="标题 1"/>
          <p:cNvSpPr>
            <a:spLocks noGrp="1"/>
          </p:cNvSpPr>
          <p:nvPr>
            <p:ph type="title"/>
          </p:nvPr>
        </p:nvSpPr>
        <p:spPr/>
        <p:txBody>
          <a:bodyPr/>
          <a:lstStyle/>
          <a:p>
            <a:endParaRPr lang="zh-CN" altLang="en-US"/>
          </a:p>
        </p:txBody>
      </p:sp>
      <p:pic>
        <p:nvPicPr>
          <p:cNvPr id="4098" name="Picture 2"/>
          <p:cNvPicPr>
            <a:picLocks noGrp="1" noChangeAspect="1" noChangeArrowheads="1"/>
          </p:cNvPicPr>
          <p:nvPr/>
        </p:nvPicPr>
        <p:blipFill>
          <a:blip r:embed="rId2" cstate="print"/>
          <a:srcRect/>
          <a:stretch>
            <a:fillRect/>
          </a:stretch>
        </p:blipFill>
        <p:spPr bwMode="auto">
          <a:xfrm>
            <a:off x="4196080" y="468630"/>
            <a:ext cx="4173855" cy="5334635"/>
          </a:xfrm>
          <a:prstGeom prst="rect">
            <a:avLst/>
          </a:prstGeom>
          <a:noFill/>
          <a:ln w="9525">
            <a:noFill/>
            <a:miter lim="800000"/>
            <a:headEnd/>
            <a:tailEnd/>
          </a:ln>
        </p:spPr>
      </p:pic>
      <p:pic>
        <p:nvPicPr>
          <p:cNvPr id="3076" name="Picture 4"/>
          <p:cNvPicPr>
            <a:picLocks noGrp="1" noChangeAspect="1" noChangeArrowheads="1"/>
          </p:cNvPicPr>
          <p:nvPr>
            <p:ph idx="1"/>
          </p:nvPr>
        </p:nvPicPr>
        <p:blipFill>
          <a:blip r:embed="rId3" cstate="print"/>
          <a:srcRect/>
          <a:stretch>
            <a:fillRect/>
          </a:stretch>
        </p:blipFill>
        <p:spPr bwMode="auto">
          <a:xfrm>
            <a:off x="188595" y="469265"/>
            <a:ext cx="4335780" cy="5334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6146" name="Picture 2"/>
          <p:cNvPicPr>
            <a:picLocks noGrp="1" noChangeAspect="1" noChangeArrowheads="1"/>
          </p:cNvPicPr>
          <p:nvPr/>
        </p:nvPicPr>
        <p:blipFill>
          <a:blip r:embed="rId1" cstate="print"/>
          <a:srcRect/>
          <a:stretch>
            <a:fillRect/>
          </a:stretch>
        </p:blipFill>
        <p:spPr bwMode="auto">
          <a:xfrm>
            <a:off x="7591425" y="922655"/>
            <a:ext cx="4520565" cy="5716905"/>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a:stretch>
            <a:fillRect/>
          </a:stretch>
        </p:blipFill>
        <p:spPr bwMode="auto">
          <a:xfrm>
            <a:off x="3418840" y="922655"/>
            <a:ext cx="4554855" cy="5382260"/>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3" cstate="print"/>
          <a:srcRect/>
          <a:stretch>
            <a:fillRect/>
          </a:stretch>
        </p:blipFill>
        <p:spPr bwMode="auto">
          <a:xfrm>
            <a:off x="-88900" y="922655"/>
            <a:ext cx="3938905" cy="5488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t>联系方式</a:t>
            </a:r>
            <a:endParaRPr lang="zh-CN" altLang="en-US" sz="3600" b="1"/>
          </a:p>
        </p:txBody>
      </p:sp>
      <p:sp>
        <p:nvSpPr>
          <p:cNvPr id="3" name="内容占位符 2"/>
          <p:cNvSpPr>
            <a:spLocks noGrp="1"/>
          </p:cNvSpPr>
          <p:nvPr>
            <p:ph idx="1"/>
          </p:nvPr>
        </p:nvSpPr>
        <p:spPr>
          <a:xfrm>
            <a:off x="737930" y="1318895"/>
            <a:ext cx="10973880" cy="4525963"/>
          </a:xfrm>
        </p:spPr>
        <p:txBody>
          <a:bodyPr>
            <a:noAutofit/>
          </a:bodyPr>
          <a:lstStyle/>
          <a:p>
            <a:pPr indent="-285750" defTabSz="913130">
              <a:lnSpc>
                <a:spcPct val="150000"/>
              </a:lnSpc>
            </a:pPr>
            <a:r>
              <a:rPr lang="zh-CN" altLang="en-US" sz="1800" dirty="0">
                <a:solidFill>
                  <a:schemeClr val="tx1">
                    <a:lumMod val="95000"/>
                    <a:lumOff val="5000"/>
                  </a:schemeClr>
                </a:solidFill>
                <a:latin typeface="微软雅黑" panose="020B0503020204020204" charset="-122"/>
                <a:sym typeface="+mn-ea"/>
              </a:rPr>
              <a:t>学院（系）就业工作联系人：杨老师  陶老师</a:t>
            </a:r>
            <a:endParaRPr lang="zh-CN" altLang="en-US" sz="20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mn-ea"/>
              </a:rPr>
              <a:t>面谈</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mn-ea"/>
              </a:rPr>
              <a:t>关于应届毕业生问题请首先参看学院公告，例如：</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mn-ea"/>
              </a:rPr>
              <a:t>http://www.cse.zju.edu.cn/redir.php?catalog_id=142&amp;object_id=949563</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mn-ea"/>
              </a:rPr>
              <a:t>http://www.cse.zju.edu.cn/redir.php?catalog_id=142&amp;object_id=918154</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indent="-285750" defTabSz="913130">
              <a:lnSpc>
                <a:spcPct val="150000"/>
              </a:lnSpc>
            </a:pPr>
            <a:endParaRPr lang="zh-CN" altLang="en-US" sz="2400" dirty="0">
              <a:solidFill>
                <a:schemeClr val="tx1">
                  <a:lumMod val="95000"/>
                  <a:lumOff val="5000"/>
                </a:schemeClr>
              </a:solidFill>
              <a:latin typeface="微软雅黑" panose="020B0503020204020204" charset="-122"/>
              <a:ea typeface="微软雅黑" panose="020B0503020204020204" charset="-122"/>
              <a:sym typeface="+mn-ea"/>
            </a:endParaRPr>
          </a:p>
          <a:p>
            <a:pPr indent="-285750" defTabSz="913130">
              <a:lnSpc>
                <a:spcPct val="150000"/>
              </a:lnSpc>
            </a:pPr>
            <a:r>
              <a:rPr lang="zh-CN" altLang="en-US" sz="1800" dirty="0">
                <a:solidFill>
                  <a:schemeClr val="tx1">
                    <a:lumMod val="95000"/>
                    <a:lumOff val="5000"/>
                  </a:schemeClr>
                </a:solidFill>
                <a:latin typeface="微软雅黑" panose="020B0503020204020204" charset="-122"/>
                <a:sym typeface="+mn-ea"/>
              </a:rPr>
              <a:t>学校就业指导与服务中心</a:t>
            </a:r>
            <a:endParaRPr lang="zh-CN" altLang="en-US" sz="20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400" dirty="0" smtClean="0">
                <a:solidFill>
                  <a:schemeClr val="tx1">
                    <a:lumMod val="95000"/>
                    <a:lumOff val="5000"/>
                  </a:schemeClr>
                </a:solidFill>
                <a:latin typeface="微软雅黑" panose="020B0503020204020204" charset="-122"/>
                <a:sym typeface="+mn-ea"/>
              </a:rPr>
              <a:t>就业手续相关问题咨询：</a:t>
            </a:r>
            <a:r>
              <a:rPr lang="zh-CN" altLang="en-US" sz="1400" dirty="0">
                <a:solidFill>
                  <a:schemeClr val="tx1">
                    <a:lumMod val="95000"/>
                    <a:lumOff val="5000"/>
                  </a:schemeClr>
                </a:solidFill>
                <a:latin typeface="微软雅黑" panose="020B0503020204020204" charset="-122"/>
                <a:sym typeface="+mn-ea"/>
              </a:rPr>
              <a:t>87951536，李老师，刘老师</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400" dirty="0" smtClean="0">
                <a:solidFill>
                  <a:schemeClr val="tx1">
                    <a:lumMod val="95000"/>
                    <a:lumOff val="5000"/>
                  </a:schemeClr>
                </a:solidFill>
                <a:latin typeface="微软雅黑" panose="020B0503020204020204" charset="-122"/>
                <a:sym typeface="+mn-ea"/>
              </a:rPr>
              <a:t>生涯规划以及求职指导：</a:t>
            </a:r>
            <a:r>
              <a:rPr lang="zh-CN" altLang="en-US" sz="1400" dirty="0">
                <a:solidFill>
                  <a:schemeClr val="tx1">
                    <a:lumMod val="95000"/>
                    <a:lumOff val="5000"/>
                  </a:schemeClr>
                </a:solidFill>
                <a:latin typeface="微软雅黑" panose="020B0503020204020204" charset="-122"/>
                <a:sym typeface="+mn-ea"/>
              </a:rPr>
              <a:t>87952717，林老师，蔡老师</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400" dirty="0" smtClean="0">
                <a:solidFill>
                  <a:schemeClr val="tx1">
                    <a:lumMod val="95000"/>
                    <a:lumOff val="5000"/>
                  </a:schemeClr>
                </a:solidFill>
                <a:latin typeface="微软雅黑" panose="020B0503020204020204" charset="-122"/>
                <a:sym typeface="+mn-ea"/>
              </a:rPr>
              <a:t>校园招聘相关问题咨询：</a:t>
            </a:r>
            <a:r>
              <a:rPr lang="en-US" altLang="zh-CN" sz="1400" dirty="0">
                <a:solidFill>
                  <a:schemeClr val="tx1">
                    <a:lumMod val="95000"/>
                    <a:lumOff val="5000"/>
                  </a:schemeClr>
                </a:solidFill>
                <a:latin typeface="微软雅黑" panose="020B0503020204020204" charset="-122"/>
                <a:sym typeface="+mn-ea"/>
              </a:rPr>
              <a:t>87951475</a:t>
            </a:r>
            <a:r>
              <a:rPr lang="zh-CN" altLang="en-US" sz="1400" dirty="0">
                <a:solidFill>
                  <a:schemeClr val="tx1">
                    <a:lumMod val="95000"/>
                    <a:lumOff val="5000"/>
                  </a:schemeClr>
                </a:solidFill>
                <a:latin typeface="微软雅黑" panose="020B0503020204020204" charset="-122"/>
                <a:sym typeface="+mn-ea"/>
              </a:rPr>
              <a:t>，沈老师，洪老师，陈老师</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400" dirty="0">
                <a:solidFill>
                  <a:schemeClr val="tx1">
                    <a:lumMod val="95000"/>
                    <a:lumOff val="5000"/>
                  </a:schemeClr>
                </a:solidFill>
                <a:latin typeface="微软雅黑" panose="020B0503020204020204" charset="-122"/>
                <a:sym typeface="+mn-ea"/>
              </a:rPr>
              <a:t>Email: jy@zju.edu.cn</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pPr lvl="1" defTabSz="913130">
              <a:lnSpc>
                <a:spcPct val="150000"/>
              </a:lnSpc>
            </a:pPr>
            <a:r>
              <a:rPr lang="zh-CN" altLang="en-US" sz="1400" dirty="0">
                <a:solidFill>
                  <a:schemeClr val="tx1">
                    <a:lumMod val="95000"/>
                    <a:lumOff val="5000"/>
                  </a:schemeClr>
                </a:solidFill>
                <a:latin typeface="微软雅黑" panose="020B0503020204020204" charset="-122"/>
                <a:sym typeface="+mn-ea"/>
              </a:rPr>
              <a:t>http://www.career.zju.edu.cn</a:t>
            </a:r>
            <a:endParaRPr lang="zh-CN" altLang="en-US" sz="1600" dirty="0">
              <a:solidFill>
                <a:schemeClr val="tx1">
                  <a:lumMod val="95000"/>
                  <a:lumOff val="5000"/>
                </a:schemeClr>
              </a:solidFill>
              <a:latin typeface="微软雅黑" panose="020B0503020204020204" charset="-122"/>
              <a:ea typeface="微软雅黑" panose="020B0503020204020204" charset="-122"/>
              <a:sym typeface="+mn-ea"/>
            </a:endParaRPr>
          </a:p>
          <a:p>
            <a:endParaRPr lang="zh-CN" altLang="en-US" sz="2000" dirty="0">
              <a:solidFill>
                <a:schemeClr val="tx1">
                  <a:lumMod val="95000"/>
                  <a:lumOff val="5000"/>
                </a:schemeClr>
              </a:solidFill>
              <a:latin typeface="微软雅黑" panose="020B0503020204020204" charset="-122"/>
              <a:ea typeface="微软雅黑" panose="020B0503020204020204" charset="-122"/>
              <a:sym typeface="+mn-ea"/>
            </a:endParaRPr>
          </a:p>
        </p:txBody>
      </p:sp>
      <p:pic>
        <p:nvPicPr>
          <p:cNvPr id="58371" name="图片 1"/>
          <p:cNvPicPr>
            <a:picLocks noChangeAspect="1"/>
          </p:cNvPicPr>
          <p:nvPr/>
        </p:nvPicPr>
        <p:blipFill>
          <a:blip r:embed="rId1"/>
          <a:stretch>
            <a:fillRect/>
          </a:stretch>
        </p:blipFill>
        <p:spPr>
          <a:xfrm>
            <a:off x="7032943" y="3716338"/>
            <a:ext cx="2376488" cy="2852737"/>
          </a:xfrm>
          <a:prstGeom prst="rect">
            <a:avLst/>
          </a:prstGeom>
          <a:noFill/>
          <a:ln w="9525">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rcRect/>
          <a:stretch>
            <a:fillRect/>
          </a:stretch>
        </p:blipFill>
        <p:spPr bwMode="auto">
          <a:xfrm>
            <a:off x="1666875" y="1479550"/>
            <a:ext cx="8733790" cy="5272405"/>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z="4000" b="1" dirty="0" smtClean="0"/>
              <a:t>就业心态</a:t>
            </a:r>
            <a:endParaRPr lang="zh-CN" altLang="en-US" sz="4000" b="1" dirty="0"/>
          </a:p>
        </p:txBody>
      </p:sp>
      <p:sp>
        <p:nvSpPr>
          <p:cNvPr id="3" name="内容占位符 2"/>
          <p:cNvSpPr>
            <a:spLocks noGrp="1"/>
          </p:cNvSpPr>
          <p:nvPr>
            <p:ph idx="1"/>
          </p:nvPr>
        </p:nvSpPr>
        <p:spPr>
          <a:xfrm>
            <a:off x="609660" y="1479550"/>
            <a:ext cx="10973880" cy="4525963"/>
          </a:xfrm>
        </p:spPr>
        <p:txBody>
          <a:bodyPr/>
          <a:lstStyle/>
          <a:p>
            <a:pPr lvl="0"/>
            <a:r>
              <a:rPr lang="zh-CN" altLang="en-US" sz="2800" dirty="0" smtClean="0"/>
              <a:t>自主不任性，理性看待加班</a:t>
            </a:r>
            <a:endParaRPr lang="zh-CN" altLang="en-US" sz="2800" dirty="0" smtClean="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4000" b="1" dirty="0" smtClean="0"/>
              <a:t>期望与现实</a:t>
            </a:r>
            <a:endParaRPr lang="zh-CN" altLang="en-US" sz="4000" b="1" dirty="0" smtClean="0"/>
          </a:p>
        </p:txBody>
      </p:sp>
      <p:sp>
        <p:nvSpPr>
          <p:cNvPr id="4" name="内容占位符 3"/>
          <p:cNvSpPr>
            <a:spLocks noGrp="1"/>
          </p:cNvSpPr>
          <p:nvPr>
            <p:ph idx="1"/>
          </p:nvPr>
        </p:nvSpPr>
        <p:spPr/>
        <p:txBody>
          <a:bodyPr>
            <a:normAutofit/>
          </a:bodyPr>
          <a:lstStyle/>
          <a:p>
            <a:pPr lvl="0"/>
            <a:r>
              <a:rPr lang="zh-CN" altLang="en-US" sz="2800" dirty="0" smtClean="0"/>
              <a:t>一线城市和新一线城市继续保持较强的吸引力</a:t>
            </a:r>
            <a:endParaRPr lang="zh-CN" altLang="en-US" sz="2800" dirty="0" smtClean="0"/>
          </a:p>
          <a:p>
            <a:pPr lvl="0"/>
            <a:r>
              <a:rPr lang="zh-CN" altLang="en-US" sz="2800" dirty="0" smtClean="0"/>
              <a:t>回乡就业的意愿有所提升</a:t>
            </a:r>
            <a:endParaRPr lang="zh-CN" altLang="en-US" sz="2800" dirty="0" smtClean="0"/>
          </a:p>
          <a:p>
            <a:endParaRPr lang="en-US" altLang="zh-CN" dirty="0" smtClean="0"/>
          </a:p>
          <a:p>
            <a:endParaRPr lang="en-US" altLang="zh-CN" dirty="0" smtClean="0"/>
          </a:p>
          <a:p>
            <a:endParaRPr lang="zh-CN" altLang="en-US" dirty="0"/>
          </a:p>
        </p:txBody>
      </p:sp>
      <p:pic>
        <p:nvPicPr>
          <p:cNvPr id="3076" name="Picture 4"/>
          <p:cNvPicPr>
            <a:picLocks noChangeAspect="1" noChangeArrowheads="1"/>
          </p:cNvPicPr>
          <p:nvPr/>
        </p:nvPicPr>
        <p:blipFill>
          <a:blip r:embed="rId1"/>
          <a:srcRect/>
          <a:stretch>
            <a:fillRect/>
          </a:stretch>
        </p:blipFill>
        <p:spPr bwMode="auto">
          <a:xfrm>
            <a:off x="3309918" y="2928934"/>
            <a:ext cx="4591050" cy="2581275"/>
          </a:xfrm>
          <a:prstGeom prst="rect">
            <a:avLst/>
          </a:prstGeom>
          <a:noFill/>
          <a:ln w="9525">
            <a:noFill/>
            <a:miter lim="800000"/>
            <a:headEnd/>
            <a:tailEnd/>
          </a:ln>
          <a:effectLst/>
        </p:spPr>
      </p:pic>
      <p:sp>
        <p:nvSpPr>
          <p:cNvPr id="8" name="矩形 7"/>
          <p:cNvSpPr/>
          <p:nvPr/>
        </p:nvSpPr>
        <p:spPr>
          <a:xfrm>
            <a:off x="940396" y="2805756"/>
            <a:ext cx="2500330" cy="3322955"/>
          </a:xfrm>
          <a:prstGeom prst="rect">
            <a:avLst/>
          </a:prstGeom>
        </p:spPr>
        <p:txBody>
          <a:bodyPr wrap="square">
            <a:spAutoFit/>
          </a:bodyPr>
          <a:lstStyle/>
          <a:p>
            <a:pPr lvl="1" fontAlgn="auto">
              <a:lnSpc>
                <a:spcPct val="150000"/>
              </a:lnSpc>
            </a:pPr>
            <a:r>
              <a:rPr lang="zh-CN" altLang="en-US" sz="2000" b="1" dirty="0" smtClean="0">
                <a:ea typeface="微软雅黑" panose="020B0503020204020204" charset="-122"/>
              </a:rPr>
              <a:t>一线城市：</a:t>
            </a:r>
            <a:endParaRPr lang="en-US" altLang="zh-CN" sz="2000" b="1"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生活成本高</a:t>
            </a:r>
            <a:endParaRPr lang="zh-CN" altLang="en-US" sz="2000"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房价高</a:t>
            </a:r>
            <a:endParaRPr lang="zh-CN" altLang="en-US" sz="2000"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房租高</a:t>
            </a:r>
            <a:endParaRPr lang="zh-CN" altLang="en-US" sz="2000"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加班</a:t>
            </a:r>
            <a:endParaRPr lang="zh-CN" altLang="en-US" sz="2000"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交通通勤</a:t>
            </a:r>
            <a:endParaRPr lang="zh-CN" altLang="en-US" sz="2000"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人口政策</a:t>
            </a:r>
            <a:r>
              <a:rPr lang="en-US" altLang="zh-CN" sz="2000" dirty="0" smtClean="0">
                <a:ea typeface="微软雅黑" panose="020B0503020204020204" charset="-122"/>
              </a:rPr>
              <a:t>……</a:t>
            </a:r>
            <a:endParaRPr lang="en-US" altLang="zh-CN" sz="2000" dirty="0" smtClean="0">
              <a:ea typeface="微软雅黑" panose="020B0503020204020204" charset="-122"/>
            </a:endParaRPr>
          </a:p>
        </p:txBody>
      </p:sp>
      <p:sp>
        <p:nvSpPr>
          <p:cNvPr id="9" name="矩形 8"/>
          <p:cNvSpPr/>
          <p:nvPr/>
        </p:nvSpPr>
        <p:spPr>
          <a:xfrm>
            <a:off x="7994981" y="2718433"/>
            <a:ext cx="3809984" cy="2707005"/>
          </a:xfrm>
          <a:prstGeom prst="rect">
            <a:avLst/>
          </a:prstGeom>
        </p:spPr>
        <p:txBody>
          <a:bodyPr wrap="square">
            <a:spAutoFit/>
          </a:bodyPr>
          <a:lstStyle/>
          <a:p>
            <a:pPr lvl="1"/>
            <a:r>
              <a:rPr lang="zh-CN" altLang="en-US" sz="2000" b="1" dirty="0" smtClean="0">
                <a:ea typeface="微软雅黑" panose="020B0503020204020204" charset="-122"/>
              </a:rPr>
              <a:t>新一线及二线城市：</a:t>
            </a:r>
            <a:endParaRPr lang="en-US" altLang="zh-CN" sz="2000" b="1" dirty="0" smtClean="0">
              <a:ea typeface="微软雅黑" panose="020B0503020204020204" charset="-122"/>
            </a:endParaRPr>
          </a:p>
          <a:p>
            <a:pPr lvl="1" fontAlgn="auto">
              <a:lnSpc>
                <a:spcPct val="150000"/>
              </a:lnSpc>
            </a:pPr>
            <a:r>
              <a:rPr lang="zh-CN" altLang="en-US" sz="2000" dirty="0" smtClean="0">
                <a:ea typeface="微软雅黑" panose="020B0503020204020204" charset="-122"/>
              </a:rPr>
              <a:t>利用“互联网</a:t>
            </a:r>
            <a:r>
              <a:rPr lang="en-US" altLang="zh-CN" sz="2000" dirty="0" smtClean="0">
                <a:ea typeface="微软雅黑" panose="020B0503020204020204" charset="-122"/>
              </a:rPr>
              <a:t>+</a:t>
            </a:r>
            <a:r>
              <a:rPr lang="zh-CN" altLang="en-US" sz="2000" dirty="0" smtClean="0">
                <a:ea typeface="微软雅黑" panose="020B0503020204020204" charset="-122"/>
              </a:rPr>
              <a:t>”，优化产业结构，社会经济发展水平不断提升，就业机会逐渐增多，为毕业生就业提供了更多的选择机会</a:t>
            </a:r>
            <a:r>
              <a:rPr lang="en-US" altLang="zh-CN" sz="2000" dirty="0" smtClean="0">
                <a:ea typeface="微软雅黑" panose="020B0503020204020204" charset="-122"/>
              </a:rPr>
              <a:t>……</a:t>
            </a:r>
            <a:endParaRPr lang="zh-CN" altLang="en-US" sz="2000" dirty="0" smtClean="0">
              <a:ea typeface="微软雅黑" panose="020B0503020204020204" charset="-122"/>
            </a:endParaRPr>
          </a:p>
        </p:txBody>
      </p:sp>
      <p:sp>
        <p:nvSpPr>
          <p:cNvPr id="16" name="直角上箭头 15"/>
          <p:cNvSpPr/>
          <p:nvPr/>
        </p:nvSpPr>
        <p:spPr>
          <a:xfrm>
            <a:off x="7056120" y="5425440"/>
            <a:ext cx="2813685" cy="1071880"/>
          </a:xfrm>
          <a:prstGeom prst="bentUpArrow">
            <a:avLst>
              <a:gd name="adj1" fmla="val 32384"/>
              <a:gd name="adj2" fmla="val 33205"/>
              <a:gd name="adj3" fmla="val 348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2" name="文本框 1"/>
          <p:cNvSpPr txBox="1"/>
          <p:nvPr/>
        </p:nvSpPr>
        <p:spPr>
          <a:xfrm>
            <a:off x="4335145" y="6129020"/>
            <a:ext cx="254000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对人才产生挤出效应</a:t>
            </a:r>
            <a:endParaRPr lang="zh-CN" altLang="en-US">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80" y="562928"/>
            <a:ext cx="10973880" cy="1143000"/>
          </a:xfrm>
        </p:spPr>
        <p:txBody>
          <a:bodyPr>
            <a:normAutofit fontScale="90000"/>
          </a:bodyPr>
          <a:lstStyle/>
          <a:p>
            <a:pPr lvl="0"/>
            <a:r>
              <a:rPr lang="zh-CN" altLang="en-US" sz="3600" dirty="0" smtClean="0"/>
              <a:t>偏好国企、事业单位等稳定工作，但超六成就业于民营企业</a:t>
            </a:r>
            <a:br>
              <a:rPr lang="zh-CN" altLang="en-US" sz="5400" dirty="0" smtClean="0"/>
            </a:br>
            <a:endParaRPr lang="zh-CN" altLang="en-US" dirty="0"/>
          </a:p>
        </p:txBody>
      </p:sp>
      <p:pic>
        <p:nvPicPr>
          <p:cNvPr id="2050" name="Picture 2"/>
          <p:cNvPicPr>
            <a:picLocks noGrp="1" noChangeAspect="1" noChangeArrowheads="1"/>
          </p:cNvPicPr>
          <p:nvPr>
            <p:ph idx="1"/>
          </p:nvPr>
        </p:nvPicPr>
        <p:blipFill>
          <a:blip r:embed="rId1"/>
          <a:srcRect/>
          <a:stretch>
            <a:fillRect/>
          </a:stretch>
        </p:blipFill>
        <p:spPr bwMode="auto">
          <a:xfrm>
            <a:off x="3129696" y="1600200"/>
            <a:ext cx="5934196" cy="4525963"/>
          </a:xfrm>
          <a:prstGeom prst="rect">
            <a:avLst/>
          </a:prstGeom>
          <a:noFill/>
          <a:ln w="9525">
            <a:noFill/>
            <a:miter lim="800000"/>
            <a:headEnd/>
            <a:tailEnd/>
          </a:ln>
          <a:effectLst/>
        </p:spPr>
      </p:pic>
      <p:sp>
        <p:nvSpPr>
          <p:cNvPr id="5" name="矩形 4"/>
          <p:cNvSpPr/>
          <p:nvPr/>
        </p:nvSpPr>
        <p:spPr>
          <a:xfrm>
            <a:off x="-119106" y="4572008"/>
            <a:ext cx="3024166" cy="1015663"/>
          </a:xfrm>
          <a:prstGeom prst="rect">
            <a:avLst/>
          </a:prstGeom>
        </p:spPr>
        <p:txBody>
          <a:bodyPr wrap="square">
            <a:spAutoFit/>
          </a:bodyPr>
          <a:lstStyle/>
          <a:p>
            <a:pPr lvl="1" algn="ctr"/>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外企、国企、</a:t>
            </a:r>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a:p>
            <a:pPr lvl="1" algn="ctr"/>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事业单位、国家机关</a:t>
            </a:r>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a:p>
            <a:pPr lvl="1"/>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p:txBody>
      </p:sp>
      <p:sp>
        <p:nvSpPr>
          <p:cNvPr id="6" name="矩形 5"/>
          <p:cNvSpPr/>
          <p:nvPr/>
        </p:nvSpPr>
        <p:spPr>
          <a:xfrm>
            <a:off x="8382016" y="4643446"/>
            <a:ext cx="4024298" cy="1323439"/>
          </a:xfrm>
          <a:prstGeom prst="rect">
            <a:avLst/>
          </a:prstGeom>
        </p:spPr>
        <p:txBody>
          <a:bodyPr wrap="square">
            <a:spAutoFit/>
          </a:bodyPr>
          <a:lstStyle/>
          <a:p>
            <a:pPr lvl="1"/>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民企经营质量不断提高</a:t>
            </a:r>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a:p>
            <a:pPr lvl="1"/>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民企就业环境不断提升</a:t>
            </a:r>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a:p>
            <a:pPr lvl="1"/>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雇主竞争力越来越强</a:t>
            </a:r>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a:p>
            <a:pPr lvl="1"/>
            <a:endParaRPr lang="zh-CN" altLang="en-US" sz="2000" dirty="0" smtClean="0">
              <a:ea typeface="微软雅黑" panose="020B0503020204020204" charset="-122"/>
            </a:endParaRPr>
          </a:p>
        </p:txBody>
      </p:sp>
      <p:sp>
        <p:nvSpPr>
          <p:cNvPr id="9" name="下箭头 8"/>
          <p:cNvSpPr/>
          <p:nvPr/>
        </p:nvSpPr>
        <p:spPr>
          <a:xfrm>
            <a:off x="1309654" y="2071678"/>
            <a:ext cx="714380" cy="19288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1" name="上箭头 10"/>
          <p:cNvSpPr/>
          <p:nvPr/>
        </p:nvSpPr>
        <p:spPr>
          <a:xfrm>
            <a:off x="9596462" y="2214554"/>
            <a:ext cx="785818" cy="22145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2" name="矩形 11"/>
          <p:cNvSpPr/>
          <p:nvPr/>
        </p:nvSpPr>
        <p:spPr>
          <a:xfrm>
            <a:off x="452398" y="1428736"/>
            <a:ext cx="2441694" cy="400110"/>
          </a:xfrm>
          <a:prstGeom prst="rect">
            <a:avLst/>
          </a:prstGeom>
        </p:spPr>
        <p:txBody>
          <a:bodyPr wrap="none">
            <a:spAutoFit/>
          </a:bodyPr>
          <a:lstStyle/>
          <a:p>
            <a:pPr lvl="1"/>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用人需求</a:t>
            </a:r>
            <a:r>
              <a:rPr lang="zh-CN" altLang="en-US" sz="2000" dirty="0" smtClean="0">
                <a:solidFill>
                  <a:srgbClr val="2F2F2F"/>
                </a:solidFill>
                <a:ea typeface="微软雅黑" panose="020B0503020204020204" charset="-122"/>
                <a:cs typeface="Times New Roman" panose="02020603050405020304" pitchFamily="18" charset="0"/>
              </a:rPr>
              <a:t>“</a:t>
            </a:r>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降</a:t>
            </a:r>
            <a:r>
              <a:rPr lang="zh-CN" altLang="en-US" sz="2000" dirty="0" smtClean="0">
                <a:solidFill>
                  <a:srgbClr val="2F2F2F"/>
                </a:solidFill>
                <a:ea typeface="微软雅黑" panose="020B0503020204020204" charset="-122"/>
                <a:cs typeface="Times New Roman" panose="02020603050405020304" pitchFamily="18" charset="0"/>
              </a:rPr>
              <a:t>”</a:t>
            </a:r>
            <a:endParaRPr lang="en-US" altLang="zh-CN"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p:txBody>
      </p:sp>
      <p:sp>
        <p:nvSpPr>
          <p:cNvPr id="13" name="矩形 12"/>
          <p:cNvSpPr/>
          <p:nvPr/>
        </p:nvSpPr>
        <p:spPr>
          <a:xfrm>
            <a:off x="8524892" y="1500174"/>
            <a:ext cx="2441694" cy="400110"/>
          </a:xfrm>
          <a:prstGeom prst="rect">
            <a:avLst/>
          </a:prstGeom>
        </p:spPr>
        <p:txBody>
          <a:bodyPr wrap="none">
            <a:spAutoFit/>
          </a:bodyPr>
          <a:lstStyle/>
          <a:p>
            <a:pPr lvl="1"/>
            <a:r>
              <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rPr>
              <a:t>用人需求“升”</a:t>
            </a:r>
            <a:endParaRPr lang="zh-CN" altLang="en-US" sz="2000" dirty="0" smtClean="0">
              <a:solidFill>
                <a:srgbClr val="2F2F2F"/>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3200" dirty="0" smtClean="0"/>
              <a:t>近四成毕业生就业岗位与专业不对口</a:t>
            </a:r>
            <a:endParaRPr lang="zh-CN" altLang="en-US" sz="3200" dirty="0" smtClean="0"/>
          </a:p>
        </p:txBody>
      </p:sp>
      <p:pic>
        <p:nvPicPr>
          <p:cNvPr id="2050" name="Picture 2"/>
          <p:cNvPicPr>
            <a:picLocks noGrp="1" noChangeAspect="1" noChangeArrowheads="1"/>
          </p:cNvPicPr>
          <p:nvPr>
            <p:ph idx="1"/>
          </p:nvPr>
        </p:nvPicPr>
        <p:blipFill>
          <a:blip r:embed="rId1"/>
          <a:srcRect/>
          <a:stretch>
            <a:fillRect/>
          </a:stretch>
        </p:blipFill>
        <p:spPr bwMode="auto">
          <a:xfrm>
            <a:off x="2509917" y="1610361"/>
            <a:ext cx="7170897" cy="452543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wrap="square" lIns="91440" tIns="45720" rIns="91440" bIns="45720" anchor="ctr">
            <a:normAutofit/>
          </a:bodyPr>
          <a:lstStyle/>
          <a:p>
            <a:r>
              <a:rPr lang="zh-CN" altLang="en-US" sz="3600" b="1" dirty="0"/>
              <a:t>我校历届毕业生就业情况</a:t>
            </a:r>
            <a:endParaRPr lang="zh-CN" altLang="en-US" sz="3600" b="1" dirty="0"/>
          </a:p>
        </p:txBody>
      </p:sp>
      <p:sp>
        <p:nvSpPr>
          <p:cNvPr id="30722" name="内容占位符 2"/>
          <p:cNvSpPr>
            <a:spLocks noGrp="1"/>
          </p:cNvSpPr>
          <p:nvPr>
            <p:ph idx="1"/>
          </p:nvPr>
        </p:nvSpPr>
        <p:spPr>
          <a:xfrm>
            <a:off x="1166778" y="1285860"/>
            <a:ext cx="10425652" cy="4525963"/>
          </a:xfrm>
        </p:spPr>
        <p:txBody>
          <a:bodyPr wrap="square" lIns="91440" tIns="45720" rIns="91440" bIns="45720" anchor="t">
            <a:normAutofit/>
          </a:bodyPr>
          <a:lstStyle/>
          <a:p>
            <a:pPr marL="0" indent="0" fontAlgn="auto">
              <a:lnSpc>
                <a:spcPct val="150000"/>
              </a:lnSpc>
              <a:spcBef>
                <a:spcPts val="0"/>
              </a:spcBef>
              <a:buNone/>
            </a:pPr>
            <a:r>
              <a:rPr lang="zh-CN" altLang="en-US" sz="2400" dirty="0"/>
              <a:t>学校官网</a:t>
            </a:r>
            <a:r>
              <a:rPr lang="en-US" altLang="zh-CN" sz="2400" dirty="0"/>
              <a:t>www.zju.edu.cn</a:t>
            </a:r>
            <a:r>
              <a:rPr lang="zh-CN" altLang="en-US" sz="2400" dirty="0"/>
              <a:t>可查询近三年我校</a:t>
            </a:r>
            <a:r>
              <a:rPr lang="zh-CN" altLang="zh-CN" sz="2400" dirty="0"/>
              <a:t>毕业生就业质量公报</a:t>
            </a:r>
            <a:r>
              <a:rPr lang="zh-CN" altLang="zh-CN" sz="2400" dirty="0" smtClean="0"/>
              <a:t>：</a:t>
            </a:r>
            <a:endParaRPr lang="en-US" altLang="zh-CN" sz="2400" dirty="0" smtClean="0"/>
          </a:p>
          <a:p>
            <a:pPr marL="0" indent="0" fontAlgn="auto">
              <a:lnSpc>
                <a:spcPct val="150000"/>
              </a:lnSpc>
              <a:spcBef>
                <a:spcPts val="0"/>
              </a:spcBef>
              <a:buNone/>
            </a:pPr>
            <a:r>
              <a:rPr lang="zh-CN" altLang="zh-CN" sz="2400" dirty="0" smtClean="0"/>
              <a:t>校</a:t>
            </a:r>
            <a:r>
              <a:rPr lang="zh-CN" altLang="zh-CN" sz="2400" dirty="0"/>
              <a:t>情总览</a:t>
            </a:r>
            <a:r>
              <a:rPr lang="en-US" altLang="zh-CN" sz="2400" dirty="0"/>
              <a:t>——</a:t>
            </a:r>
            <a:r>
              <a:rPr lang="zh-CN" altLang="en-US" sz="2400" dirty="0"/>
              <a:t>统计公报</a:t>
            </a:r>
            <a:r>
              <a:rPr lang="en-US" altLang="zh-CN" sz="2400" dirty="0"/>
              <a:t>——</a:t>
            </a:r>
            <a:r>
              <a:rPr lang="zh-CN" altLang="en-US" sz="2400" dirty="0"/>
              <a:t>毕业生就业质量公报</a:t>
            </a:r>
            <a:endParaRPr lang="zh-CN" altLang="en-US" sz="2400" dirty="0"/>
          </a:p>
        </p:txBody>
      </p:sp>
      <p:pic>
        <p:nvPicPr>
          <p:cNvPr id="1026" name="Picture 2"/>
          <p:cNvPicPr>
            <a:picLocks noChangeAspect="1" noChangeArrowheads="1"/>
          </p:cNvPicPr>
          <p:nvPr/>
        </p:nvPicPr>
        <p:blipFill>
          <a:blip r:embed="rId1"/>
          <a:srcRect/>
          <a:stretch>
            <a:fillRect/>
          </a:stretch>
        </p:blipFill>
        <p:spPr bwMode="auto">
          <a:xfrm>
            <a:off x="1238216" y="2428869"/>
            <a:ext cx="9644130" cy="4429131"/>
          </a:xfrm>
          <a:prstGeom prst="rect">
            <a:avLst/>
          </a:prstGeom>
          <a:noFill/>
          <a:ln w="9525">
            <a:noFill/>
            <a:miter lim="800000"/>
            <a:headEnd/>
            <a:tailEnd/>
          </a:ln>
          <a:effectLst/>
        </p:spPr>
      </p:pic>
    </p:spTree>
  </p:cSld>
  <p:clrMapOvr>
    <a:masterClrMapping/>
  </p:clrMapOvr>
</p:sld>
</file>

<file path=ppt/tags/tag1.xml><?xml version="1.0" encoding="utf-8"?>
<p:tagLst xmlns:p="http://schemas.openxmlformats.org/presentationml/2006/main">
  <p:tag name="THINKCELLSHAPEDONOTDELETE" val="pz2GUzdX9CkGwnpZYcvfjD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4927</Words>
  <Application>WPS 演示</Application>
  <PresentationFormat>自定义</PresentationFormat>
  <Paragraphs>484</Paragraphs>
  <Slides>43</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43</vt:i4>
      </vt:variant>
    </vt:vector>
  </HeadingPairs>
  <TitlesOfParts>
    <vt:vector size="60" baseType="lpstr">
      <vt:lpstr>Arial</vt:lpstr>
      <vt:lpstr>宋体</vt:lpstr>
      <vt:lpstr>Wingdings</vt:lpstr>
      <vt:lpstr>微软雅黑</vt:lpstr>
      <vt:lpstr>Times New Roman</vt:lpstr>
      <vt:lpstr>Arial Narrow</vt:lpstr>
      <vt:lpstr>DFGothic-EB</vt:lpstr>
      <vt:lpstr>Symbol</vt:lpstr>
      <vt:lpstr>Times New Roman</vt:lpstr>
      <vt:lpstr>Calibri</vt:lpstr>
      <vt:lpstr>Arial Unicode MS</vt:lpstr>
      <vt:lpstr>Arial Unicode MS</vt:lpstr>
      <vt:lpstr>黑体</vt:lpstr>
      <vt:lpstr>微软雅黑 Light</vt:lpstr>
      <vt:lpstr>Arial</vt:lpstr>
      <vt:lpstr>MS UI Gothic</vt:lpstr>
      <vt:lpstr>Office 主题</vt:lpstr>
      <vt:lpstr>PowerPoint 演示文稿</vt:lpstr>
      <vt:lpstr>PowerPoint 演示文稿</vt:lpstr>
      <vt:lpstr>就业大环境</vt:lpstr>
      <vt:lpstr>择业标准</vt:lpstr>
      <vt:lpstr>就业心态</vt:lpstr>
      <vt:lpstr>期望与现实</vt:lpstr>
      <vt:lpstr>偏好国企、事业单位等稳定工作，但超六成就业于民营企业 </vt:lpstr>
      <vt:lpstr>近四成毕业生就业岗位与专业不对口</vt:lpstr>
      <vt:lpstr>我校历届毕业生就业情况</vt:lpstr>
      <vt:lpstr>秉承家国情怀     服务国家战略</vt:lpstr>
      <vt:lpstr>“一带一路”战略</vt:lpstr>
      <vt:lpstr>长江经济带战略</vt:lpstr>
      <vt:lpstr>京津冀一体化战略</vt:lpstr>
      <vt:lpstr>PowerPoint 演示文稿</vt:lpstr>
      <vt:lpstr>OFFER是“挤”出来的</vt:lpstr>
      <vt:lpstr>多跑宣讲会！</vt:lpstr>
      <vt:lpstr>为什么要多跑宣讲会？</vt:lpstr>
      <vt:lpstr>如何高效参加宣讲会</vt:lpstr>
      <vt:lpstr>如何获得最全的宣讲会信息</vt:lpstr>
      <vt:lpstr>多参加招聘会！</vt:lpstr>
      <vt:lpstr>现有招聘会日程安排（后续会有添加，请留意更新）</vt:lpstr>
      <vt:lpstr>参加招聘会小贴士</vt:lpstr>
      <vt:lpstr>求职的N种途径</vt:lpstr>
      <vt:lpstr>听听过来人的经验</vt:lpstr>
      <vt:lpstr>简历和面试准备</vt:lpstr>
      <vt:lpstr>简历和面试准备</vt:lpstr>
      <vt:lpstr>给毕业生的建议</vt:lpstr>
      <vt:lpstr>给毕业生的建议</vt:lpstr>
      <vt:lpstr>PowerPoint 演示文稿</vt:lpstr>
      <vt:lpstr>就业政策解读</vt:lpstr>
      <vt:lpstr>PowerPoint 演示文稿</vt:lpstr>
      <vt:lpstr>基层就业</vt:lpstr>
      <vt:lpstr>学长经验分享</vt:lpstr>
      <vt:lpstr>网络学堂之一：就业指导系列慕课</vt:lpstr>
      <vt:lpstr>网络学堂之二：大学生职业教育发展平台</vt:lpstr>
      <vt:lpstr>就业沙龙</vt:lpstr>
      <vt:lpstr>就业咨询与辅导</vt:lpstr>
      <vt:lpstr>PowerPoint 演示文稿</vt:lpstr>
      <vt:lpstr>PowerPoint 演示文稿</vt:lpstr>
      <vt:lpstr>PowerPoint 演示文稿</vt:lpstr>
      <vt:lpstr>PowerPoint 演示文稿</vt:lpstr>
      <vt:lpstr>联系方式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Administrator</cp:lastModifiedBy>
  <cp:revision>69</cp:revision>
  <dcterms:created xsi:type="dcterms:W3CDTF">2017-09-06T10:01:00Z</dcterms:created>
  <dcterms:modified xsi:type="dcterms:W3CDTF">2017-10-07T06:01:43Z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