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48" r:id="rId1"/>
  </p:sldMasterIdLst>
  <p:notesMasterIdLst>
    <p:notesMasterId r:id="rId6"/>
  </p:notesMasterIdLst>
  <p:sldIdLst>
    <p:sldId id="256" r:id="rId2"/>
    <p:sldId id="406" r:id="rId3"/>
    <p:sldId id="407" r:id="rId4"/>
    <p:sldId id="265" r:id="rId5"/>
  </p:sldIdLst>
  <p:sldSz cx="10261600" cy="6858000"/>
  <p:notesSz cx="6797675" cy="9926638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50">
          <p15:clr>
            <a:srgbClr val="A4A3A4"/>
          </p15:clr>
        </p15:guide>
        <p15:guide id="2" pos="32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7422" autoAdjust="0"/>
  </p:normalViewPr>
  <p:slideViewPr>
    <p:cSldViewPr>
      <p:cViewPr varScale="1">
        <p:scale>
          <a:sx n="69" d="100"/>
          <a:sy n="69" d="100"/>
        </p:scale>
        <p:origin x="900" y="66"/>
      </p:cViewPr>
      <p:guideLst>
        <p:guide orient="horz" pos="2050"/>
        <p:guide pos="32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3CDE5-54FC-4678-BB4E-74043FCCEEB3}" type="datetimeFigureOut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14363" y="744538"/>
            <a:ext cx="55689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33EA26-4498-4B73-BBFA-FFEEAE2B68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ppt背景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35" y="0"/>
            <a:ext cx="10262704" cy="6858000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>
            <a:off x="563880" y="836930"/>
            <a:ext cx="92583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 descr="logo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3880" y="117475"/>
            <a:ext cx="829577" cy="648005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5757545" y="250825"/>
            <a:ext cx="3789680" cy="306705"/>
          </a:xfrm>
          <a:prstGeom prst="rect">
            <a:avLst/>
          </a:prstGeom>
          <a:noFill/>
        </p:spPr>
        <p:txBody>
          <a:bodyPr wrap="none" lIns="90170" tIns="46990" rIns="90170" bIns="46990" rtlCol="0">
            <a:noAutofit/>
          </a:bodyPr>
          <a:lstStyle/>
          <a:p>
            <a:r>
              <a:rPr lang="zh-CN" altLang="en-US" sz="1600" spc="100">
                <a:solidFill>
                  <a:schemeClr val="tx1"/>
                </a:solidFill>
                <a:uFillTx/>
              </a:rPr>
              <a:t>广东华域精密自动化机械设备有限公司</a:t>
            </a: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5724525" y="485775"/>
            <a:ext cx="38938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/>
              <a:t>Guangdong Huayu Precision </a:t>
            </a:r>
            <a:r>
              <a:rPr lang="zh-CN" altLang="en-US" sz="1200">
                <a:sym typeface="+mn-ea"/>
              </a:rPr>
              <a:t>Automation </a:t>
            </a:r>
            <a:r>
              <a:rPr lang="zh-CN" altLang="en-US" sz="1200"/>
              <a:t>Machinery Co., Ltd.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ppt背景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262704" cy="6858000"/>
          </a:xfrm>
          <a:prstGeom prst="rect">
            <a:avLst/>
          </a:prstGeom>
        </p:spPr>
      </p:pic>
      <p:sp>
        <p:nvSpPr>
          <p:cNvPr id="12" name="矩形 11"/>
          <p:cNvSpPr/>
          <p:nvPr userDrawn="1"/>
        </p:nvSpPr>
        <p:spPr>
          <a:xfrm>
            <a:off x="9881440" y="6387492"/>
            <a:ext cx="377026" cy="261610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 algn="ctr"/>
            <a:fld id="{FFC27896-D20C-4DD9-BF12-5BEB5BBFB6C9}" type="slidenum">
              <a:rPr kumimoji="0" lang="zh-CN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logo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51595" y="80010"/>
            <a:ext cx="829577" cy="648005"/>
          </a:xfrm>
          <a:prstGeom prst="rect">
            <a:avLst/>
          </a:prstGeom>
        </p:spPr>
      </p:pic>
      <p:cxnSp>
        <p:nvCxnSpPr>
          <p:cNvPr id="2" name="直接连接符 1"/>
          <p:cNvCxnSpPr/>
          <p:nvPr userDrawn="1"/>
        </p:nvCxnSpPr>
        <p:spPr>
          <a:xfrm>
            <a:off x="564515" y="836930"/>
            <a:ext cx="9258300" cy="0"/>
          </a:xfrm>
          <a:prstGeom prst="line">
            <a:avLst/>
          </a:prstGeom>
          <a:ln w="63500"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38000">
                  <a:schemeClr val="accent1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9881440" y="6387492"/>
            <a:ext cx="377026" cy="261610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pPr algn="ctr"/>
            <a:fld id="{FFC27896-D20C-4DD9-BF12-5BEB5BBFB6C9}" type="slidenum">
              <a:rPr kumimoji="0" lang="zh-CN" altLang="en-US" sz="11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‹#›</a:t>
            </a:fld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564493" y="836712"/>
            <a:ext cx="8028000" cy="0"/>
          </a:xfrm>
          <a:prstGeom prst="line">
            <a:avLst/>
          </a:prstGeom>
          <a:ln w="63500"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38000">
                  <a:schemeClr val="accent1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ADMINI~1\appdata\roaming\360se6\USERDA~1\Temp\7248349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811" y="44626"/>
            <a:ext cx="1033549" cy="137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13080" y="274638"/>
            <a:ext cx="92354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13080" y="1600205"/>
            <a:ext cx="92354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13080" y="6356355"/>
            <a:ext cx="239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2019/6/19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506049" y="6356355"/>
            <a:ext cx="32495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354148" y="6356355"/>
            <a:ext cx="239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3"/>
          <p:cNvSpPr txBox="1"/>
          <p:nvPr userDrawn="1"/>
        </p:nvSpPr>
        <p:spPr>
          <a:xfrm>
            <a:off x="152400" y="4724400"/>
            <a:ext cx="3098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endParaRPr lang="zh-CN" altLang="zh-CN" sz="1400" dirty="0">
              <a:latin typeface="宋体" panose="02010600030101010101" pitchFamily="2" charset="-122"/>
            </a:endParaRPr>
          </a:p>
          <a:p>
            <a:pPr eaLnBrk="1" hangingPunct="1"/>
            <a:endParaRPr lang="zh-CN" altLang="zh-CN" dirty="0">
              <a:latin typeface="Swis721 Blk BT" panose="020B0904030502020204" pitchFamily="34" charset="0"/>
            </a:endParaRPr>
          </a:p>
        </p:txBody>
      </p:sp>
      <p:graphicFrame>
        <p:nvGraphicFramePr>
          <p:cNvPr id="1026" name="Object 5"/>
          <p:cNvGraphicFramePr/>
          <p:nvPr userDrawn="1"/>
        </p:nvGraphicFramePr>
        <p:xfrm>
          <a:off x="1724025" y="3703955"/>
          <a:ext cx="64770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r:id="rId3" imgW="5181600" imgH="2028825" progId="PBrush">
                  <p:embed/>
                </p:oleObj>
              </mc:Choice>
              <mc:Fallback>
                <p:oleObj r:id="rId3" imgW="5181600" imgH="2028825" progId="PBrush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24025" y="3703955"/>
                        <a:ext cx="6477000" cy="1219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5">
            <a:extLst>
              <a:ext uri="{FF2B5EF4-FFF2-40B4-BE49-F238E27FC236}">
                <a16:creationId xmlns:a16="http://schemas.microsoft.com/office/drawing/2014/main" id="{1690EA38-8401-416B-A563-3F805413AC98}"/>
              </a:ext>
            </a:extLst>
          </p:cNvPr>
          <p:cNvSpPr txBox="1"/>
          <p:nvPr/>
        </p:nvSpPr>
        <p:spPr>
          <a:xfrm>
            <a:off x="1283489" y="1556792"/>
            <a:ext cx="7358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第六届“欧姆龙杯”自动化控制应用设计大赛</a:t>
            </a:r>
            <a:endParaRPr lang="en-US" altLang="zh-CN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企业命题赛</a:t>
            </a:r>
            <a:endParaRPr lang="zh-CN" altLang="en-US" sz="28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3"/>
          <p:cNvSpPr txBox="1"/>
          <p:nvPr/>
        </p:nvSpPr>
        <p:spPr>
          <a:xfrm>
            <a:off x="524643" y="404664"/>
            <a:ext cx="517771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企业赛题介绍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DD441527-7839-49E6-84C6-898405C4A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920" y="980728"/>
            <a:ext cx="3792824" cy="339893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24013F81-87EA-4B47-90E8-863EEDE49A2C}"/>
              </a:ext>
            </a:extLst>
          </p:cNvPr>
          <p:cNvSpPr txBox="1"/>
          <p:nvPr/>
        </p:nvSpPr>
        <p:spPr>
          <a:xfrm>
            <a:off x="7315244" y="45091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图片仅供参考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AA61E22E-2573-4ED1-9B1A-077198958DEC}"/>
              </a:ext>
            </a:extLst>
          </p:cNvPr>
          <p:cNvSpPr/>
          <p:nvPr/>
        </p:nvSpPr>
        <p:spPr>
          <a:xfrm>
            <a:off x="-15841" y="980728"/>
            <a:ext cx="60107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33350"/>
            <a:r>
              <a:rPr lang="en-US" altLang="zh-CN" sz="14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1400" kern="100" dirty="0"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zh-CN" sz="1600" kern="100" dirty="0"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比赛题目：完成物料块在平台上的循环搬运（物料块自定形状和大小）</a:t>
            </a:r>
            <a:endParaRPr lang="zh-CN" altLang="zh-CN" sz="14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zh-CN" altLang="zh-CN" sz="1600" kern="100" dirty="0"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包含各种不同种类电机（伺服电机、步进电机、直流电机等）</a:t>
            </a:r>
            <a:endParaRPr lang="zh-CN" altLang="zh-CN" sz="14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zh-CN" altLang="zh-CN" sz="1600" kern="100" dirty="0"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包含各种不同种类气缸（旋转气缸、双轴气缸、三轴气缸、夹爪气缸等）</a:t>
            </a:r>
            <a:endParaRPr lang="zh-CN" altLang="zh-CN" sz="14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zh-CN" altLang="zh-CN" sz="1600" kern="100" dirty="0"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包含各种不同种类的传感器（光电传感器、接近传感器、对射光纤等）</a:t>
            </a:r>
            <a:endParaRPr lang="zh-CN" altLang="zh-CN" sz="14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zh-CN" altLang="zh-CN" sz="1600" kern="100" dirty="0"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包含同步带传动及链轮链条传动</a:t>
            </a:r>
            <a:endParaRPr lang="zh-CN" altLang="zh-CN" sz="14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zh-CN" altLang="zh-CN" sz="1600" kern="100" dirty="0"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包含以上说明之外可自行添加其他可用元件，评分时作为加分项。</a:t>
            </a:r>
            <a:endParaRPr lang="zh-CN" altLang="zh-CN" sz="14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zh-CN" altLang="zh-CN" sz="1600" kern="100" dirty="0"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提供完整</a:t>
            </a:r>
            <a:r>
              <a:rPr lang="en-US" altLang="zh-CN" sz="1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3D</a:t>
            </a:r>
            <a:r>
              <a:rPr lang="zh-CN" altLang="zh-CN" sz="1600" kern="100" dirty="0"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模型及模拟动画，并附详细运行过程说明（可与动画合并）和物料清单（物料清单上需注明各种元器件具体型号及数量）</a:t>
            </a:r>
            <a:endParaRPr lang="zh-CN" altLang="zh-CN" sz="14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zh-CN" altLang="zh-CN" sz="1600" kern="100" dirty="0"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整个项目预算不超过</a:t>
            </a:r>
            <a:r>
              <a:rPr lang="en-US" altLang="zh-CN" sz="1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20</a:t>
            </a:r>
            <a:r>
              <a:rPr lang="zh-CN" altLang="zh-CN" sz="1600" kern="100" dirty="0"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万元，且电气元件限定选用欧姆龙</a:t>
            </a:r>
            <a:endParaRPr lang="zh-CN" altLang="zh-CN" sz="14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indent="139700" algn="just">
              <a:spcAft>
                <a:spcPts val="0"/>
              </a:spcAft>
            </a:pPr>
            <a:r>
              <a:rPr lang="en-US" altLang="zh-CN" sz="1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1600" kern="100" dirty="0"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、需提交材料</a:t>
            </a:r>
            <a:endParaRPr lang="zh-CN" altLang="zh-CN" sz="14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1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1600" kern="100" dirty="0"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zh-CN" sz="1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3D</a:t>
            </a:r>
            <a:r>
              <a:rPr lang="zh-CN" altLang="zh-CN" sz="1600" kern="100" dirty="0"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模型文件</a:t>
            </a:r>
            <a:r>
              <a:rPr lang="zh-CN" altLang="en-US" sz="1600" kern="100" dirty="0"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（软件：</a:t>
            </a:r>
            <a:r>
              <a:rPr lang="en-US" altLang="zh-CN" sz="1600" kern="100" dirty="0" err="1"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solidworks</a:t>
            </a:r>
            <a:r>
              <a:rPr lang="en-US" altLang="zh-CN" sz="1600" kern="100" dirty="0"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 2016</a:t>
            </a:r>
            <a:r>
              <a:rPr lang="zh-CN" altLang="en-US" sz="1600" kern="100" dirty="0"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以下版本）</a:t>
            </a:r>
            <a:endParaRPr lang="zh-CN" altLang="zh-CN" sz="14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1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1600" kern="100" dirty="0"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1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3D</a:t>
            </a:r>
            <a:r>
              <a:rPr lang="zh-CN" altLang="zh-CN" sz="1600" kern="100" dirty="0"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动画文件</a:t>
            </a:r>
            <a:endParaRPr lang="zh-CN" altLang="zh-CN" sz="14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1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sz="1600" kern="100" dirty="0"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）演讲</a:t>
            </a:r>
            <a:r>
              <a:rPr lang="en-US" altLang="zh-CN" sz="1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PPT</a:t>
            </a:r>
            <a:r>
              <a:rPr lang="zh-CN" altLang="zh-CN" sz="1600" kern="100" dirty="0">
                <a:latin typeface="等线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（设计说明、报价说明及物料清单等）</a:t>
            </a:r>
            <a:r>
              <a:rPr lang="en-US" altLang="zh-CN" sz="1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sz="14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89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3"/>
          <p:cNvSpPr txBox="1"/>
          <p:nvPr/>
        </p:nvSpPr>
        <p:spPr>
          <a:xfrm>
            <a:off x="524643" y="404664"/>
            <a:ext cx="517771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企业赛题介绍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5D4A97E1-0EFF-4687-844E-ECC486D245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673173"/>
              </p:ext>
            </p:extLst>
          </p:nvPr>
        </p:nvGraphicFramePr>
        <p:xfrm>
          <a:off x="234256" y="980729"/>
          <a:ext cx="9721080" cy="5911291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986070345"/>
                    </a:ext>
                  </a:extLst>
                </a:gridCol>
                <a:gridCol w="6768752">
                  <a:extLst>
                    <a:ext uri="{9D8B030D-6E8A-4147-A177-3AD203B41FA5}">
                      <a16:colId xmlns:a16="http://schemas.microsoft.com/office/drawing/2014/main" val="41988735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423118485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419599980"/>
                    </a:ext>
                  </a:extLst>
                </a:gridCol>
              </a:tblGrid>
              <a:tr h="2386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评分项</a:t>
                      </a:r>
                      <a:endParaRPr lang="zh-CN" sz="1600" b="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方案表现</a:t>
                      </a:r>
                      <a:endParaRPr lang="zh-CN" sz="16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总体评价</a:t>
                      </a:r>
                      <a:endParaRPr lang="zh-CN" sz="1600" b="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分值范围</a:t>
                      </a:r>
                      <a:endParaRPr lang="zh-CN" sz="1600" b="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/>
                </a:tc>
                <a:extLst>
                  <a:ext uri="{0D108BD9-81ED-4DB2-BD59-A6C34878D82A}">
                    <a16:rowId xmlns:a16="http://schemas.microsoft.com/office/drawing/2014/main" val="2052631249"/>
                  </a:ext>
                </a:extLst>
              </a:tr>
              <a:tr h="280229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平台完整程度</a:t>
                      </a:r>
                      <a:endParaRPr lang="zh-CN" sz="16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（</a:t>
                      </a:r>
                      <a:r>
                        <a:rPr lang="en-US" sz="1400" b="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20</a:t>
                      </a:r>
                      <a:r>
                        <a:rPr lang="zh-CN" sz="1400" b="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分）</a:t>
                      </a:r>
                      <a:endParaRPr lang="zh-CN" sz="16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 anchor="ctr" anchorCtr="1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b="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所设计的</a:t>
                      </a:r>
                      <a:r>
                        <a:rPr lang="en-US" sz="1400" b="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3D</a:t>
                      </a:r>
                      <a:r>
                        <a:rPr lang="zh-CN" sz="1400" b="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模型平台包含题目要求的所有内容之外，并且有所增加。</a:t>
                      </a:r>
                      <a:endParaRPr lang="zh-CN" sz="16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优秀</a:t>
                      </a:r>
                      <a:endParaRPr lang="zh-CN" sz="1600" b="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15-20</a:t>
                      </a:r>
                      <a:endParaRPr lang="zh-CN" sz="16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 anchor="ctr" anchorCtr="1"/>
                </a:tc>
                <a:extLst>
                  <a:ext uri="{0D108BD9-81ED-4DB2-BD59-A6C34878D82A}">
                    <a16:rowId xmlns:a16="http://schemas.microsoft.com/office/drawing/2014/main" val="1651046992"/>
                  </a:ext>
                </a:extLst>
              </a:tr>
              <a:tr h="23060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b="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所设计的</a:t>
                      </a:r>
                      <a:r>
                        <a:rPr lang="en-US" sz="1400" b="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3D</a:t>
                      </a:r>
                      <a:r>
                        <a:rPr lang="zh-CN" sz="1400" b="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模型平台只包含题目要求的所有内容。</a:t>
                      </a:r>
                      <a:endParaRPr lang="zh-CN" sz="1600" b="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良好</a:t>
                      </a:r>
                      <a:endParaRPr lang="zh-CN" sz="1600" b="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10-15</a:t>
                      </a:r>
                      <a:endParaRPr lang="zh-CN" sz="16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 anchor="ctr" anchorCtr="1"/>
                </a:tc>
                <a:extLst>
                  <a:ext uri="{0D108BD9-81ED-4DB2-BD59-A6C34878D82A}">
                    <a16:rowId xmlns:a16="http://schemas.microsoft.com/office/drawing/2014/main" val="1517407010"/>
                  </a:ext>
                </a:extLst>
              </a:tr>
              <a:tr h="23060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b="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所设计的</a:t>
                      </a:r>
                      <a:r>
                        <a:rPr lang="en-US" sz="1400" b="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3D</a:t>
                      </a:r>
                      <a:r>
                        <a:rPr lang="zh-CN" sz="1400" b="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模型平台不完全包含题目要求的所有内容。</a:t>
                      </a:r>
                      <a:endParaRPr lang="zh-CN" sz="16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一般</a:t>
                      </a:r>
                      <a:endParaRPr lang="zh-CN" sz="1600" b="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0-10</a:t>
                      </a:r>
                      <a:endParaRPr lang="zh-CN" sz="16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 anchor="ctr" anchorCtr="1"/>
                </a:tc>
                <a:extLst>
                  <a:ext uri="{0D108BD9-81ED-4DB2-BD59-A6C34878D82A}">
                    <a16:rowId xmlns:a16="http://schemas.microsoft.com/office/drawing/2014/main" val="3805532076"/>
                  </a:ext>
                </a:extLst>
              </a:tr>
              <a:tr h="42053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平台运行的合理性</a:t>
                      </a:r>
                      <a:endParaRPr lang="zh-CN" sz="16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（</a:t>
                      </a:r>
                      <a:r>
                        <a:rPr lang="en-US" sz="1400" b="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20</a:t>
                      </a:r>
                      <a:r>
                        <a:rPr lang="zh-CN" sz="1400" b="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分）</a:t>
                      </a:r>
                      <a:endParaRPr lang="zh-CN" sz="16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 anchor="ctr" anchorCtr="1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b="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设计方案思路清晰，内容完整并有所添加，方案描述文件详细清晰，具备可生产运行的条件。</a:t>
                      </a:r>
                      <a:endParaRPr lang="zh-CN" sz="1600" b="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优秀</a:t>
                      </a:r>
                      <a:endParaRPr lang="zh-CN" sz="1600" b="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15-20</a:t>
                      </a:r>
                      <a:endParaRPr lang="zh-CN" sz="16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 anchor="ctr" anchorCtr="1"/>
                </a:tc>
                <a:extLst>
                  <a:ext uri="{0D108BD9-81ED-4DB2-BD59-A6C34878D82A}">
                    <a16:rowId xmlns:a16="http://schemas.microsoft.com/office/drawing/2014/main" val="3993825218"/>
                  </a:ext>
                </a:extLst>
              </a:tr>
              <a:tr h="42053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b="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设计方案思路清晰，内容较为完整，方案描述较为清晰，具备可能生产运行的条件。</a:t>
                      </a:r>
                      <a:endParaRPr lang="zh-CN" sz="16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良好</a:t>
                      </a:r>
                      <a:endParaRPr lang="zh-CN" sz="16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10-15</a:t>
                      </a:r>
                      <a:endParaRPr lang="zh-CN" sz="16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 anchor="ctr" anchorCtr="1"/>
                </a:tc>
                <a:extLst>
                  <a:ext uri="{0D108BD9-81ED-4DB2-BD59-A6C34878D82A}">
                    <a16:rowId xmlns:a16="http://schemas.microsoft.com/office/drawing/2014/main" val="3245351739"/>
                  </a:ext>
                </a:extLst>
              </a:tr>
              <a:tr h="23060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b="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设计方案思路不清晰，内容不完整； 表达简略，不具备可生产运行条件。</a:t>
                      </a:r>
                      <a:endParaRPr lang="zh-CN" sz="1600" b="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一般</a:t>
                      </a:r>
                      <a:endParaRPr lang="zh-CN" sz="1600" b="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0-10</a:t>
                      </a:r>
                      <a:endParaRPr lang="zh-CN" sz="16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 anchor="ctr" anchorCtr="1"/>
                </a:tc>
                <a:extLst>
                  <a:ext uri="{0D108BD9-81ED-4DB2-BD59-A6C34878D82A}">
                    <a16:rowId xmlns:a16="http://schemas.microsoft.com/office/drawing/2014/main" val="4220524286"/>
                  </a:ext>
                </a:extLst>
              </a:tr>
              <a:tr h="23060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3D</a:t>
                      </a:r>
                      <a:r>
                        <a:rPr lang="zh-CN" sz="1400" b="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模型的精细程度</a:t>
                      </a:r>
                      <a:endParaRPr lang="zh-CN" sz="16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（</a:t>
                      </a:r>
                      <a:r>
                        <a:rPr lang="en-US" sz="1400" b="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15</a:t>
                      </a:r>
                      <a:r>
                        <a:rPr lang="zh-CN" sz="1400" b="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分）</a:t>
                      </a:r>
                      <a:endParaRPr lang="zh-CN" sz="16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 anchor="ctr" anchorCtr="1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3D</a:t>
                      </a:r>
                      <a:r>
                        <a:rPr lang="zh-CN" sz="1400" b="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模型整体布局精美，颜色丰富合理不突兀。</a:t>
                      </a:r>
                      <a:endParaRPr lang="zh-CN" sz="16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优秀</a:t>
                      </a:r>
                      <a:endParaRPr lang="zh-CN" sz="1600" b="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10-15</a:t>
                      </a:r>
                      <a:endParaRPr lang="zh-CN" sz="1600" b="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 anchor="ctr" anchorCtr="1"/>
                </a:tc>
                <a:extLst>
                  <a:ext uri="{0D108BD9-81ED-4DB2-BD59-A6C34878D82A}">
                    <a16:rowId xmlns:a16="http://schemas.microsoft.com/office/drawing/2014/main" val="508749736"/>
                  </a:ext>
                </a:extLst>
              </a:tr>
              <a:tr h="23060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3D</a:t>
                      </a:r>
                      <a:r>
                        <a:rPr lang="zh-CN" sz="1400" b="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模型整体布局较为精美，颜色较为丰富。</a:t>
                      </a:r>
                      <a:endParaRPr lang="zh-CN" sz="1600" b="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良好</a:t>
                      </a:r>
                      <a:endParaRPr lang="zh-CN" sz="16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</a:t>
                      </a:r>
                      <a:r>
                        <a:rPr lang="en-US" altLang="zh-CN" sz="1400" b="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-10</a:t>
                      </a:r>
                      <a:r>
                        <a:rPr lang="en-US" sz="1400" b="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6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 anchor="ctr" anchorCtr="1"/>
                </a:tc>
                <a:extLst>
                  <a:ext uri="{0D108BD9-81ED-4DB2-BD59-A6C34878D82A}">
                    <a16:rowId xmlns:a16="http://schemas.microsoft.com/office/drawing/2014/main" val="1786905540"/>
                  </a:ext>
                </a:extLst>
              </a:tr>
              <a:tr h="21026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3D</a:t>
                      </a:r>
                      <a:r>
                        <a:rPr lang="zh-CN" sz="1400" b="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模型整体布局较为，颜色单一。</a:t>
                      </a:r>
                      <a:endParaRPr lang="zh-CN" sz="1600" b="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一般</a:t>
                      </a:r>
                      <a:endParaRPr lang="zh-CN" sz="1600" b="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0-5</a:t>
                      </a:r>
                      <a:endParaRPr lang="zh-CN" sz="1600" b="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 anchor="ctr" anchorCtr="1"/>
                </a:tc>
                <a:extLst>
                  <a:ext uri="{0D108BD9-81ED-4DB2-BD59-A6C34878D82A}">
                    <a16:rowId xmlns:a16="http://schemas.microsoft.com/office/drawing/2014/main" val="4128511179"/>
                  </a:ext>
                </a:extLst>
              </a:tr>
              <a:tr h="42053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动画的精细程度</a:t>
                      </a:r>
                      <a:endParaRPr lang="zh-CN" sz="16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（</a:t>
                      </a:r>
                      <a:r>
                        <a:rPr lang="en-US" sz="1400" b="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20</a:t>
                      </a:r>
                      <a:r>
                        <a:rPr lang="zh-CN" sz="1400" b="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分）</a:t>
                      </a:r>
                      <a:endParaRPr lang="zh-CN" sz="16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6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 anchor="ctr" anchorCtr="1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b="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动画清晰顺畅，每个运动过程可清楚的看见，并且配合文字说明，文字说明表达清晰。</a:t>
                      </a:r>
                      <a:endParaRPr lang="zh-CN" sz="1600" b="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优秀</a:t>
                      </a:r>
                      <a:endParaRPr lang="zh-CN" sz="1600" b="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15-20</a:t>
                      </a:r>
                      <a:endParaRPr lang="zh-CN" sz="16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 anchor="ctr" anchorCtr="1"/>
                </a:tc>
                <a:extLst>
                  <a:ext uri="{0D108BD9-81ED-4DB2-BD59-A6C34878D82A}">
                    <a16:rowId xmlns:a16="http://schemas.microsoft.com/office/drawing/2014/main" val="1194364214"/>
                  </a:ext>
                </a:extLst>
              </a:tr>
              <a:tr h="42053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b="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动画较为清晰顺畅，每个运动过程可较清晰的看见，并且配合文字说明，文字说明表达较为清晰。</a:t>
                      </a:r>
                      <a:endParaRPr lang="zh-CN" sz="1600" b="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良好</a:t>
                      </a:r>
                      <a:endParaRPr lang="zh-CN" sz="1600" b="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10-15</a:t>
                      </a:r>
                      <a:endParaRPr lang="zh-CN" sz="16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 anchor="ctr" anchorCtr="1"/>
                </a:tc>
                <a:extLst>
                  <a:ext uri="{0D108BD9-81ED-4DB2-BD59-A6C34878D82A}">
                    <a16:rowId xmlns:a16="http://schemas.microsoft.com/office/drawing/2014/main" val="294236307"/>
                  </a:ext>
                </a:extLst>
              </a:tr>
              <a:tr h="42053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b="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动画模糊不流畅，每个运动过程无法清晰看见，没有文字说明或文字说明表达不清晰。</a:t>
                      </a:r>
                      <a:endParaRPr lang="zh-CN" sz="1600" b="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一般</a:t>
                      </a:r>
                      <a:endParaRPr lang="zh-CN" sz="1600" b="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0-10</a:t>
                      </a:r>
                      <a:endParaRPr lang="zh-CN" sz="16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 anchor="ctr" anchorCtr="1"/>
                </a:tc>
                <a:extLst>
                  <a:ext uri="{0D108BD9-81ED-4DB2-BD59-A6C34878D82A}">
                    <a16:rowId xmlns:a16="http://schemas.microsoft.com/office/drawing/2014/main" val="2329503046"/>
                  </a:ext>
                </a:extLst>
              </a:tr>
              <a:tr h="420534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物料清单的完整程度</a:t>
                      </a:r>
                      <a:endParaRPr lang="zh-CN" sz="16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（</a:t>
                      </a:r>
                      <a:r>
                        <a:rPr lang="en-US" sz="1400" b="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15</a:t>
                      </a:r>
                      <a:r>
                        <a:rPr lang="zh-CN" sz="1400" b="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分）</a:t>
                      </a:r>
                      <a:endParaRPr lang="zh-CN" sz="16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 </a:t>
                      </a:r>
                      <a:endParaRPr lang="zh-CN" sz="16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 anchor="ctr" anchorCtr="1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b="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物料清单上包含所有选用的元器件及加工件，无漏项，元器件标型号和数量，加工件标明数量及表面处理。</a:t>
                      </a:r>
                      <a:endParaRPr lang="zh-CN" sz="1600" b="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优秀</a:t>
                      </a:r>
                      <a:endParaRPr lang="zh-CN" sz="1600" b="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10-15</a:t>
                      </a:r>
                      <a:endParaRPr lang="zh-CN" sz="1600" b="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 anchor="ctr" anchorCtr="1"/>
                </a:tc>
                <a:extLst>
                  <a:ext uri="{0D108BD9-81ED-4DB2-BD59-A6C34878D82A}">
                    <a16:rowId xmlns:a16="http://schemas.microsoft.com/office/drawing/2014/main" val="2140662253"/>
                  </a:ext>
                </a:extLst>
              </a:tr>
              <a:tr h="42053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b="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物料清单上包含大部分元器件及加工件，元器件型号和数量，加工件数量和表面处理标明较为清楚</a:t>
                      </a:r>
                      <a:endParaRPr lang="zh-CN" sz="1600" b="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良好</a:t>
                      </a:r>
                      <a:endParaRPr lang="zh-CN" sz="1600" b="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5-10</a:t>
                      </a:r>
                      <a:endParaRPr lang="zh-CN" sz="1600" b="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 anchor="ctr" anchorCtr="1"/>
                </a:tc>
                <a:extLst>
                  <a:ext uri="{0D108BD9-81ED-4DB2-BD59-A6C34878D82A}">
                    <a16:rowId xmlns:a16="http://schemas.microsoft.com/office/drawing/2014/main" val="1400660202"/>
                  </a:ext>
                </a:extLst>
              </a:tr>
              <a:tr h="42053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b="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物料清单上包含大部分元器件及加工件，元器件型号及数量，加工件数量和表面处理未标清楚。</a:t>
                      </a:r>
                      <a:endParaRPr lang="zh-CN" sz="1600" b="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一般</a:t>
                      </a:r>
                      <a:endParaRPr lang="zh-CN" sz="1600" b="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0-5</a:t>
                      </a:r>
                      <a:endParaRPr lang="zh-CN" sz="1600" b="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 anchor="ctr" anchorCtr="1"/>
                </a:tc>
                <a:extLst>
                  <a:ext uri="{0D108BD9-81ED-4DB2-BD59-A6C34878D82A}">
                    <a16:rowId xmlns:a16="http://schemas.microsoft.com/office/drawing/2014/main" val="1252861193"/>
                  </a:ext>
                </a:extLst>
              </a:tr>
              <a:tr h="230605">
                <a:tc rowSpan="2">
                  <a:txBody>
                    <a:bodyPr/>
                    <a:lstStyle/>
                    <a:p>
                      <a:pPr marL="266700" algn="ctr">
                        <a:spcAft>
                          <a:spcPts val="0"/>
                        </a:spcAft>
                      </a:pPr>
                      <a:r>
                        <a:rPr lang="zh-CN" sz="1400" b="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加分项</a:t>
                      </a:r>
                      <a:endParaRPr lang="zh-CN" sz="16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  <a:p>
                      <a:pPr marL="266700" algn="ctr">
                        <a:spcAft>
                          <a:spcPts val="0"/>
                        </a:spcAft>
                      </a:pPr>
                      <a:r>
                        <a:rPr lang="zh-CN" sz="1400" b="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（</a:t>
                      </a:r>
                      <a:r>
                        <a:rPr lang="en-US" sz="1400" b="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10</a:t>
                      </a:r>
                      <a:r>
                        <a:rPr lang="zh-CN" sz="1400" b="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分）</a:t>
                      </a:r>
                      <a:endParaRPr lang="zh-CN" sz="16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 anchor="ctr" anchorCtr="1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b="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产品中包含题目中所说明的内容外，添加其他可用部分</a:t>
                      </a:r>
                      <a:endParaRPr lang="zh-CN" sz="1600" b="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优秀</a:t>
                      </a:r>
                      <a:endParaRPr lang="zh-CN" sz="1600" b="0" kern="10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5-10</a:t>
                      </a:r>
                      <a:endParaRPr lang="zh-CN" sz="16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 anchor="ctr" anchorCtr="1"/>
                </a:tc>
                <a:extLst>
                  <a:ext uri="{0D108BD9-81ED-4DB2-BD59-A6C34878D82A}">
                    <a16:rowId xmlns:a16="http://schemas.microsoft.com/office/drawing/2014/main" val="3212141331"/>
                  </a:ext>
                </a:extLst>
              </a:tr>
              <a:tr h="40019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b="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只包含文件中说明的部分</a:t>
                      </a:r>
                      <a:endParaRPr lang="zh-CN" sz="16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b="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一般</a:t>
                      </a:r>
                      <a:endParaRPr lang="zh-CN" sz="16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0-5</a:t>
                      </a:r>
                      <a:endParaRPr lang="zh-CN" sz="1600" b="0" kern="100" dirty="0"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53235" marR="53235" marT="0" marB="0" anchor="ctr" anchorCtr="1"/>
                </a:tc>
                <a:extLst>
                  <a:ext uri="{0D108BD9-81ED-4DB2-BD59-A6C34878D82A}">
                    <a16:rowId xmlns:a16="http://schemas.microsoft.com/office/drawing/2014/main" val="2164948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4197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ADMINI~1\appdata\roaming\360se6\USERDA~1\Temp\003032~1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5" b="17508"/>
          <a:stretch>
            <a:fillRect/>
          </a:stretch>
        </p:blipFill>
        <p:spPr bwMode="auto">
          <a:xfrm>
            <a:off x="0" y="7640"/>
            <a:ext cx="1026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02609" y="2124147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谢谢观看！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143570" y="2970720"/>
            <a:ext cx="8667750" cy="818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78885" tIns="39443" rIns="78885" bIns="39443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THANK  YOU</a:t>
            </a:r>
            <a:endParaRPr lang="zh-CN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c464a3-793d-4040-9b54-6a86f0a77bfd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FFC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612</Words>
  <Application>Microsoft Office PowerPoint</Application>
  <PresentationFormat>自定义</PresentationFormat>
  <Paragraphs>88</Paragraphs>
  <Slides>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Swis721 Blk BT</vt:lpstr>
      <vt:lpstr>等线</vt:lpstr>
      <vt:lpstr>黑体</vt:lpstr>
      <vt:lpstr>宋体</vt:lpstr>
      <vt:lpstr>微软雅黑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公司介绍</dc:title>
  <dc:creator>lenovo</dc:creator>
  <cp:lastModifiedBy>Ling-Yun Zhai/OCT/OMCC</cp:lastModifiedBy>
  <cp:revision>739</cp:revision>
  <cp:lastPrinted>2014-09-10T11:08:00Z</cp:lastPrinted>
  <dcterms:created xsi:type="dcterms:W3CDTF">2018-01-26T07:54:00Z</dcterms:created>
  <dcterms:modified xsi:type="dcterms:W3CDTF">2019-06-19T08:56:39Z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2052-11.1.0.8573</vt:lpwstr>
  </property>
</Properties>
</file>