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8" r:id="rId2"/>
    <p:sldId id="313" r:id="rId3"/>
    <p:sldId id="314" r:id="rId4"/>
    <p:sldId id="316" r:id="rId5"/>
    <p:sldId id="317" r:id="rId6"/>
    <p:sldId id="318" r:id="rId7"/>
    <p:sldId id="319" r:id="rId8"/>
    <p:sldId id="320" r:id="rId9"/>
    <p:sldId id="323" r:id="rId10"/>
    <p:sldId id="325" r:id="rId11"/>
    <p:sldId id="328" r:id="rId12"/>
    <p:sldId id="326" r:id="rId13"/>
    <p:sldId id="327" r:id="rId14"/>
    <p:sldId id="330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50" r:id="rId25"/>
    <p:sldId id="351" r:id="rId26"/>
    <p:sldId id="342" r:id="rId27"/>
    <p:sldId id="343" r:id="rId28"/>
    <p:sldId id="344" r:id="rId29"/>
    <p:sldId id="345" r:id="rId30"/>
    <p:sldId id="346" r:id="rId31"/>
    <p:sldId id="347" r:id="rId32"/>
    <p:sldId id="349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6" autoAdjust="0"/>
    <p:restoredTop sz="99219" autoAdjust="0"/>
  </p:normalViewPr>
  <p:slideViewPr>
    <p:cSldViewPr snapToGrid="0">
      <p:cViewPr varScale="1">
        <p:scale>
          <a:sx n="86" d="100"/>
          <a:sy n="86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B0636-D756-4DE9-8B5C-546A44E69798}" type="datetimeFigureOut">
              <a:rPr lang="zh-CN" altLang="en-US" smtClean="0"/>
              <a:pPr/>
              <a:t>2017-7-21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CFBD9-95AA-473B-8556-5B6D766D6F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11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1362-8E5E-4500-AD1F-DA9DBDD8CB2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623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BD9-95AA-473B-8556-5B6D766D6FB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BD9-95AA-473B-8556-5B6D766D6FB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BD9-95AA-473B-8556-5B6D766D6FB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该页还可加上控小制的二维码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612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FF3E-6F33-4C3E-B3E2-9E468B37FFA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5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F78F-E99B-4192-A4FC-EB95BCF5A1A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67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403D-9FFB-459C-B2DA-1BA1EC367D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22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C215-E3AE-435D-82BB-6F05A733C8D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90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5" y="0"/>
            <a:ext cx="105725" cy="962147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57" y="6617464"/>
            <a:ext cx="105725" cy="240536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49" y="878390"/>
            <a:ext cx="4320000" cy="1"/>
          </a:xfrm>
          <a:prstGeom prst="line">
            <a:avLst/>
          </a:prstGeom>
          <a:ln w="38100">
            <a:solidFill>
              <a:srgbClr val="1A7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21549" y="937655"/>
            <a:ext cx="4320000" cy="1"/>
          </a:xfrm>
          <a:prstGeom prst="line">
            <a:avLst/>
          </a:prstGeom>
          <a:ln w="19050">
            <a:solidFill>
              <a:srgbClr val="1A7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866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787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3F0D-BCD6-44B0-885F-BD432ADFD2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6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770B-BBA8-44B8-A0FC-6B85F17451E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27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84D-4852-4D81-BDF5-B79848CF01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14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10E7-2C37-48EC-AFCB-6B08D7C1A7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67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3F20-4EEC-45CE-9D4B-D3840A221BE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1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59F1-6DA0-451E-BFE8-3A899F0A995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0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7DEE-8391-4D2C-BB6A-ADD77DD93C4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41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D159-3F01-4BAC-885C-274FCB695A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32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BBAF-1AD8-4609-A3BC-45E0987D22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62690"/>
        </p:xfrm>
        <a:graphic>
          <a:graphicData uri="http://schemas.openxmlformats.org/presentationml/2006/ole">
            <p:oleObj spid="_x0000_s1243" name="Image" r:id="rId17" imgW="12723810" imgH="9549206" progId="">
              <p:embed/>
            </p:oleObj>
          </a:graphicData>
        </a:graphic>
      </p:graphicFrame>
      <p:pic>
        <p:nvPicPr>
          <p:cNvPr id="8" name="图片 7" descr="CSE红色透明加字.tif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14282" y="5857892"/>
            <a:ext cx="1009416" cy="733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9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zju.edu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120078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自动化系统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的组成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与自动化专业的知识架构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45429"/>
            <a:ext cx="6400800" cy="138792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戴连奎</a:t>
            </a:r>
            <a:endParaRPr lang="en-US" altLang="zh-CN" sz="2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2017-07-20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Picture 3" descr="E:\轻轻\photo\浙大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1143008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48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航天器与轨道舱的自动对接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45" y="1553864"/>
            <a:ext cx="8622130" cy="3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59836" y="5387009"/>
            <a:ext cx="475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相关实现技术的检索与分析？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自动化技术无处不在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066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我们每天在使用各种自动化设备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我们身边的每一项设备、物品、食品药品都可能是从不同的自动化生产线上生产制造出来的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军事、航空航天都离不开自动化技术</a:t>
            </a:r>
            <a:endParaRPr lang="en-US" altLang="zh-CN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自动化专业的人才培养目标</a:t>
            </a:r>
            <a:r>
              <a:rPr lang="zh-CN" altLang="en-US" dirty="0" smtClean="0">
                <a:solidFill>
                  <a:srgbClr val="002060"/>
                </a:solidFill>
                <a:latin typeface="+mn-ea"/>
              </a:rPr>
              <a:t>就是</a:t>
            </a:r>
            <a:r>
              <a:rPr lang="zh-CN" altLang="en-US" i="1" dirty="0" smtClean="0">
                <a:solidFill>
                  <a:srgbClr val="FF0000"/>
                </a:solidFill>
                <a:latin typeface="+mn-ea"/>
              </a:rPr>
              <a:t>培养高水平的自动控制工程师，针对具体的设备或过程，设计开发出能满足实际需求的自动化系统，为社会各行各业服务</a:t>
            </a:r>
            <a:endParaRPr lang="en-US" altLang="zh-CN" i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自动化的含义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1300"/>
            <a:ext cx="8229600" cy="451236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自动化设备、系统的共同特点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是人类创造的人工系统，工作时基本不需要人参与，但能按照人的要求</a:t>
            </a:r>
            <a:r>
              <a:rPr lang="en-US" altLang="zh-CN" dirty="0" smtClean="0"/>
              <a:t>“</a:t>
            </a:r>
            <a:r>
              <a:rPr lang="zh-CN" altLang="en-US" dirty="0" smtClean="0"/>
              <a:t>自动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地完成任务。</a:t>
            </a:r>
            <a:r>
              <a:rPr lang="en-US" altLang="zh-CN" dirty="0" smtClean="0"/>
              <a:t> 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“</a:t>
            </a:r>
            <a:r>
              <a:rPr lang="zh-CN" altLang="en-US" dirty="0" smtClean="0"/>
              <a:t>自动化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含义一：是指某些设备、过程或系统的自动运行，或者说被自动控制（如人工装配生产线与全自动化生产线的比较）</a:t>
            </a:r>
            <a:endParaRPr lang="en-US" altLang="zh-CN" dirty="0" smtClean="0"/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</a:rPr>
              <a:t>自动化</a:t>
            </a:r>
            <a:r>
              <a:rPr lang="en-US" altLang="zh-CN" dirty="0" smtClean="0">
                <a:solidFill>
                  <a:srgbClr val="002060"/>
                </a:solidFill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</a:rPr>
              <a:t>含义二：是指一类使其它设备能够自动运行的</a:t>
            </a:r>
            <a:r>
              <a:rPr lang="zh-CN" altLang="en-US" dirty="0" smtClean="0">
                <a:solidFill>
                  <a:srgbClr val="FF0000"/>
                </a:solidFill>
              </a:rPr>
              <a:t>自动控制技术与设备</a:t>
            </a:r>
            <a:r>
              <a:rPr lang="zh-CN" altLang="en-US" dirty="0" smtClean="0">
                <a:solidFill>
                  <a:srgbClr val="002060"/>
                </a:solidFill>
              </a:rPr>
              <a:t>，如与自动控制系统相关的部件、技术或软件</a:t>
            </a:r>
            <a:r>
              <a:rPr lang="en-US" altLang="zh-CN" dirty="0" smtClean="0">
                <a:solidFill>
                  <a:srgbClr val="002060"/>
                </a:solidFill>
              </a:rPr>
              <a:t>/</a:t>
            </a:r>
            <a:r>
              <a:rPr lang="zh-CN" altLang="en-US" dirty="0" smtClean="0">
                <a:solidFill>
                  <a:srgbClr val="002060"/>
                </a:solidFill>
              </a:rPr>
              <a:t>算法。</a:t>
            </a:r>
            <a:endParaRPr lang="en-US" altLang="zh-CN" dirty="0" smtClean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自动化的作用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139" y="1421300"/>
            <a:ext cx="8229600" cy="46813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比人干得更快、更好，极大地提高生产力与产品质量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dirty="0" smtClean="0">
                <a:latin typeface="+mj-ea"/>
                <a:ea typeface="+mj-ea"/>
              </a:rPr>
              <a:t>	</a:t>
            </a:r>
            <a:r>
              <a:rPr lang="zh-CN" altLang="en-US" dirty="0" smtClean="0">
                <a:latin typeface="+mj-ea"/>
                <a:ea typeface="+mj-ea"/>
              </a:rPr>
              <a:t>如大型乙烯生产过程、隧道掘进机、自动纺织机等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把人从繁重、危险的工作中解放出来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	</a:t>
            </a:r>
            <a:r>
              <a:rPr lang="zh-CN" altLang="en-US" dirty="0" smtClean="0"/>
              <a:t>如煤矿开采、核电站检查等</a:t>
            </a:r>
            <a:endParaRPr lang="en-US" altLang="zh-CN" dirty="0" smtClean="0"/>
          </a:p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完成人无法完成的工作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管道机器人，可在人体内任意穿梭的纳米机器人等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两类基本的自动控制系统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3478692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zh-CN" altLang="en-US" dirty="0" smtClean="0"/>
              <a:t>开环控制（也称为“前馈控制”）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如：洗衣机、交通红绿灯、微波炉等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zh-CN" altLang="en-US" dirty="0" smtClean="0"/>
              <a:t>闭环控制（或称“负反馈闭环控制”，简称“负反馈控制”）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如：豆浆机</a:t>
            </a:r>
            <a:r>
              <a:rPr lang="en-US" altLang="zh-CN" dirty="0" smtClean="0"/>
              <a:t>/</a:t>
            </a:r>
            <a:r>
              <a:rPr lang="zh-CN" altLang="en-US" dirty="0" smtClean="0"/>
              <a:t>冰箱</a:t>
            </a:r>
            <a:r>
              <a:rPr lang="en-US" altLang="zh-CN" dirty="0" smtClean="0"/>
              <a:t>/</a:t>
            </a:r>
            <a:r>
              <a:rPr lang="zh-CN" altLang="en-US" dirty="0" smtClean="0"/>
              <a:t>空调、水箱液位控制、导弹</a:t>
            </a:r>
            <a:r>
              <a:rPr lang="en-US" altLang="zh-CN" dirty="0" smtClean="0"/>
              <a:t>/</a:t>
            </a:r>
            <a:r>
              <a:rPr lang="zh-CN" altLang="en-US" dirty="0" smtClean="0"/>
              <a:t>月球车等自动化设备、过程或系统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7764" y="5287617"/>
            <a:ext cx="529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两类控制系统的本质区别？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78" y="2217716"/>
            <a:ext cx="7672489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657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一类自动</a:t>
            </a:r>
            <a:r>
              <a:rPr lang="en-US" altLang="zh-CN" dirty="0" smtClean="0"/>
              <a:t>（</a:t>
            </a:r>
            <a:r>
              <a:rPr lang="zh-CN" altLang="en-US" dirty="0" smtClean="0"/>
              <a:t>化</a:t>
            </a:r>
            <a:r>
              <a:rPr lang="en-US" altLang="zh-CN" dirty="0" smtClean="0"/>
              <a:t>）</a:t>
            </a:r>
            <a:r>
              <a:rPr lang="zh-CN" altLang="en-US" dirty="0" smtClean="0"/>
              <a:t>控制系统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——</a:t>
            </a:r>
            <a:r>
              <a:rPr lang="zh-CN" altLang="en-US" dirty="0" smtClean="0"/>
              <a:t>开环控制举例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8214" y="1600208"/>
            <a:ext cx="8229600" cy="10254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zh-CN" altLang="en-US" dirty="0" smtClean="0"/>
              <a:t>交通红绿灯控制（定时方式）的方框图表示法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33" y="4161092"/>
            <a:ext cx="88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红灯时间占比</a:t>
            </a:r>
            <a:endParaRPr lang="zh-CN" altLang="en-US" sz="2400" dirty="0"/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770709" y="3416508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4926" y="4130611"/>
            <a:ext cx="1345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控制电路或可编程控制器</a:t>
            </a:r>
            <a:endParaRPr lang="zh-CN" altLang="en-US" sz="2400" dirty="0"/>
          </a:p>
        </p:txBody>
      </p:sp>
      <p:cxnSp>
        <p:nvCxnSpPr>
          <p:cNvPr id="11" name="直接箭头连接符 10"/>
          <p:cNvCxnSpPr/>
          <p:nvPr/>
        </p:nvCxnSpPr>
        <p:spPr>
          <a:xfrm rot="5400000">
            <a:off x="2033452" y="3686474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2023" y="4130612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红绿灯控制信号</a:t>
            </a:r>
            <a:endParaRPr lang="zh-CN" altLang="en-US" sz="2400" dirty="0"/>
          </a:p>
        </p:txBody>
      </p:sp>
      <p:cxnSp>
        <p:nvCxnSpPr>
          <p:cNvPr id="14" name="直接箭头连接符 13"/>
          <p:cNvCxnSpPr/>
          <p:nvPr/>
        </p:nvCxnSpPr>
        <p:spPr>
          <a:xfrm rot="5400000">
            <a:off x="3143795" y="343828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71554" y="4178511"/>
            <a:ext cx="117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红绿灯变换单元</a:t>
            </a:r>
            <a:endParaRPr lang="zh-CN" altLang="en-US" sz="2400" dirty="0"/>
          </a:p>
        </p:txBody>
      </p:sp>
      <p:cxnSp>
        <p:nvCxnSpPr>
          <p:cNvPr id="16" name="直接箭头连接符 15"/>
          <p:cNvCxnSpPr/>
          <p:nvPr/>
        </p:nvCxnSpPr>
        <p:spPr>
          <a:xfrm rot="16200000" flipH="1">
            <a:off x="4414452" y="3678557"/>
            <a:ext cx="697481" cy="16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5817" y="4095779"/>
            <a:ext cx="117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十字交叉路面</a:t>
            </a:r>
            <a:endParaRPr lang="zh-CN" altLang="en-US" sz="2400" dirty="0"/>
          </a:p>
        </p:txBody>
      </p:sp>
      <p:cxnSp>
        <p:nvCxnSpPr>
          <p:cNvPr id="19" name="直接箭头连接符 18"/>
          <p:cNvCxnSpPr/>
          <p:nvPr/>
        </p:nvCxnSpPr>
        <p:spPr>
          <a:xfrm rot="16200000" flipH="1">
            <a:off x="6513218" y="3648077"/>
            <a:ext cx="697481" cy="16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19852" y="4191572"/>
            <a:ext cx="104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两边车流长度</a:t>
            </a:r>
            <a:endParaRPr lang="zh-CN" altLang="en-US" sz="2400" dirty="0"/>
          </a:p>
        </p:txBody>
      </p:sp>
      <p:cxnSp>
        <p:nvCxnSpPr>
          <p:cNvPr id="21" name="直接箭头连接符 20"/>
          <p:cNvCxnSpPr/>
          <p:nvPr/>
        </p:nvCxnSpPr>
        <p:spPr>
          <a:xfrm rot="5400000">
            <a:off x="7554686" y="351230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00200" y="589390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方框图与输入输出的意义？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333"/>
          </a:xfrm>
        </p:spPr>
        <p:txBody>
          <a:bodyPr/>
          <a:lstStyle/>
          <a:p>
            <a:r>
              <a:rPr lang="zh-CN" altLang="en-US" dirty="0" smtClean="0"/>
              <a:t>开环控制的优缺点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2" y="2715219"/>
            <a:ext cx="8499992" cy="307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54034"/>
            <a:ext cx="8229600" cy="1828801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CN" altLang="en-US" sz="2800" dirty="0" smtClean="0"/>
              <a:t>优点：结构简单</a:t>
            </a:r>
            <a:endParaRPr lang="en-US" altLang="zh-CN" sz="2800" dirty="0" smtClean="0"/>
          </a:p>
          <a:p>
            <a:pPr>
              <a:buFont typeface="Wingdings" pitchFamily="2" charset="2"/>
              <a:buChar char="p"/>
            </a:pPr>
            <a:r>
              <a:rPr lang="zh-CN" altLang="en-US" sz="2800" dirty="0" smtClean="0"/>
              <a:t>缺点：被控量偏离预设的控制目标（固定变换时间的红绿灯不能有效地疏通交通）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17643" y="5973417"/>
            <a:ext cx="37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如何完善该控制系统？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333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被控量偏离预设目标的原因分析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54034"/>
            <a:ext cx="8229600" cy="12859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800" dirty="0" smtClean="0"/>
              <a:t>从给定量到被控量（实际效果）是单向的</a:t>
            </a:r>
            <a:endParaRPr lang="en-US" altLang="zh-CN" sz="2800" dirty="0" smtClean="0"/>
          </a:p>
          <a:p>
            <a:pPr>
              <a:buFont typeface="Wingdings" pitchFamily="2" charset="2"/>
              <a:buChar char="p"/>
            </a:pPr>
            <a:r>
              <a:rPr lang="zh-CN" altLang="en-US" sz="2800" dirty="0" smtClean="0"/>
              <a:t>没有纠错（纠偏）机制，发生偏差无法及时纠正</a:t>
            </a:r>
            <a:endParaRPr lang="zh-CN" altLang="en-US" sz="28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09600" y="4733834"/>
            <a:ext cx="8229600" cy="101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如何克服开环控制的缺点：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控制器应该根据被控量（实际效果）去不断纠正偏差，以构成闭环控制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407070"/>
            <a:ext cx="7346328" cy="210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657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人工闭环控制举例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水箱水位控制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516" y="1483717"/>
            <a:ext cx="3333762" cy="25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987" y="4063913"/>
            <a:ext cx="7236866" cy="20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662669" y="1333041"/>
            <a:ext cx="18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进水节流阀</a:t>
            </a:r>
            <a:endParaRPr lang="zh-CN" altLang="en-US" sz="2400" dirty="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247441" y="1542361"/>
            <a:ext cx="3183875" cy="110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4305759" y="3668617"/>
            <a:ext cx="1268776" cy="91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60833" y="3479494"/>
            <a:ext cx="21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出水节流阀</a:t>
            </a:r>
            <a:endParaRPr lang="zh-CN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73687" y="2036284"/>
            <a:ext cx="223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玻璃管液位计</a:t>
            </a:r>
            <a:endParaRPr lang="zh-CN" altLang="en-US" sz="2400" dirty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3545595" y="2234588"/>
            <a:ext cx="1962839" cy="18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93884" y="2728511"/>
            <a:ext cx="177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/>
              <a:t>操作员</a:t>
            </a:r>
            <a:endParaRPr lang="zh-CN" altLang="en-US" sz="2400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491209" y="2750545"/>
            <a:ext cx="1391798" cy="168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090" y="4290712"/>
            <a:ext cx="7171742" cy="19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6" y="1688910"/>
            <a:ext cx="3937992" cy="25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65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水箱水位的自动闭环控制</a:t>
            </a:r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4305759" y="3855906"/>
            <a:ext cx="1268776" cy="91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60833" y="3666783"/>
            <a:ext cx="21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电动控制阀</a:t>
            </a:r>
            <a:endParaRPr lang="zh-CN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52521" y="1441375"/>
            <a:ext cx="283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液位传感变送器</a:t>
            </a:r>
            <a:endParaRPr lang="zh-CN" altLang="en-US" sz="2400" dirty="0"/>
          </a:p>
        </p:txBody>
      </p:sp>
      <p:cxnSp>
        <p:nvCxnSpPr>
          <p:cNvPr id="33" name="直接箭头连接符 32"/>
          <p:cNvCxnSpPr/>
          <p:nvPr/>
        </p:nvCxnSpPr>
        <p:spPr>
          <a:xfrm rot="5400000" flipH="1" flipV="1">
            <a:off x="2897437" y="2157472"/>
            <a:ext cx="989681" cy="5747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81171" y="2684446"/>
            <a:ext cx="200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液位控制器</a:t>
            </a:r>
            <a:endParaRPr lang="zh-CN" altLang="en-US" sz="2400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491209" y="2937834"/>
            <a:ext cx="1391798" cy="146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25947" y="1922445"/>
            <a:ext cx="200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液位给定值</a:t>
            </a:r>
            <a:endParaRPr lang="zh-CN" altLang="en-US" sz="2400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4467339" y="2170323"/>
            <a:ext cx="1195331" cy="936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2438" y="4267201"/>
            <a:ext cx="200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实际液位检测值</a:t>
            </a:r>
            <a:endParaRPr lang="zh-CN" altLang="en-US" sz="2000" dirty="0"/>
          </a:p>
        </p:txBody>
      </p:sp>
      <p:cxnSp>
        <p:nvCxnSpPr>
          <p:cNvPr id="20" name="直接箭头连接符 19"/>
          <p:cNvCxnSpPr/>
          <p:nvPr/>
        </p:nvCxnSpPr>
        <p:spPr>
          <a:xfrm rot="5400000">
            <a:off x="2880911" y="3652093"/>
            <a:ext cx="1156773" cy="440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7099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自动化的应用领域</a:t>
            </a:r>
            <a:endParaRPr lang="en-US" altLang="zh-CN" dirty="0" smtClean="0"/>
          </a:p>
          <a:p>
            <a:pPr marL="893763" indent="-446088">
              <a:buFont typeface="Wingdings" pitchFamily="2" charset="2"/>
              <a:buChar char="Ø"/>
            </a:pPr>
            <a:r>
              <a:rPr lang="en-US" altLang="zh-CN" sz="2800" dirty="0" smtClean="0"/>
              <a:t>	</a:t>
            </a:r>
            <a:r>
              <a:rPr lang="zh-CN" altLang="en-US" sz="2800" dirty="0" smtClean="0"/>
              <a:t>我们身边的自动化设备</a:t>
            </a:r>
            <a:endParaRPr lang="en-US" altLang="zh-CN" sz="2800" dirty="0" smtClean="0"/>
          </a:p>
          <a:p>
            <a:pPr marL="893763" indent="-446088">
              <a:buFont typeface="Wingdings" pitchFamily="2" charset="2"/>
              <a:buChar char="Ø"/>
            </a:pPr>
            <a:r>
              <a:rPr lang="zh-CN" altLang="en-US" sz="2800" dirty="0" smtClean="0"/>
              <a:t>工业生产设备的自动化</a:t>
            </a:r>
            <a:endParaRPr lang="en-US" altLang="zh-CN" sz="2800" dirty="0" smtClean="0"/>
          </a:p>
          <a:p>
            <a:pPr marL="893763" indent="-446088">
              <a:buFont typeface="Wingdings" pitchFamily="2" charset="2"/>
              <a:buChar char="Ø"/>
            </a:pPr>
            <a:r>
              <a:rPr lang="zh-CN" altLang="en-US" sz="2800" dirty="0" smtClean="0"/>
              <a:t>军事与航空航天中的自动化</a:t>
            </a:r>
            <a:endParaRPr lang="en-US" altLang="zh-CN" sz="2800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自动化的含义与作用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自动控制系统的基本组成与工作原理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自动化专业的知识架构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人工水位控制与自动水位控制的比较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08092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142" y="1382498"/>
            <a:ext cx="6608343" cy="183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4063" y="1575409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人工控制</a:t>
            </a:r>
            <a:endParaRPr lang="zh-CN" altLang="en-US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040" y="3321465"/>
            <a:ext cx="6687719" cy="18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9176" y="3776947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自动控制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15808" y="5361540"/>
            <a:ext cx="612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共同点：</a:t>
            </a:r>
            <a:r>
              <a:rPr lang="zh-CN" altLang="en-US" sz="2800" dirty="0" smtClean="0">
                <a:solidFill>
                  <a:srgbClr val="FF0000"/>
                </a:solidFill>
              </a:rPr>
              <a:t>根据偏差来实现控制，以使实际液位跟踪希望液位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569" y="4279938"/>
            <a:ext cx="7084592" cy="196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自动闭环控制举例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导弹打飞机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 descr="导弹打飞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839" y="1229011"/>
            <a:ext cx="4120308" cy="3254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0467" y="3492347"/>
            <a:ext cx="283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控制系统方框图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5912" y="2027583"/>
            <a:ext cx="268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如何提高命中率？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导弹打飞机与水箱水位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闭环控制系统的比较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817" y="1748872"/>
            <a:ext cx="6598209" cy="183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834" y="3671260"/>
            <a:ext cx="6578560" cy="182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0505" y="2071168"/>
            <a:ext cx="153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水位控制原理框图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2539" y="3545590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导弹打飞机</a:t>
            </a:r>
            <a:endParaRPr lang="en-US" altLang="zh-CN" sz="2400" dirty="0" smtClean="0"/>
          </a:p>
          <a:p>
            <a:r>
              <a:rPr lang="zh-CN" altLang="en-US" sz="2400" dirty="0" smtClean="0"/>
              <a:t>控制框图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78495" y="5715001"/>
            <a:ext cx="436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分析两者的共同点与不同点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946" y="3332828"/>
            <a:ext cx="6551071" cy="20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椭圆 10"/>
          <p:cNvSpPr/>
          <p:nvPr/>
        </p:nvSpPr>
        <p:spPr>
          <a:xfrm>
            <a:off x="2286000" y="3538330"/>
            <a:ext cx="2405270" cy="117281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闭环控制系统的抽象描述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867" y="1539554"/>
            <a:ext cx="6598209" cy="183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3555" y="1861850"/>
            <a:ext cx="153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水位控制方框图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5618" y="3909151"/>
            <a:ext cx="153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闭环控制方框图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00838" y="5548828"/>
            <a:ext cx="738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严格地说：</a:t>
            </a:r>
            <a:r>
              <a:rPr lang="en-US" altLang="zh-CN" sz="2400" dirty="0" smtClean="0"/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负反馈闭环控制</a:t>
            </a:r>
            <a:r>
              <a:rPr lang="en-US" altLang="zh-CN" sz="2400" dirty="0" smtClean="0"/>
              <a:t>”，</a:t>
            </a:r>
            <a:r>
              <a:rPr lang="zh-CN" altLang="en-US" sz="2400" dirty="0" smtClean="0"/>
              <a:t>或简称</a:t>
            </a:r>
            <a:r>
              <a:rPr lang="en-US" altLang="zh-CN" sz="2400" dirty="0" smtClean="0"/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负反馈控制</a:t>
            </a:r>
            <a:r>
              <a:rPr lang="en-US" altLang="zh-CN" sz="2400" dirty="0" smtClean="0"/>
              <a:t>”</a:t>
            </a:r>
            <a:endParaRPr lang="zh-CN" altLang="en-US" sz="2400" dirty="0"/>
          </a:p>
        </p:txBody>
      </p:sp>
      <p:sp>
        <p:nvSpPr>
          <p:cNvPr id="13" name="下箭头 12"/>
          <p:cNvSpPr/>
          <p:nvPr/>
        </p:nvSpPr>
        <p:spPr>
          <a:xfrm>
            <a:off x="2902226" y="2832652"/>
            <a:ext cx="288235" cy="56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624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/>
              <a:t>自动化专业能力的培养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7858180" cy="50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zh-CN" sz="2400" b="1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具备在自动化及相关领域提出和解决问题的工程实践能力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被控对象的特性分析与控制问题提出</a:t>
            </a:r>
            <a:endParaRPr lang="en-US" altLang="zh-CN" sz="2400" dirty="0" smtClean="0"/>
          </a:p>
          <a:p>
            <a:pPr marL="457200" indent="-457200"/>
            <a:r>
              <a:rPr lang="en-US" altLang="zh-CN" sz="2400" dirty="0" smtClean="0"/>
              <a:t>	</a:t>
            </a:r>
            <a:r>
              <a:rPr lang="zh-CN" altLang="en-US" sz="2400" dirty="0" smtClean="0"/>
              <a:t>结合被控对象，回答：要控什么参数？为什么要控该参数？拿什么手段控？为什么该手段能控该参数？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检测仪表与自动执行机构的选型</a:t>
            </a:r>
            <a:endParaRPr lang="en-US" altLang="zh-CN" sz="2400" dirty="0" smtClean="0"/>
          </a:p>
          <a:p>
            <a:pPr marL="457200" indent="-457200"/>
            <a:r>
              <a:rPr lang="en-US" altLang="zh-CN" sz="2400" dirty="0" smtClean="0"/>
              <a:t>	</a:t>
            </a:r>
            <a:r>
              <a:rPr lang="zh-CN" altLang="en-US" sz="2400" dirty="0" smtClean="0"/>
              <a:t>结合被控对象，回答：选择什么检测仪表自动测量该参数？选择何种执行机构来实现自动控制？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计算机控制装置或嵌入式控制单元的选型（硬件）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控制算法与应用软件开发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控制系统的集成、联调与工程实施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5461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smtClean="0"/>
              <a:t>反馈控制系统</a:t>
            </a:r>
            <a:r>
              <a:rPr lang="zh-CN" altLang="en-US" dirty="0" smtClean="0"/>
              <a:t>的组成</a:t>
            </a:r>
            <a:endParaRPr lang="zh-CN" altLang="en-US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785786" y="928670"/>
          <a:ext cx="8014733" cy="3143272"/>
        </p:xfrm>
        <a:graphic>
          <a:graphicData uri="http://schemas.openxmlformats.org/presentationml/2006/ole">
            <p:oleObj spid="_x0000_s6146" name="Visio" r:id="rId3" imgW="6435804" imgH="245945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407194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被控对象分类：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1）</a:t>
            </a:r>
            <a:r>
              <a:rPr lang="zh-CN" altLang="en-US" sz="2400" dirty="0" smtClean="0"/>
              <a:t>飞行器，导弹、飞机等；（</a:t>
            </a:r>
            <a:r>
              <a:rPr lang="en-US" altLang="zh-CN" sz="2400" dirty="0" smtClean="0"/>
              <a:t>2）</a:t>
            </a:r>
            <a:r>
              <a:rPr lang="zh-CN" altLang="en-US" sz="2400" dirty="0" smtClean="0"/>
              <a:t>轨道交通，高铁、地铁等；（</a:t>
            </a:r>
            <a:r>
              <a:rPr lang="en-US" altLang="zh-CN" sz="2400" dirty="0" smtClean="0"/>
              <a:t>3）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地面无轨运动物体，机器人、汽车等</a:t>
            </a:r>
            <a:r>
              <a:rPr lang="zh-CN" altLang="en-US" sz="2400" dirty="0" smtClean="0"/>
              <a:t>；（</a:t>
            </a:r>
            <a:r>
              <a:rPr lang="en-US" altLang="zh-CN" sz="2400" dirty="0" smtClean="0"/>
              <a:t>4）</a:t>
            </a:r>
            <a:r>
              <a:rPr lang="zh-CN" altLang="en-US" sz="2400" dirty="0" smtClean="0"/>
              <a:t>机械设备，如数控机床、隧道掘进机等；（</a:t>
            </a:r>
            <a:r>
              <a:rPr lang="en-US" altLang="zh-CN" sz="2400" dirty="0" smtClean="0"/>
              <a:t>5）</a:t>
            </a:r>
            <a:r>
              <a:rPr lang="zh-CN" altLang="en-US" sz="2400" dirty="0" smtClean="0"/>
              <a:t>发电与电力输送系统；（</a:t>
            </a:r>
            <a:r>
              <a:rPr lang="en-US" altLang="zh-CN" sz="2400" dirty="0" smtClean="0"/>
              <a:t>6）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连续生产过程，如石化、制药、冶金、环保等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5461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/>
              <a:t>与控制相关的公共课程</a:t>
            </a:r>
            <a:endParaRPr lang="zh-CN" altLang="en-US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785787" y="1000108"/>
          <a:ext cx="7572428" cy="2969806"/>
        </p:xfrm>
        <a:graphic>
          <a:graphicData uri="http://schemas.openxmlformats.org/presentationml/2006/ole">
            <p:oleObj spid="_x0000_s3074" name="Visio" r:id="rId3" imgW="6435804" imgH="245945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407194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1）</a:t>
            </a:r>
            <a:r>
              <a:rPr lang="zh-CN" altLang="en-US" sz="2400" dirty="0" smtClean="0"/>
              <a:t>反馈控制理论（关注整个控制系统的数学分析）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2）</a:t>
            </a:r>
            <a:r>
              <a:rPr lang="zh-CN" altLang="en-US" sz="2400" dirty="0" smtClean="0"/>
              <a:t>传感与检测，包括常用物理量（温度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压力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流量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液位、位移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速度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加速度等）检测原理与方法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3）</a:t>
            </a:r>
            <a:r>
              <a:rPr lang="zh-CN" altLang="en-US" sz="2400" dirty="0" smtClean="0"/>
              <a:t>嵌入式系统（即微型计算机系统）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4）</a:t>
            </a:r>
            <a:r>
              <a:rPr lang="zh-CN" altLang="en-US" sz="2400" dirty="0" smtClean="0"/>
              <a:t>软件设计基础（关注应用软件开发）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631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>
                <a:effectLst/>
              </a:rPr>
              <a:t>与</a:t>
            </a:r>
            <a:r>
              <a:rPr lang="zh-CN" altLang="en-US" dirty="0" smtClean="0"/>
              <a:t>过程控制</a:t>
            </a:r>
            <a:r>
              <a:rPr lang="zh-CN" altLang="en-US" dirty="0" smtClean="0">
                <a:effectLst/>
              </a:rPr>
              <a:t>相关的核心课程</a:t>
            </a:r>
            <a:endParaRPr lang="zh-CN" altLang="en-US" dirty="0">
              <a:effectLst/>
            </a:endParaRP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785786" y="1142984"/>
          <a:ext cx="8014733" cy="3143272"/>
        </p:xfrm>
        <a:graphic>
          <a:graphicData uri="http://schemas.openxmlformats.org/presentationml/2006/ole">
            <p:oleObj spid="_x0000_s4098" name="Visio" r:id="rId3" imgW="6435804" imgH="245945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428823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1）</a:t>
            </a:r>
            <a:r>
              <a:rPr lang="zh-CN" altLang="en-US" sz="2400" dirty="0" smtClean="0"/>
              <a:t>过程工程原理、过程动态学（关注被控过程的工作原理与动态特性分析）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2）</a:t>
            </a:r>
            <a:r>
              <a:rPr lang="zh-CN" altLang="en-US" sz="2400" dirty="0" smtClean="0"/>
              <a:t>过程控制工程（关注过程控制方案的设计开发）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3）</a:t>
            </a:r>
            <a:r>
              <a:rPr lang="zh-CN" altLang="en-US" sz="2400" dirty="0" smtClean="0"/>
              <a:t>计算机控制系统的设计与实践（关注具体控制系统的设计与应用，常用控制装置：</a:t>
            </a:r>
            <a:r>
              <a:rPr lang="en-US" altLang="zh-CN" sz="2400" dirty="0" smtClean="0"/>
              <a:t>PLC、DCS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624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>
                <a:effectLst/>
              </a:rPr>
              <a:t>与</a:t>
            </a:r>
            <a:r>
              <a:rPr lang="zh-CN" altLang="en-US" dirty="0" smtClean="0"/>
              <a:t>运动控制</a:t>
            </a:r>
            <a:r>
              <a:rPr lang="zh-CN" altLang="en-US" dirty="0" smtClean="0">
                <a:effectLst/>
              </a:rPr>
              <a:t>相关的核心课程</a:t>
            </a:r>
            <a:endParaRPr lang="zh-CN" altLang="en-US" dirty="0">
              <a:effectLst/>
            </a:endParaRP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785786" y="928670"/>
          <a:ext cx="8014733" cy="3143272"/>
        </p:xfrm>
        <a:graphic>
          <a:graphicData uri="http://schemas.openxmlformats.org/presentationml/2006/ole">
            <p:oleObj spid="_x0000_s5122" name="Visio" r:id="rId3" imgW="6435804" imgH="245945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407194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1）</a:t>
            </a:r>
            <a:r>
              <a:rPr lang="zh-CN" altLang="en-US" sz="2400" dirty="0" smtClean="0"/>
              <a:t>机器人基础与实践（关注机器人相关部件的工作原理与动态特性分析）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2）</a:t>
            </a:r>
            <a:r>
              <a:rPr lang="zh-CN" altLang="en-US" sz="2400" dirty="0" smtClean="0"/>
              <a:t>操作机器人学（以固定式操作机器人为对象，研究开发相应的控制优化方法与应用系统）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3）</a:t>
            </a:r>
            <a:r>
              <a:rPr lang="zh-CN" altLang="en-US" sz="2400" dirty="0" smtClean="0"/>
              <a:t>移动机器人学（以移动机器人为对象，研究开发相应的控制优化方法与应用系统）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624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>
                <a:effectLst/>
              </a:rPr>
              <a:t>自动化专业的延伸课程</a:t>
            </a:r>
            <a:endParaRPr lang="zh-CN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信号与系统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数字信号处理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数学建模与仿真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数值计算方法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控制系统仿真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数据结构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面向对象的编程技术（</a:t>
            </a:r>
            <a:r>
              <a:rPr lang="en-US" sz="2400" dirty="0" smtClean="0"/>
              <a:t>JAVA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 smtClean="0"/>
              <a:t>  面向对象的编程技术（</a:t>
            </a:r>
            <a:r>
              <a:rPr lang="en-US" sz="2400" dirty="0" smtClean="0"/>
              <a:t>C++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我们身边的自动化设备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58" y="13879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 家庭或办公室内：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	</a:t>
            </a:r>
            <a:r>
              <a:rPr lang="zh-CN" altLang="en-US" dirty="0" smtClean="0"/>
              <a:t> 全自动洗衣机、微波炉、空调、冰箱、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 </a:t>
            </a:r>
            <a:r>
              <a:rPr lang="zh-CN" altLang="en-US" dirty="0" smtClean="0"/>
              <a:t>电热水器、电饭煲、</a:t>
            </a:r>
            <a:r>
              <a:rPr lang="zh-CN" altLang="en-US" dirty="0" smtClean="0">
                <a:solidFill>
                  <a:srgbClr val="FF0000"/>
                </a:solidFill>
              </a:rPr>
              <a:t>豆浆机</a:t>
            </a:r>
            <a:r>
              <a:rPr lang="zh-CN" altLang="en-US" dirty="0" smtClean="0"/>
              <a:t> 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 </a:t>
            </a:r>
            <a:r>
              <a:rPr lang="zh-CN" altLang="en-US" dirty="0" smtClean="0">
                <a:solidFill>
                  <a:srgbClr val="FF0000"/>
                </a:solidFill>
              </a:rPr>
              <a:t>自动扫地机器人</a:t>
            </a:r>
            <a:r>
              <a:rPr lang="en-US" altLang="zh-CN" dirty="0" smtClean="0"/>
              <a:t>…</a:t>
            </a:r>
          </a:p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zh-CN" altLang="en-US" dirty="0" smtClean="0"/>
              <a:t>路上交通工具：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  	</a:t>
            </a:r>
            <a:r>
              <a:rPr lang="zh-CN" altLang="en-US" dirty="0" smtClean="0"/>
              <a:t>交通红绿灯、高铁、飞机、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>
                <a:solidFill>
                  <a:srgbClr val="FF0000"/>
                </a:solidFill>
              </a:rPr>
              <a:t>自动档（</a:t>
            </a:r>
            <a:r>
              <a:rPr lang="en-US" altLang="zh-CN" dirty="0" smtClean="0">
                <a:solidFill>
                  <a:srgbClr val="FF0000"/>
                </a:solidFill>
              </a:rPr>
              <a:t>→</a:t>
            </a:r>
            <a:r>
              <a:rPr lang="zh-CN" altLang="en-US" dirty="0" smtClean="0">
                <a:solidFill>
                  <a:srgbClr val="FF0000"/>
                </a:solidFill>
              </a:rPr>
              <a:t>定速巡航</a:t>
            </a:r>
            <a:r>
              <a:rPr lang="en-US" altLang="zh-CN" dirty="0" smtClean="0">
                <a:solidFill>
                  <a:srgbClr val="FF0000"/>
                </a:solidFill>
              </a:rPr>
              <a:t>→</a:t>
            </a:r>
            <a:r>
              <a:rPr lang="zh-CN" altLang="en-US" dirty="0" smtClean="0">
                <a:solidFill>
                  <a:srgbClr val="FF0000"/>
                </a:solidFill>
              </a:rPr>
              <a:t>无人驾驭）汽车 </a:t>
            </a:r>
            <a:r>
              <a:rPr lang="en-US" dirty="0" smtClean="0"/>
              <a:t>…</a:t>
            </a:r>
            <a:endParaRPr lang="zh-CN" altLang="en-US" dirty="0" smtClean="0"/>
          </a:p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zh-CN" altLang="en-US" dirty="0" smtClean="0"/>
              <a:t>其它 </a:t>
            </a:r>
            <a:r>
              <a:rPr lang="en-US" dirty="0" smtClean="0"/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624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>
                <a:effectLst/>
              </a:rPr>
              <a:t>过程控制方向的扩展课程</a:t>
            </a:r>
            <a:endParaRPr lang="zh-CN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数据分析与系统辨识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先进控制基础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最优控制基础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随机控制系统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计算机网络与现场总线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故障诊断与容错控制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400" dirty="0" smtClean="0"/>
              <a:t>运筹学与系统工程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39552" y="260648"/>
            <a:ext cx="624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457200">
              <a:defRPr kumimoji="1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>
                <a:effectLst/>
              </a:rPr>
              <a:t>机器人方向的扩展课程</a:t>
            </a:r>
            <a:endParaRPr lang="zh-CN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机器视觉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飞行机器人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 机器学习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zh-CN" altLang="en-US" sz="2400" dirty="0" smtClean="0"/>
              <a:t>机器人技术前沿与创新实践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人工智能概论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机器人设计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机器人制作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 飞行器导航与控制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8186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1984284" y="3566698"/>
            <a:ext cx="5334882" cy="104605"/>
            <a:chOff x="566555" y="877035"/>
            <a:chExt cx="2340260" cy="164545"/>
          </a:xfrm>
        </p:grpSpPr>
        <p:sp>
          <p:nvSpPr>
            <p:cNvPr id="20" name="矩形 1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1500166" y="3723607"/>
            <a:ext cx="63579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http://www.cse.zju.edu.cn/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浙江大学控制科学与工程学院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500166" y="1785926"/>
            <a:ext cx="65722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谢谢你的关注与聆听！</a:t>
            </a:r>
            <a:endParaRPr lang="en-US" altLang="zh-CN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欢迎提出问题、意见或建议！ </a:t>
            </a:r>
            <a:endParaRPr lang="en-US" altLang="zh-CN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67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工业生产设备的自动化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420590"/>
            <a:ext cx="8229600" cy="12246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dirty="0" smtClean="0"/>
              <a:t>工业自动化：起步最早、应用最广泛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dirty="0" smtClean="0"/>
              <a:t>工业自动化产品：应有尽有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6" y="2670404"/>
            <a:ext cx="7984670" cy="350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工业自动化生产线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因产品的不同，自动化生产线也不同，但基本可分为两大类：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离散制造业</a:t>
            </a:r>
            <a:r>
              <a:rPr lang="zh-CN" altLang="en-US" dirty="0" smtClean="0"/>
              <a:t>，产品按</a:t>
            </a:r>
            <a:r>
              <a:rPr lang="en-US" altLang="zh-CN" dirty="0" smtClean="0"/>
              <a:t>“</a:t>
            </a:r>
            <a:r>
              <a:rPr lang="zh-CN" altLang="en-US" dirty="0" smtClean="0"/>
              <a:t>个</a:t>
            </a:r>
            <a:r>
              <a:rPr lang="en-US" altLang="zh-CN" dirty="0" smtClean="0"/>
              <a:t>”</a:t>
            </a:r>
            <a:r>
              <a:rPr lang="zh-CN" altLang="en-US" dirty="0" smtClean="0"/>
              <a:t>计数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例如，汽车、机械、计算机、手机、机器人自动生产线等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流程制造业</a:t>
            </a:r>
            <a:r>
              <a:rPr lang="zh-CN" altLang="en-US" dirty="0" smtClean="0"/>
              <a:t>，产品连续生产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涉及行业包括：炼油、化工、冶金、食品制药、环保等</a:t>
            </a:r>
            <a:endParaRPr lang="en-US" altLang="zh-CN" dirty="0" smtClean="0"/>
          </a:p>
          <a:p>
            <a:pPr>
              <a:buFont typeface="Wingdings" pitchFamily="2" charset="2"/>
              <a:buChar char="p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汽车全自动装配线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952625"/>
            <a:ext cx="8249070" cy="34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186" y="535895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轧钢自动化生产线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28" y="1652085"/>
            <a:ext cx="8433904" cy="33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49287" y="5277678"/>
            <a:ext cx="335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炼钢与轧钢过程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5319"/>
          </a:xfrm>
        </p:spPr>
        <p:txBody>
          <a:bodyPr/>
          <a:lstStyle/>
          <a:p>
            <a:r>
              <a:rPr lang="zh-CN" altLang="en-US" dirty="0" smtClean="0"/>
              <a:t>炼油化工生产装置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62" y="1261000"/>
            <a:ext cx="7667625" cy="44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6487" y="5834270"/>
            <a:ext cx="304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对连续性的要求？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军事与航天航空自动化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420590"/>
            <a:ext cx="8229600" cy="12083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dirty="0" smtClean="0"/>
              <a:t>除工业以外，最早应用自动控制技术的就是军事，应用水平与深度甚至超过工业。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2590800"/>
            <a:ext cx="510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65101" y="2684276"/>
            <a:ext cx="24329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精确制导武器</a:t>
            </a:r>
            <a:endParaRPr lang="en-US" altLang="zh-CN" sz="2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在导弹发射后能够自动搜索、跟踪、识别目标，并高精度命中摧毁目标</a:t>
            </a:r>
            <a:endParaRPr lang="en-US" altLang="zh-CN" sz="2400" dirty="0" smtClean="0"/>
          </a:p>
          <a:p>
            <a:pPr algn="ctr"/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985</Words>
  <Application>Microsoft Office PowerPoint</Application>
  <PresentationFormat>全屏显示(4:3)</PresentationFormat>
  <Paragraphs>189</Paragraphs>
  <Slides>32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1_Office 主题</vt:lpstr>
      <vt:lpstr>Image</vt:lpstr>
      <vt:lpstr>Visio</vt:lpstr>
      <vt:lpstr>自动化系统的组成 与自动化专业的知识架构</vt:lpstr>
      <vt:lpstr>主要内容</vt:lpstr>
      <vt:lpstr>我们身边的自动化设备</vt:lpstr>
      <vt:lpstr>工业生产设备的自动化</vt:lpstr>
      <vt:lpstr>工业自动化生产线</vt:lpstr>
      <vt:lpstr>汽车全自动装配线</vt:lpstr>
      <vt:lpstr>轧钢自动化生产线</vt:lpstr>
      <vt:lpstr>炼油化工生产装置</vt:lpstr>
      <vt:lpstr>军事与航天航空自动化</vt:lpstr>
      <vt:lpstr>航天器与轨道舱的自动对接</vt:lpstr>
      <vt:lpstr>自动化技术无处不在</vt:lpstr>
      <vt:lpstr>自动化的含义</vt:lpstr>
      <vt:lpstr>自动化的作用</vt:lpstr>
      <vt:lpstr>两类基本的自动控制系统</vt:lpstr>
      <vt:lpstr>一类自动（化）控制系统 ——开环控制举例</vt:lpstr>
      <vt:lpstr>开环控制的优缺点</vt:lpstr>
      <vt:lpstr>被控量偏离预设目标的原因分析</vt:lpstr>
      <vt:lpstr>人工闭环控制举例—水箱水位控制</vt:lpstr>
      <vt:lpstr>水箱水位的自动闭环控制</vt:lpstr>
      <vt:lpstr>人工水位控制与自动水位控制的比较</vt:lpstr>
      <vt:lpstr>自动闭环控制举例——导弹打飞机</vt:lpstr>
      <vt:lpstr>导弹打飞机与水箱水位 闭环控制系统的比较</vt:lpstr>
      <vt:lpstr>闭环控制系统的抽象描述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Liankui Dai</dc:creator>
  <cp:lastModifiedBy>user</cp:lastModifiedBy>
  <cp:revision>335</cp:revision>
  <dcterms:created xsi:type="dcterms:W3CDTF">2016-07-01T07:08:25Z</dcterms:created>
  <dcterms:modified xsi:type="dcterms:W3CDTF">2017-07-21T03:01:46Z</dcterms:modified>
</cp:coreProperties>
</file>