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85" r:id="rId2"/>
    <p:sldId id="484" r:id="rId3"/>
    <p:sldId id="411" r:id="rId4"/>
  </p:sldIdLst>
  <p:sldSz cx="9144000" cy="6858000" type="screen4x3"/>
  <p:notesSz cx="9866313" cy="673576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0099"/>
    <a:srgbClr val="245497"/>
    <a:srgbClr val="FF0000"/>
    <a:srgbClr val="3465FE"/>
    <a:srgbClr val="00090C"/>
    <a:srgbClr val="FF98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74720" autoAdjust="0"/>
  </p:normalViewPr>
  <p:slideViewPr>
    <p:cSldViewPr>
      <p:cViewPr varScale="1">
        <p:scale>
          <a:sx n="86" d="100"/>
          <a:sy n="86" d="100"/>
        </p:scale>
        <p:origin x="151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6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93F1D-80DF-4121-9418-8C6E52491556}" type="datetimeFigureOut">
              <a:rPr lang="zh-CN" altLang="en-US" smtClean="0"/>
              <a:t>2018/6/26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C7A05-D573-4C44-82FD-1B65B86295D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C907C-02F5-465B-A73B-68E103065A88}" type="datetimeFigureOut">
              <a:rPr lang="zh-CN" altLang="en-US" smtClean="0"/>
              <a:t>2018/6/26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7E0F9-FA00-4BC5-9408-D30EDEE4DA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E0F9-FA00-4BC5-9408-D30EDEE4DA0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057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E0F9-FA00-4BC5-9408-D30EDEE4DA0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>
            <a:lvl1pPr>
              <a:defRPr sz="4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4F064-75D2-4176-B71D-5865F5179CAA}" type="datetime1">
              <a:rPr lang="zh-CN" altLang="en-US" smtClean="0"/>
              <a:t>2018/6/26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Picture 3" descr="E:\轻轻\photo\浙大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482" y="85496"/>
            <a:ext cx="860990" cy="86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9" y="114719"/>
            <a:ext cx="1147416" cy="8341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6906" y="69807"/>
            <a:ext cx="7207502" cy="674265"/>
          </a:xfrm>
        </p:spPr>
        <p:txBody>
          <a:bodyPr/>
          <a:lstStyle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23528" y="1135285"/>
            <a:ext cx="8568952" cy="4525963"/>
          </a:xfrm>
        </p:spPr>
        <p:txBody>
          <a:bodyPr/>
          <a:lstStyle>
            <a:lvl1pPr marL="342900" indent="-342900">
              <a:buClr>
                <a:srgbClr val="C00000"/>
              </a:buClr>
              <a:buFont typeface="Wingdings" panose="05000000000000000000" pitchFamily="2" charset="2"/>
              <a:buChar char="p"/>
              <a:defRPr/>
            </a:lvl1pPr>
            <a:lvl2pPr marL="742950" indent="-285750">
              <a:buFont typeface="Wingdings" panose="05000000000000000000" pitchFamily="2" charset="2"/>
              <a:buChar char="Ø"/>
              <a:defRPr/>
            </a:lvl2pPr>
            <a:lvl3pPr marL="1143000" indent="-228600">
              <a:buFont typeface="Wingdings" panose="05000000000000000000" pitchFamily="2" charset="2"/>
              <a:buChar char="l"/>
              <a:defRPr/>
            </a:lvl3pPr>
          </a:lstStyle>
          <a:p>
            <a:pPr lvl="0"/>
            <a:r>
              <a:rPr lang="zh-CN" altLang="en-US"/>
              <a:t> 单击此处编辑母版文本样式</a:t>
            </a:r>
          </a:p>
          <a:p>
            <a:pPr lvl="1"/>
            <a:r>
              <a:rPr lang="zh-CN" altLang="en-US"/>
              <a:t> 第二级</a:t>
            </a:r>
          </a:p>
          <a:p>
            <a:pPr lvl="2"/>
            <a:r>
              <a:rPr lang="zh-CN" altLang="en-US"/>
              <a:t> 第三级</a:t>
            </a:r>
          </a:p>
        </p:txBody>
      </p:sp>
      <p:pic>
        <p:nvPicPr>
          <p:cNvPr id="10" name="Picture 3" descr="E:\轻轻\photo\浙大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147" y="30769"/>
            <a:ext cx="711306" cy="713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 userDrawn="1"/>
        </p:nvSpPr>
        <p:spPr>
          <a:xfrm flipV="1">
            <a:off x="0" y="826734"/>
            <a:ext cx="9144000" cy="81986"/>
          </a:xfrm>
          <a:prstGeom prst="rect">
            <a:avLst/>
          </a:prstGeom>
          <a:gradFill flip="none" rotWithShape="1">
            <a:gsLst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9" y="93699"/>
            <a:ext cx="865672" cy="62935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15889" y="180067"/>
            <a:ext cx="6296472" cy="674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3E593-6635-4E7F-BFA1-139F8486B4DA}" type="datetime1">
              <a:rPr lang="zh-CN" altLang="en-US" smtClean="0"/>
              <a:t>2018/6/26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2018</a:t>
            </a:r>
            <a:r>
              <a:rPr lang="zh-CN" altLang="en-US" dirty="0" smtClean="0">
                <a:solidFill>
                  <a:srgbClr val="C00000"/>
                </a:solidFill>
              </a:rPr>
              <a:t>控制学院高岗竞聘述职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836514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谢磊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34637"/>
              </p:ext>
            </p:extLst>
          </p:nvPr>
        </p:nvGraphicFramePr>
        <p:xfrm>
          <a:off x="828699" y="4653136"/>
          <a:ext cx="7486602" cy="64807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95534">
                  <a:extLst>
                    <a:ext uri="{9D8B030D-6E8A-4147-A177-3AD203B41FA5}">
                      <a16:colId xmlns:a16="http://schemas.microsoft.com/office/drawing/2014/main" val="487728023"/>
                    </a:ext>
                  </a:extLst>
                </a:gridCol>
                <a:gridCol w="2495534">
                  <a:extLst>
                    <a:ext uri="{9D8B030D-6E8A-4147-A177-3AD203B41FA5}">
                      <a16:colId xmlns:a16="http://schemas.microsoft.com/office/drawing/2014/main" val="4293501465"/>
                    </a:ext>
                  </a:extLst>
                </a:gridCol>
                <a:gridCol w="2495534">
                  <a:extLst>
                    <a:ext uri="{9D8B030D-6E8A-4147-A177-3AD203B41FA5}">
                      <a16:colId xmlns:a16="http://schemas.microsoft.com/office/drawing/2014/main" val="2476664396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现岗位：</a:t>
                      </a:r>
                      <a:r>
                        <a:rPr lang="en-US" altLang="zh-CN" sz="2400" dirty="0" smtClean="0"/>
                        <a:t>B6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考核结果：</a:t>
                      </a:r>
                      <a:r>
                        <a:rPr lang="zh-CN" altLang="en-US" sz="2400" dirty="0" smtClean="0">
                          <a:solidFill>
                            <a:srgbClr val="00B050"/>
                          </a:solidFill>
                        </a:rPr>
                        <a:t>优秀</a:t>
                      </a:r>
                      <a:endParaRPr lang="zh-CN" alt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拟申报岗位：</a:t>
                      </a:r>
                      <a:r>
                        <a:rPr lang="en-US" altLang="zh-CN" sz="2400" dirty="0" smtClean="0"/>
                        <a:t>B4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514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43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上一聘期标志成果与亮点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53336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47663" y="1844824"/>
            <a:ext cx="6480720" cy="482453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49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864" y="1377096"/>
            <a:ext cx="6480970" cy="4129088"/>
            <a:chOff x="611561" y="827192"/>
            <a:chExt cx="6480970" cy="4129088"/>
          </a:xfrm>
        </p:grpSpPr>
        <p:graphicFrame>
          <p:nvGraphicFramePr>
            <p:cNvPr id="8" name="对象 7"/>
            <p:cNvGraphicFramePr>
              <a:graphicFrameLocks noChangeAspect="1"/>
            </p:cNvGraphicFramePr>
            <p:nvPr>
              <p:extLst/>
            </p:nvPr>
          </p:nvGraphicFramePr>
          <p:xfrm>
            <a:off x="611561" y="827192"/>
            <a:ext cx="6480970" cy="4129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899" name="Visio" r:id="rId4" imgW="5826918" imgH="4129251" progId="Visio.Drawing.11">
                    <p:embed/>
                  </p:oleObj>
                </mc:Choice>
                <mc:Fallback>
                  <p:oleObj name="Visio" r:id="rId4" imgW="5826918" imgH="4129251" progId="Visio.Drawing.11">
                    <p:embed/>
                    <p:pic>
                      <p:nvPicPr>
                        <p:cNvPr id="8" name="对象 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11561" y="827192"/>
                          <a:ext cx="6480970" cy="4129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46"/>
            <p:cNvSpPr txBox="1"/>
            <p:nvPr/>
          </p:nvSpPr>
          <p:spPr>
            <a:xfrm>
              <a:off x="1475656" y="3820978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波动</a:t>
              </a:r>
            </a:p>
          </p:txBody>
        </p:sp>
      </p:grpSp>
      <p:sp>
        <p:nvSpPr>
          <p:cNvPr id="10" name="圆角矩形 4"/>
          <p:cNvSpPr/>
          <p:nvPr/>
        </p:nvSpPr>
        <p:spPr>
          <a:xfrm>
            <a:off x="2123727" y="3988634"/>
            <a:ext cx="1080120" cy="576064"/>
          </a:xfrm>
          <a:prstGeom prst="roundRect">
            <a:avLst>
              <a:gd name="adj" fmla="val 214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内生规律</a:t>
            </a:r>
          </a:p>
        </p:txBody>
      </p:sp>
      <p:sp>
        <p:nvSpPr>
          <p:cNvPr id="11" name="圆角矩形 9"/>
          <p:cNvSpPr/>
          <p:nvPr/>
        </p:nvSpPr>
        <p:spPr>
          <a:xfrm>
            <a:off x="3251852" y="3434049"/>
            <a:ext cx="1080120" cy="576064"/>
          </a:xfrm>
          <a:prstGeom prst="roundRect">
            <a:avLst>
              <a:gd name="adj" fmla="val 214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关联规律</a:t>
            </a:r>
          </a:p>
        </p:txBody>
      </p:sp>
      <p:sp>
        <p:nvSpPr>
          <p:cNvPr id="12" name="圆角矩形 10"/>
          <p:cNvSpPr/>
          <p:nvPr/>
        </p:nvSpPr>
        <p:spPr>
          <a:xfrm>
            <a:off x="4379977" y="2879463"/>
            <a:ext cx="1080120" cy="576064"/>
          </a:xfrm>
          <a:prstGeom prst="roundRect">
            <a:avLst>
              <a:gd name="adj" fmla="val 214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分配规律</a:t>
            </a:r>
          </a:p>
        </p:txBody>
      </p:sp>
      <p:sp>
        <p:nvSpPr>
          <p:cNvPr id="13" name="圆角矩形 11"/>
          <p:cNvSpPr/>
          <p:nvPr/>
        </p:nvSpPr>
        <p:spPr>
          <a:xfrm>
            <a:off x="5508103" y="2337002"/>
            <a:ext cx="1080120" cy="576064"/>
          </a:xfrm>
          <a:prstGeom prst="roundRect">
            <a:avLst>
              <a:gd name="adj" fmla="val 214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抑制规律</a:t>
            </a:r>
          </a:p>
        </p:txBody>
      </p:sp>
      <p:sp>
        <p:nvSpPr>
          <p:cNvPr id="14" name="下箭头 6"/>
          <p:cNvSpPr/>
          <p:nvPr/>
        </p:nvSpPr>
        <p:spPr>
          <a:xfrm>
            <a:off x="2519771" y="4564698"/>
            <a:ext cx="288032" cy="152859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02764" y="3983878"/>
            <a:ext cx="778296" cy="2104662"/>
            <a:chOff x="4009728" y="3556586"/>
            <a:chExt cx="778296" cy="2104662"/>
          </a:xfrm>
        </p:grpSpPr>
        <p:sp>
          <p:nvSpPr>
            <p:cNvPr id="16" name="下箭头 27"/>
            <p:cNvSpPr/>
            <p:nvPr/>
          </p:nvSpPr>
          <p:spPr>
            <a:xfrm>
              <a:off x="4009728" y="3556586"/>
              <a:ext cx="288032" cy="2104662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下箭头 28"/>
            <p:cNvSpPr/>
            <p:nvPr/>
          </p:nvSpPr>
          <p:spPr>
            <a:xfrm>
              <a:off x="4499992" y="3556586"/>
              <a:ext cx="288032" cy="1315738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25793" y="3439264"/>
            <a:ext cx="788487" cy="1071442"/>
            <a:chOff x="5339500" y="3002001"/>
            <a:chExt cx="788487" cy="1071442"/>
          </a:xfrm>
        </p:grpSpPr>
        <p:sp>
          <p:nvSpPr>
            <p:cNvPr id="19" name="下箭头 29"/>
            <p:cNvSpPr/>
            <p:nvPr/>
          </p:nvSpPr>
          <p:spPr>
            <a:xfrm>
              <a:off x="5339500" y="3007216"/>
              <a:ext cx="288032" cy="1066227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下箭头 31"/>
            <p:cNvSpPr/>
            <p:nvPr/>
          </p:nvSpPr>
          <p:spPr>
            <a:xfrm>
              <a:off x="5839955" y="3002001"/>
              <a:ext cx="288032" cy="288032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652619" y="2903398"/>
            <a:ext cx="791088" cy="1600606"/>
            <a:chOff x="6637774" y="2472837"/>
            <a:chExt cx="791088" cy="1600606"/>
          </a:xfrm>
        </p:grpSpPr>
        <p:sp>
          <p:nvSpPr>
            <p:cNvPr id="22" name="下箭头 30"/>
            <p:cNvSpPr/>
            <p:nvPr/>
          </p:nvSpPr>
          <p:spPr>
            <a:xfrm>
              <a:off x="6637774" y="2472837"/>
              <a:ext cx="288032" cy="160060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下箭头 32"/>
            <p:cNvSpPr/>
            <p:nvPr/>
          </p:nvSpPr>
          <p:spPr>
            <a:xfrm>
              <a:off x="7140830" y="2472837"/>
              <a:ext cx="288032" cy="81719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62202" y="3718101"/>
            <a:ext cx="2917558" cy="584775"/>
            <a:chOff x="4978227" y="3286053"/>
            <a:chExt cx="2917558" cy="584775"/>
          </a:xfrm>
        </p:grpSpPr>
        <p:grpSp>
          <p:nvGrpSpPr>
            <p:cNvPr id="25" name="组合 24"/>
            <p:cNvGrpSpPr/>
            <p:nvPr/>
          </p:nvGrpSpPr>
          <p:grpSpPr>
            <a:xfrm>
              <a:off x="5029851" y="3290033"/>
              <a:ext cx="2865934" cy="580505"/>
              <a:chOff x="2267744" y="5661248"/>
              <a:chExt cx="5832648" cy="580505"/>
            </a:xfrm>
          </p:grpSpPr>
          <p:sp>
            <p:nvSpPr>
              <p:cNvPr id="28" name="圆角矩形 19"/>
              <p:cNvSpPr/>
              <p:nvPr/>
            </p:nvSpPr>
            <p:spPr>
              <a:xfrm>
                <a:off x="2267744" y="5661248"/>
                <a:ext cx="5832648" cy="5760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614441" y="5665689"/>
                <a:ext cx="0" cy="5760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47"/>
            <p:cNvSpPr txBox="1"/>
            <p:nvPr/>
          </p:nvSpPr>
          <p:spPr>
            <a:xfrm>
              <a:off x="4978227" y="3286053"/>
              <a:ext cx="7662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MPC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协调</a:t>
              </a:r>
            </a:p>
          </p:txBody>
        </p:sp>
        <p:sp>
          <p:nvSpPr>
            <p:cNvPr id="27" name="TextBox 48"/>
            <p:cNvSpPr txBox="1"/>
            <p:nvPr/>
          </p:nvSpPr>
          <p:spPr>
            <a:xfrm>
              <a:off x="5709027" y="3356992"/>
              <a:ext cx="2031325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基于活动集法的波动抑制律求解机制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基于奇异分解的波动解耦机制</a:t>
              </a:r>
              <a:endParaRPr lang="zh-CN" altLang="en-US" sz="900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81060" y="4515447"/>
            <a:ext cx="3498699" cy="576064"/>
            <a:chOff x="4397085" y="4083399"/>
            <a:chExt cx="3498699" cy="576064"/>
          </a:xfrm>
        </p:grpSpPr>
        <p:grpSp>
          <p:nvGrpSpPr>
            <p:cNvPr id="31" name="组合 30"/>
            <p:cNvGrpSpPr/>
            <p:nvPr/>
          </p:nvGrpSpPr>
          <p:grpSpPr>
            <a:xfrm>
              <a:off x="4397085" y="4083399"/>
              <a:ext cx="3498699" cy="576064"/>
              <a:chOff x="2267744" y="5661248"/>
              <a:chExt cx="5832648" cy="576064"/>
            </a:xfrm>
          </p:grpSpPr>
          <p:sp>
            <p:nvSpPr>
              <p:cNvPr id="34" name="圆角矩形 22"/>
              <p:cNvSpPr/>
              <p:nvPr/>
            </p:nvSpPr>
            <p:spPr>
              <a:xfrm>
                <a:off x="2267744" y="5661248"/>
                <a:ext cx="5832648" cy="5760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3411369" y="5661248"/>
                <a:ext cx="0" cy="5760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51"/>
            <p:cNvSpPr txBox="1"/>
            <p:nvPr/>
          </p:nvSpPr>
          <p:spPr>
            <a:xfrm>
              <a:off x="4402865" y="4202154"/>
              <a:ext cx="7331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MPC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50"/>
            <p:cNvSpPr txBox="1"/>
            <p:nvPr/>
          </p:nvSpPr>
          <p:spPr>
            <a:xfrm>
              <a:off x="5089173" y="4155841"/>
              <a:ext cx="2363147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基于子空间约束</a:t>
              </a:r>
              <a:r>
                <a:rPr lang="en-US" altLang="zh-CN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LQG</a:t>
              </a: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的波动</a:t>
              </a:r>
              <a:r>
                <a:rPr lang="en-US" altLang="zh-CN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Pareto</a:t>
              </a: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分配律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900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基于机会退避机制的波动最优抑制律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17639" y="5304372"/>
            <a:ext cx="4462120" cy="576064"/>
            <a:chOff x="3433664" y="4872324"/>
            <a:chExt cx="4462120" cy="576064"/>
          </a:xfrm>
        </p:grpSpPr>
        <p:grpSp>
          <p:nvGrpSpPr>
            <p:cNvPr id="37" name="组合 36"/>
            <p:cNvGrpSpPr/>
            <p:nvPr/>
          </p:nvGrpSpPr>
          <p:grpSpPr>
            <a:xfrm>
              <a:off x="3433664" y="4872324"/>
              <a:ext cx="4462120" cy="576064"/>
              <a:chOff x="2267744" y="5661248"/>
              <a:chExt cx="5832648" cy="576064"/>
            </a:xfrm>
          </p:grpSpPr>
          <p:sp>
            <p:nvSpPr>
              <p:cNvPr id="40" name="圆角矩形 25"/>
              <p:cNvSpPr/>
              <p:nvPr/>
            </p:nvSpPr>
            <p:spPr>
              <a:xfrm>
                <a:off x="2267744" y="5661248"/>
                <a:ext cx="5832648" cy="5760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3285091" y="5661248"/>
                <a:ext cx="0" cy="5760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52"/>
            <p:cNvSpPr txBox="1"/>
            <p:nvPr/>
          </p:nvSpPr>
          <p:spPr>
            <a:xfrm>
              <a:off x="3433664" y="4991079"/>
              <a:ext cx="860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多回路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4283968" y="4937218"/>
              <a:ext cx="2511474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基于及时学习理论的非高斯波动关联机理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基于核主元分析的非线性波动演化机理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67743" y="6093295"/>
            <a:ext cx="5412016" cy="576065"/>
            <a:chOff x="2483768" y="5661247"/>
            <a:chExt cx="5412016" cy="576065"/>
          </a:xfrm>
        </p:grpSpPr>
        <p:grpSp>
          <p:nvGrpSpPr>
            <p:cNvPr id="43" name="组合 42"/>
            <p:cNvGrpSpPr/>
            <p:nvPr/>
          </p:nvGrpSpPr>
          <p:grpSpPr>
            <a:xfrm>
              <a:off x="2483768" y="5661247"/>
              <a:ext cx="5412016" cy="576065"/>
              <a:chOff x="2267744" y="5661247"/>
              <a:chExt cx="5832648" cy="576065"/>
            </a:xfrm>
          </p:grpSpPr>
          <p:sp>
            <p:nvSpPr>
              <p:cNvPr id="46" name="圆角矩形 7"/>
              <p:cNvSpPr/>
              <p:nvPr/>
            </p:nvSpPr>
            <p:spPr>
              <a:xfrm>
                <a:off x="2267744" y="5661248"/>
                <a:ext cx="5832648" cy="5760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088970" y="5661247"/>
                <a:ext cx="0" cy="57606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53"/>
            <p:cNvSpPr txBox="1"/>
            <p:nvPr/>
          </p:nvSpPr>
          <p:spPr>
            <a:xfrm>
              <a:off x="2487642" y="5780003"/>
              <a:ext cx="860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单回路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3352317" y="5726142"/>
              <a:ext cx="3019883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基于执行机构非线性特性的回路内生波动形成原理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基于符号转移熵的回路外在</a:t>
              </a:r>
              <a:r>
                <a:rPr lang="en-US" altLang="zh-CN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内生波动分离原理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62"/>
          <p:cNvSpPr txBox="1"/>
          <p:nvPr/>
        </p:nvSpPr>
        <p:spPr>
          <a:xfrm>
            <a:off x="1799915" y="1964856"/>
            <a:ext cx="1344149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工程应用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国际标准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596335" y="3722081"/>
            <a:ext cx="432048" cy="2947279"/>
          </a:xfrm>
          <a:prstGeom prst="rect">
            <a:avLst/>
          </a:prstGeom>
          <a:solidFill>
            <a:srgbClr val="3465FE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多层控制系统评估体系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156675" y="3726522"/>
            <a:ext cx="1511668" cy="2942837"/>
            <a:chOff x="6372700" y="3294474"/>
            <a:chExt cx="1511668" cy="2942837"/>
          </a:xfrm>
        </p:grpSpPr>
        <p:sp>
          <p:nvSpPr>
            <p:cNvPr id="51" name="直角三角形 50"/>
            <p:cNvSpPr/>
            <p:nvPr/>
          </p:nvSpPr>
          <p:spPr>
            <a:xfrm flipH="1">
              <a:off x="6372700" y="3294474"/>
              <a:ext cx="1439660" cy="294283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2" name="直接连接符 51"/>
            <p:cNvCxnSpPr>
              <a:stCxn id="51" idx="5"/>
              <a:endCxn id="51" idx="1"/>
            </p:cNvCxnSpPr>
            <p:nvPr/>
          </p:nvCxnSpPr>
          <p:spPr>
            <a:xfrm>
              <a:off x="7092530" y="4765893"/>
              <a:ext cx="71983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6"/>
            <p:cNvSpPr txBox="1"/>
            <p:nvPr/>
          </p:nvSpPr>
          <p:spPr>
            <a:xfrm>
              <a:off x="6806957" y="5410671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基础控制</a:t>
              </a:r>
            </a:p>
          </p:txBody>
        </p:sp>
        <p:sp>
          <p:nvSpPr>
            <p:cNvPr id="54" name="TextBox 60"/>
            <p:cNvSpPr txBox="1"/>
            <p:nvPr/>
          </p:nvSpPr>
          <p:spPr>
            <a:xfrm>
              <a:off x="7236296" y="417889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先进控制</a:t>
              </a:r>
            </a:p>
          </p:txBody>
        </p:sp>
      </p:grp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42424" y="986761"/>
            <a:ext cx="6408712" cy="530034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围绕过程工业控制系统性能评估：</a:t>
            </a:r>
            <a:endParaRPr lang="en-US" altLang="zh-CN" sz="2800" dirty="0"/>
          </a:p>
        </p:txBody>
      </p:sp>
      <p:sp>
        <p:nvSpPr>
          <p:cNvPr id="55" name="内容占位符 2"/>
          <p:cNvSpPr txBox="1">
            <a:spLocks/>
          </p:cNvSpPr>
          <p:nvPr/>
        </p:nvSpPr>
        <p:spPr>
          <a:xfrm>
            <a:off x="360864" y="990385"/>
            <a:ext cx="8387600" cy="5712427"/>
          </a:xfrm>
          <a:prstGeom prst="rect">
            <a:avLst/>
          </a:prstGeom>
          <a:solidFill>
            <a:schemeClr val="bg1">
              <a:alpha val="93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p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l"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教学与公共事务：</a:t>
            </a:r>
            <a:r>
              <a:rPr lang="en-US" altLang="zh-CN" sz="3400" dirty="0" smtClean="0">
                <a:solidFill>
                  <a:srgbClr val="C00000"/>
                </a:solidFill>
              </a:rPr>
              <a:t> </a:t>
            </a:r>
            <a:r>
              <a:rPr lang="zh-CN" altLang="en-US" sz="3400" dirty="0" smtClean="0">
                <a:solidFill>
                  <a:srgbClr val="00B050"/>
                </a:solidFill>
              </a:rPr>
              <a:t>达标</a:t>
            </a:r>
            <a:r>
              <a:rPr lang="en-US" altLang="zh-CN" sz="3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课内：</a:t>
            </a:r>
            <a:r>
              <a:rPr lang="en-US" altLang="zh-CN" dirty="0" smtClean="0"/>
              <a:t>153</a:t>
            </a:r>
            <a:r>
              <a:rPr lang="zh-CN" altLang="en-US" dirty="0" smtClean="0"/>
              <a:t>课时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课外：班主任，新生之友，教改项目等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dirty="0" smtClean="0">
              <a:solidFill>
                <a:srgbClr val="C0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科研项目：</a:t>
            </a:r>
            <a:endParaRPr lang="en-US" altLang="zh-CN" sz="3400" dirty="0" smtClean="0">
              <a:solidFill>
                <a:srgbClr val="C00000"/>
              </a:solidFill>
            </a:endParaRPr>
          </a:p>
          <a:p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r>
              <a:rPr lang="zh-CN" altLang="zh-CN" dirty="0" smtClean="0"/>
              <a:t>浙江省自然科学基金杰出青年项目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>
                <a:solidFill>
                  <a:srgbClr val="00B050"/>
                </a:solidFill>
              </a:rPr>
              <a:t>工信部标准化项目</a:t>
            </a:r>
            <a:r>
              <a:rPr lang="en-US" altLang="zh-CN" dirty="0" smtClean="0">
                <a:solidFill>
                  <a:srgbClr val="00B050"/>
                </a:solidFill>
              </a:rPr>
              <a:t>(360</a:t>
            </a:r>
            <a:r>
              <a:rPr lang="zh-CN" altLang="en-US" dirty="0" smtClean="0">
                <a:solidFill>
                  <a:srgbClr val="00B050"/>
                </a:solidFill>
              </a:rPr>
              <a:t>万</a:t>
            </a:r>
            <a:r>
              <a:rPr lang="en-US" altLang="zh-CN" dirty="0" smtClean="0">
                <a:solidFill>
                  <a:srgbClr val="00B050"/>
                </a:solidFill>
              </a:rPr>
              <a:t>) (B5</a:t>
            </a:r>
            <a:r>
              <a:rPr lang="zh-CN" altLang="en-US" dirty="0" smtClean="0">
                <a:solidFill>
                  <a:srgbClr val="00B050"/>
                </a:solidFill>
              </a:rPr>
              <a:t>甲类标志成果</a:t>
            </a:r>
            <a:r>
              <a:rPr lang="en-US" altLang="zh-CN" dirty="0" smtClean="0">
                <a:solidFill>
                  <a:srgbClr val="00B050"/>
                </a:solidFill>
              </a:rPr>
              <a:t>)</a:t>
            </a:r>
          </a:p>
          <a:p>
            <a:endParaRPr lang="en-US" altLang="zh-CN" sz="340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论文：</a:t>
            </a:r>
            <a:endParaRPr lang="en-US" altLang="zh-CN" sz="3400" dirty="0" smtClean="0">
              <a:solidFill>
                <a:srgbClr val="C00000"/>
              </a:solidFill>
            </a:endParaRPr>
          </a:p>
          <a:p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SCI</a:t>
            </a:r>
            <a:r>
              <a:rPr lang="zh-CN" altLang="en-US" dirty="0" smtClean="0">
                <a:solidFill>
                  <a:srgbClr val="00B050"/>
                </a:solidFill>
              </a:rPr>
              <a:t>检索</a:t>
            </a:r>
            <a:r>
              <a:rPr lang="en-US" altLang="zh-CN" dirty="0" smtClean="0">
                <a:solidFill>
                  <a:srgbClr val="00B050"/>
                </a:solidFill>
              </a:rPr>
              <a:t>TOP</a:t>
            </a:r>
            <a:r>
              <a:rPr lang="zh-CN" altLang="en-US" dirty="0" smtClean="0">
                <a:solidFill>
                  <a:srgbClr val="00B050"/>
                </a:solidFill>
              </a:rPr>
              <a:t>期刊论文</a:t>
            </a:r>
            <a:r>
              <a:rPr lang="en-US" altLang="zh-CN" dirty="0" smtClean="0">
                <a:solidFill>
                  <a:srgbClr val="00B050"/>
                </a:solidFill>
              </a:rPr>
              <a:t>6</a:t>
            </a:r>
            <a:r>
              <a:rPr lang="zh-CN" altLang="en-US" dirty="0" smtClean="0">
                <a:solidFill>
                  <a:srgbClr val="00B050"/>
                </a:solidFill>
              </a:rPr>
              <a:t>篇 </a:t>
            </a:r>
            <a:r>
              <a:rPr lang="en-US" altLang="zh-CN" dirty="0" smtClean="0">
                <a:solidFill>
                  <a:srgbClr val="00B050"/>
                </a:solidFill>
              </a:rPr>
              <a:t>(B5</a:t>
            </a:r>
            <a:r>
              <a:rPr lang="zh-CN" altLang="en-US" dirty="0" smtClean="0">
                <a:solidFill>
                  <a:srgbClr val="00B050"/>
                </a:solidFill>
              </a:rPr>
              <a:t>甲类标志成果</a:t>
            </a:r>
            <a:r>
              <a:rPr lang="en-US" altLang="zh-CN" dirty="0" smtClean="0">
                <a:solidFill>
                  <a:srgbClr val="00B050"/>
                </a:solidFill>
              </a:rPr>
              <a:t>)</a:t>
            </a:r>
          </a:p>
          <a:p>
            <a:r>
              <a:rPr lang="zh-CN" altLang="en-US" dirty="0" smtClean="0"/>
              <a:t> 合作出版中文学术专著</a:t>
            </a:r>
            <a:r>
              <a:rPr lang="en-US" altLang="zh-CN" dirty="0" smtClean="0"/>
              <a:t>1</a:t>
            </a:r>
            <a:r>
              <a:rPr lang="zh-CN" altLang="en-US" dirty="0" smtClean="0"/>
              <a:t>本</a:t>
            </a:r>
            <a:endParaRPr lang="en-US" altLang="zh-CN" dirty="0" smtClean="0"/>
          </a:p>
          <a:p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rgbClr val="C00000"/>
                </a:solidFill>
              </a:rPr>
              <a:t>国际化：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 smtClean="0"/>
              <a:t> 16-17 CEP</a:t>
            </a:r>
            <a:r>
              <a:rPr lang="zh-CN" altLang="en-US" dirty="0" smtClean="0"/>
              <a:t>编委</a:t>
            </a:r>
            <a:endParaRPr lang="en-US" altLang="zh-CN" dirty="0" smtClean="0"/>
          </a:p>
          <a:p>
            <a:r>
              <a:rPr lang="zh-CN" altLang="en-US" dirty="0" smtClean="0"/>
              <a:t> 国际标准化组织</a:t>
            </a:r>
            <a:r>
              <a:rPr lang="en-US" altLang="zh-CN" dirty="0" smtClean="0"/>
              <a:t>TC184/SC5/WG5</a:t>
            </a:r>
            <a:r>
              <a:rPr lang="zh-CN" altLang="en-US" dirty="0" smtClean="0"/>
              <a:t>专家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中德</a:t>
            </a:r>
            <a:r>
              <a:rPr lang="en-US" altLang="zh-CN" dirty="0" smtClean="0"/>
              <a:t>PPP</a:t>
            </a:r>
            <a:r>
              <a:rPr lang="zh-CN" altLang="en-US" dirty="0" smtClean="0"/>
              <a:t>项目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dirty="0" smtClean="0">
              <a:solidFill>
                <a:srgbClr val="C0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453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4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4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8" grpId="0" animBg="1"/>
      <p:bldP spid="49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下一聘期预期成效</a:t>
            </a:r>
            <a:endParaRPr lang="zh-CN" altLang="en-US" dirty="0"/>
          </a:p>
        </p:txBody>
      </p:sp>
      <p:sp>
        <p:nvSpPr>
          <p:cNvPr id="27" name="内容占位符 2"/>
          <p:cNvSpPr>
            <a:spLocks noGrp="1"/>
          </p:cNvSpPr>
          <p:nvPr>
            <p:ph idx="1"/>
          </p:nvPr>
        </p:nvSpPr>
        <p:spPr>
          <a:xfrm>
            <a:off x="320177" y="1124744"/>
            <a:ext cx="8640960" cy="5534074"/>
          </a:xfrm>
          <a:solidFill>
            <a:schemeClr val="bg1">
              <a:alpha val="83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教学与公共事务：</a:t>
            </a:r>
            <a:endParaRPr lang="en-US" altLang="zh-CN" sz="3400" dirty="0">
              <a:solidFill>
                <a:srgbClr val="C00000"/>
              </a:solidFill>
            </a:endParaRPr>
          </a:p>
          <a:p>
            <a:r>
              <a:rPr lang="en-US" altLang="zh-CN" dirty="0"/>
              <a:t> </a:t>
            </a:r>
            <a:r>
              <a:rPr lang="zh-CN" altLang="en-US" dirty="0"/>
              <a:t>课</a:t>
            </a:r>
            <a:r>
              <a:rPr lang="zh-CN" altLang="en-US" dirty="0" smtClean="0"/>
              <a:t>内外课时：保质保量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过控</a:t>
            </a:r>
            <a:r>
              <a:rPr lang="en-US" altLang="zh-CN" dirty="0" smtClean="0"/>
              <a:t>MOOC</a:t>
            </a:r>
            <a:r>
              <a:rPr lang="zh-CN" altLang="en-US" dirty="0" smtClean="0"/>
              <a:t>课程建设，协助本科教学改革</a:t>
            </a:r>
            <a:r>
              <a:rPr lang="en-US" altLang="zh-CN" dirty="0" smtClean="0"/>
              <a:t>(IFAC</a:t>
            </a:r>
            <a:r>
              <a:rPr lang="zh-CN" altLang="en-US" dirty="0" smtClean="0"/>
              <a:t>教学委员会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pPr marL="0" indent="0">
              <a:buNone/>
            </a:pPr>
            <a:endParaRPr lang="en-US" altLang="zh-CN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科研项目：</a:t>
            </a:r>
            <a:endParaRPr lang="en-US" altLang="zh-CN" sz="3400" dirty="0" smtClean="0">
              <a:solidFill>
                <a:srgbClr val="C00000"/>
              </a:solidFill>
            </a:endParaRPr>
          </a:p>
          <a:p>
            <a:r>
              <a:rPr lang="en-US" altLang="zh-CN" sz="3100" dirty="0"/>
              <a:t> </a:t>
            </a:r>
            <a:r>
              <a:rPr lang="zh-CN" altLang="en-US" sz="3100" dirty="0"/>
              <a:t>新增总经费</a:t>
            </a:r>
            <a:r>
              <a:rPr lang="en-US" altLang="zh-CN" sz="3100" dirty="0"/>
              <a:t>50</a:t>
            </a:r>
            <a:r>
              <a:rPr lang="zh-CN" altLang="en-US" sz="3100" dirty="0"/>
              <a:t>万以上国际项目</a:t>
            </a:r>
            <a:r>
              <a:rPr lang="en-US" altLang="zh-CN" sz="3100" dirty="0"/>
              <a:t>1</a:t>
            </a:r>
            <a:r>
              <a:rPr lang="zh-CN" altLang="en-US" sz="3100" dirty="0" smtClean="0"/>
              <a:t>项</a:t>
            </a:r>
            <a:endParaRPr lang="en-US" altLang="zh-CN" sz="3100" dirty="0" smtClean="0"/>
          </a:p>
          <a:p>
            <a:r>
              <a:rPr lang="en-US" altLang="zh-CN" sz="3100" dirty="0" smtClean="0"/>
              <a:t> </a:t>
            </a:r>
            <a:r>
              <a:rPr lang="zh-CN" altLang="en-US" sz="3100" dirty="0" smtClean="0"/>
              <a:t>到校总经费</a:t>
            </a:r>
            <a:r>
              <a:rPr lang="en-US" altLang="zh-CN" sz="3100" dirty="0" smtClean="0"/>
              <a:t>150</a:t>
            </a:r>
            <a:r>
              <a:rPr lang="zh-CN" altLang="en-US" sz="3100" dirty="0" smtClean="0"/>
              <a:t>万以上</a:t>
            </a:r>
            <a:endParaRPr lang="en-US" altLang="zh-CN" sz="3100" dirty="0"/>
          </a:p>
          <a:p>
            <a:endParaRPr lang="en-US" altLang="zh-CN" sz="3100" dirty="0"/>
          </a:p>
          <a:p>
            <a:pPr marL="0" indent="0">
              <a:buNone/>
            </a:pPr>
            <a:r>
              <a:rPr lang="zh-CN" altLang="en-US" sz="3400" dirty="0" smtClean="0">
                <a:solidFill>
                  <a:srgbClr val="C00000"/>
                </a:solidFill>
              </a:rPr>
              <a:t>论文：</a:t>
            </a:r>
            <a:endParaRPr lang="en-US" altLang="zh-CN" sz="3400" dirty="0">
              <a:solidFill>
                <a:srgbClr val="C00000"/>
              </a:solidFill>
            </a:endParaRPr>
          </a:p>
          <a:p>
            <a:r>
              <a:rPr lang="en-US" altLang="zh-CN" dirty="0" smtClean="0"/>
              <a:t> TOP</a:t>
            </a:r>
            <a:r>
              <a:rPr lang="zh-CN" altLang="en-US" dirty="0" smtClean="0"/>
              <a:t>期刊论文</a:t>
            </a:r>
            <a:r>
              <a:rPr lang="en-US" altLang="zh-CN" dirty="0" smtClean="0"/>
              <a:t>3</a:t>
            </a:r>
            <a:r>
              <a:rPr lang="zh-CN" altLang="en-US" dirty="0" smtClean="0"/>
              <a:t>篇以上，国际合作论文</a:t>
            </a:r>
            <a:r>
              <a:rPr lang="en-US" altLang="zh-CN" dirty="0" smtClean="0"/>
              <a:t>2</a:t>
            </a:r>
            <a:r>
              <a:rPr lang="zh-CN" altLang="en-US" dirty="0" smtClean="0"/>
              <a:t>篇以上</a:t>
            </a:r>
            <a:endParaRPr lang="en-US" altLang="zh-CN" dirty="0" smtClean="0"/>
          </a:p>
          <a:p>
            <a:endParaRPr lang="en-US" altLang="zh-CN" dirty="0"/>
          </a:p>
          <a:p>
            <a:pPr marL="0" indent="0">
              <a:buNone/>
            </a:pPr>
            <a:r>
              <a:rPr lang="zh-CN" altLang="en-US" dirty="0" smtClean="0">
                <a:solidFill>
                  <a:srgbClr val="C00000"/>
                </a:solidFill>
              </a:rPr>
              <a:t>国际化：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/>
              <a:t> </a:t>
            </a:r>
            <a:r>
              <a:rPr lang="zh-CN" altLang="en-US" dirty="0" smtClean="0"/>
              <a:t>参与制定国际标准</a:t>
            </a:r>
            <a:r>
              <a:rPr lang="en-US" altLang="zh-CN" dirty="0" smtClean="0"/>
              <a:t>1</a:t>
            </a:r>
            <a:r>
              <a:rPr lang="zh-CN" altLang="en-US" dirty="0" smtClean="0"/>
              <a:t>项以上</a:t>
            </a:r>
            <a:endParaRPr lang="en-US" altLang="zh-CN" dirty="0"/>
          </a:p>
          <a:p>
            <a:r>
              <a:rPr lang="zh-CN" altLang="en-US" dirty="0"/>
              <a:t> </a:t>
            </a:r>
            <a:r>
              <a:rPr lang="zh-CN" altLang="en-US" dirty="0" smtClean="0"/>
              <a:t>巩固</a:t>
            </a:r>
            <a:r>
              <a:rPr lang="en-US" altLang="zh-CN" dirty="0" smtClean="0"/>
              <a:t>UC</a:t>
            </a:r>
            <a:r>
              <a:rPr lang="zh-CN" altLang="en-US" dirty="0" smtClean="0"/>
              <a:t>伯克利合作，拓展牛津大学合作</a:t>
            </a:r>
            <a:endParaRPr lang="en-US" altLang="zh-CN" dirty="0"/>
          </a:p>
          <a:p>
            <a:pPr marL="0" indent="0">
              <a:buNone/>
            </a:pPr>
            <a:endParaRPr lang="en-US" altLang="zh-CN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孙培版本v2.0 - 副本</Template>
  <TotalTime>6331</TotalTime>
  <Words>323</Words>
  <Application>Microsoft Office PowerPoint</Application>
  <PresentationFormat>全屏显示(4:3)</PresentationFormat>
  <Paragraphs>78</Paragraphs>
  <Slides>3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等线</vt:lpstr>
      <vt:lpstr>宋体</vt:lpstr>
      <vt:lpstr>微软雅黑</vt:lpstr>
      <vt:lpstr>Arial</vt:lpstr>
      <vt:lpstr>Calibri</vt:lpstr>
      <vt:lpstr>Wingdings</vt:lpstr>
      <vt:lpstr>Office 主题</vt:lpstr>
      <vt:lpstr>Visio</vt:lpstr>
      <vt:lpstr>2018控制学院高岗竞聘述职</vt:lpstr>
      <vt:lpstr>上一聘期标志成果与亮点</vt:lpstr>
      <vt:lpstr>下一聘期预期成效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复杂石化过程建模和优化控制理论、技术与应用</dc:title>
  <dc:creator>liuzhitao</dc:creator>
  <cp:lastModifiedBy>Lei Xie</cp:lastModifiedBy>
  <cp:revision>1138</cp:revision>
  <cp:lastPrinted>2016-08-15T04:04:00Z</cp:lastPrinted>
  <dcterms:created xsi:type="dcterms:W3CDTF">2016-06-03T13:44:00Z</dcterms:created>
  <dcterms:modified xsi:type="dcterms:W3CDTF">2018-06-26T01:51:40Z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