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9"/>
  </p:notesMasterIdLst>
  <p:sldIdLst>
    <p:sldId id="256" r:id="rId2"/>
    <p:sldId id="261" r:id="rId3"/>
    <p:sldId id="264" r:id="rId4"/>
    <p:sldId id="265" r:id="rId5"/>
    <p:sldId id="267" r:id="rId6"/>
    <p:sldId id="266" r:id="rId7"/>
    <p:sldId id="331" r:id="rId8"/>
    <p:sldId id="332" r:id="rId9"/>
    <p:sldId id="268" r:id="rId10"/>
    <p:sldId id="269" r:id="rId11"/>
    <p:sldId id="273" r:id="rId12"/>
    <p:sldId id="270" r:id="rId13"/>
    <p:sldId id="272" r:id="rId14"/>
    <p:sldId id="271" r:id="rId15"/>
    <p:sldId id="274" r:id="rId16"/>
    <p:sldId id="275" r:id="rId17"/>
    <p:sldId id="276" r:id="rId18"/>
    <p:sldId id="277" r:id="rId19"/>
    <p:sldId id="278" r:id="rId20"/>
    <p:sldId id="280" r:id="rId21"/>
    <p:sldId id="281" r:id="rId22"/>
    <p:sldId id="282" r:id="rId23"/>
    <p:sldId id="283" r:id="rId24"/>
    <p:sldId id="326" r:id="rId25"/>
    <p:sldId id="329" r:id="rId26"/>
    <p:sldId id="327" r:id="rId27"/>
    <p:sldId id="328" r:id="rId28"/>
    <p:sldId id="284" r:id="rId29"/>
    <p:sldId id="286" r:id="rId30"/>
    <p:sldId id="287" r:id="rId31"/>
    <p:sldId id="288" r:id="rId32"/>
    <p:sldId id="289" r:id="rId33"/>
    <p:sldId id="290" r:id="rId34"/>
    <p:sldId id="291" r:id="rId35"/>
    <p:sldId id="292" r:id="rId36"/>
    <p:sldId id="293" r:id="rId37"/>
    <p:sldId id="294" r:id="rId38"/>
    <p:sldId id="296" r:id="rId39"/>
    <p:sldId id="297" r:id="rId40"/>
    <p:sldId id="298" r:id="rId41"/>
    <p:sldId id="299" r:id="rId42"/>
    <p:sldId id="300" r:id="rId43"/>
    <p:sldId id="301" r:id="rId44"/>
    <p:sldId id="302" r:id="rId45"/>
    <p:sldId id="303" r:id="rId46"/>
    <p:sldId id="304" r:id="rId47"/>
    <p:sldId id="305" r:id="rId48"/>
    <p:sldId id="306" r:id="rId49"/>
    <p:sldId id="320" r:id="rId50"/>
    <p:sldId id="314" r:id="rId51"/>
    <p:sldId id="315" r:id="rId52"/>
    <p:sldId id="316" r:id="rId53"/>
    <p:sldId id="318" r:id="rId54"/>
    <p:sldId id="319" r:id="rId55"/>
    <p:sldId id="321" r:id="rId56"/>
    <p:sldId id="323" r:id="rId57"/>
    <p:sldId id="317" r:id="rId58"/>
    <p:sldId id="307" r:id="rId59"/>
    <p:sldId id="308" r:id="rId60"/>
    <p:sldId id="309" r:id="rId61"/>
    <p:sldId id="310" r:id="rId62"/>
    <p:sldId id="311" r:id="rId63"/>
    <p:sldId id="312" r:id="rId64"/>
    <p:sldId id="322" r:id="rId65"/>
    <p:sldId id="324" r:id="rId66"/>
    <p:sldId id="325" r:id="rId67"/>
    <p:sldId id="330" r:id="rId6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7正版"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45" autoAdjust="0"/>
  </p:normalViewPr>
  <p:slideViewPr>
    <p:cSldViewPr>
      <p:cViewPr varScale="1">
        <p:scale>
          <a:sx n="104" d="100"/>
          <a:sy n="104" d="100"/>
        </p:scale>
        <p:origin x="-11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8BB191-ABF0-45AB-A141-7FA334FBF186}" type="datetimeFigureOut">
              <a:rPr lang="zh-CN" altLang="en-US" smtClean="0"/>
              <a:pPr/>
              <a:t>2017/1/23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F3F483-0231-4C25-A9A6-6D3EDD7CE8F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baseline="0" dirty="0" smtClean="0">
                <a:solidFill>
                  <a:schemeClr val="tx1"/>
                </a:solidFill>
                <a:latin typeface="+mn-lt"/>
                <a:ea typeface="+mn-ea"/>
                <a:cs typeface="+mn-cs"/>
              </a:rPr>
              <a:t>课程菜单是课程设计的关键，决定了课程的建设形式，通常课程会有默认的菜单模板，可直接添加课程资源，若想建设一些其他课程资源，或当前课程中没有的菜单，可通过添加、修改课程菜单的方式来实现</a:t>
            </a:r>
            <a:endParaRPr lang="zh-CN" altLang="en-US" dirty="0"/>
          </a:p>
        </p:txBody>
      </p:sp>
      <p:sp>
        <p:nvSpPr>
          <p:cNvPr id="4" name="灯片编号占位符 3"/>
          <p:cNvSpPr>
            <a:spLocks noGrp="1"/>
          </p:cNvSpPr>
          <p:nvPr>
            <p:ph type="sldNum" sz="quarter" idx="10"/>
          </p:nvPr>
        </p:nvSpPr>
        <p:spPr/>
        <p:txBody>
          <a:bodyPr/>
          <a:lstStyle/>
          <a:p>
            <a:fld id="{3BF3F483-0231-4C25-A9A6-6D3EDD7CE8F5}" type="slidenum">
              <a:rPr lang="zh-CN" altLang="en-US" smtClean="0"/>
              <a:pPr/>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在同一页面可以添加多个项目，多个项目可以重新排序。</a:t>
            </a:r>
            <a:endParaRPr lang="zh-CN" altLang="en-US" dirty="0"/>
          </a:p>
        </p:txBody>
      </p:sp>
      <p:sp>
        <p:nvSpPr>
          <p:cNvPr id="4" name="灯片编号占位符 3"/>
          <p:cNvSpPr>
            <a:spLocks noGrp="1"/>
          </p:cNvSpPr>
          <p:nvPr>
            <p:ph type="sldNum" sz="quarter" idx="10"/>
          </p:nvPr>
        </p:nvSpPr>
        <p:spPr/>
        <p:txBody>
          <a:bodyPr/>
          <a:lstStyle/>
          <a:p>
            <a:fld id="{3BF3F483-0231-4C25-A9A6-6D3EDD7CE8F5}" type="slidenum">
              <a:rPr lang="zh-CN" altLang="en-US" smtClean="0"/>
              <a:pPr/>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accent5">
                    <a:lumMod val="75000"/>
                  </a:schemeClr>
                </a:solidFill>
                <a:latin typeface="微软雅黑" pitchFamily="34" charset="-122"/>
                <a:ea typeface="微软雅黑" pitchFamily="34" charset="-122"/>
              </a:rPr>
              <a:t>内容文件夹是将教学资源和活动按照层级方式组织的一种管理工具，其作用在于帮助教师根据教学需求将大量教学资源（如课件、内容、参考文献等）和活动按照教学主题或者教学周期进行归类和整理，从而使教学资源更易于查找和定位</a:t>
            </a:r>
          </a:p>
          <a:p>
            <a:endParaRPr lang="zh-CN" altLang="en-US" dirty="0"/>
          </a:p>
        </p:txBody>
      </p:sp>
      <p:sp>
        <p:nvSpPr>
          <p:cNvPr id="4" name="灯片编号占位符 3"/>
          <p:cNvSpPr>
            <a:spLocks noGrp="1"/>
          </p:cNvSpPr>
          <p:nvPr>
            <p:ph type="sldNum" sz="quarter" idx="10"/>
          </p:nvPr>
        </p:nvSpPr>
        <p:spPr/>
        <p:txBody>
          <a:bodyPr/>
          <a:lstStyle/>
          <a:p>
            <a:fld id="{3BF3F483-0231-4C25-A9A6-6D3EDD7CE8F5}" type="slidenum">
              <a:rPr lang="zh-CN" altLang="en-US" smtClean="0"/>
              <a:pPr/>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F4B3770D-D5A9-4EB8-92B2-27A1186956B7}" type="datetimeFigureOut">
              <a:rPr lang="zh-CN" altLang="en-US" smtClean="0"/>
              <a:pPr/>
              <a:t>2017/1/23</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1F3C871B-4DAE-4C15-9F41-4339299D723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F4B3770D-D5A9-4EB8-92B2-27A1186956B7}" type="datetimeFigureOut">
              <a:rPr lang="zh-CN" altLang="en-US" smtClean="0"/>
              <a:pPr/>
              <a:t>2017/1/23</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1F3C871B-4DAE-4C15-9F41-4339299D723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F4B3770D-D5A9-4EB8-92B2-27A1186956B7}" type="datetimeFigureOut">
              <a:rPr lang="zh-CN" altLang="en-US" smtClean="0"/>
              <a:pPr/>
              <a:t>2017/1/23</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1F3C871B-4DAE-4C15-9F41-4339299D723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F4B3770D-D5A9-4EB8-92B2-27A1186956B7}" type="datetimeFigureOut">
              <a:rPr lang="zh-CN" altLang="en-US" smtClean="0"/>
              <a:pPr/>
              <a:t>2017/1/23</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1F3C871B-4DAE-4C15-9F41-4339299D723B}" type="slidenum">
              <a:rPr lang="zh-CN" altLang="en-US" smtClean="0"/>
              <a:pPr/>
              <a:t>‹#›</a:t>
            </a:fld>
            <a:endParaRPr lang="zh-CN" altLang="en-US"/>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F4B3770D-D5A9-4EB8-92B2-27A1186956B7}" type="datetimeFigureOut">
              <a:rPr lang="zh-CN" altLang="en-US" smtClean="0"/>
              <a:pPr/>
              <a:t>2017/1/23</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1F3C871B-4DAE-4C15-9F41-4339299D723B}" type="slidenum">
              <a:rPr lang="zh-CN" altLang="en-US" smtClean="0"/>
              <a:pPr/>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F4B3770D-D5A9-4EB8-92B2-27A1186956B7}" type="datetimeFigureOut">
              <a:rPr lang="zh-CN" altLang="en-US" smtClean="0"/>
              <a:pPr/>
              <a:t>2017/1/23</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1F3C871B-4DAE-4C15-9F41-4339299D723B}" type="slidenum">
              <a:rPr lang="zh-CN" altLang="en-US" smtClean="0"/>
              <a:pPr/>
              <a:t>‹#›</a:t>
            </a:fld>
            <a:endParaRPr lang="zh-CN" alt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F4B3770D-D5A9-4EB8-92B2-27A1186956B7}" type="datetimeFigureOut">
              <a:rPr lang="zh-CN" altLang="en-US" smtClean="0"/>
              <a:pPr/>
              <a:t>2017/1/23</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1F3C871B-4DAE-4C15-9F41-4339299D723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F4B3770D-D5A9-4EB8-92B2-27A1186956B7}" type="datetimeFigureOut">
              <a:rPr lang="zh-CN" altLang="en-US" smtClean="0"/>
              <a:pPr/>
              <a:t>2017/1/23</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1F3C871B-4DAE-4C15-9F41-4339299D723B}" type="slidenum">
              <a:rPr lang="zh-CN" altLang="en-US" smtClean="0"/>
              <a:pPr/>
              <a:t>‹#›</a:t>
            </a:fld>
            <a:endParaRPr lang="zh-CN" alt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F4B3770D-D5A9-4EB8-92B2-27A1186956B7}" type="datetimeFigureOut">
              <a:rPr lang="zh-CN" altLang="en-US" smtClean="0"/>
              <a:pPr/>
              <a:t>2017/1/23</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1F3C871B-4DAE-4C15-9F41-4339299D723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F4B3770D-D5A9-4EB8-92B2-27A1186956B7}" type="datetimeFigureOut">
              <a:rPr lang="zh-CN" altLang="en-US" smtClean="0"/>
              <a:pPr/>
              <a:t>2017/1/23</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1F3C871B-4DAE-4C15-9F41-4339299D723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F4B3770D-D5A9-4EB8-92B2-27A1186956B7}" type="datetimeFigureOut">
              <a:rPr lang="zh-CN" altLang="en-US" smtClean="0"/>
              <a:pPr/>
              <a:t>2017/1/23</a:t>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1F3C871B-4DAE-4C15-9F41-4339299D723B}" type="slidenum">
              <a:rPr lang="zh-CN" altLang="en-US" smtClean="0"/>
              <a:pPr/>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4B3770D-D5A9-4EB8-92B2-27A1186956B7}" type="datetimeFigureOut">
              <a:rPr lang="zh-CN" altLang="en-US" smtClean="0"/>
              <a:pPr/>
              <a:t>2017/1/23</a:t>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F3C871B-4DAE-4C15-9F41-4339299D723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3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3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3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3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3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 Id="rId5" Type="http://schemas.openxmlformats.org/officeDocument/2006/relationships/image" Target="../media/image92.jpeg"/><Relationship Id="rId4" Type="http://schemas.openxmlformats.org/officeDocument/2006/relationships/image" Target="../media/image91.jpeg"/></Relationships>
</file>

<file path=ppt/slides/_rels/slide41.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3.jpeg"/><Relationship Id="rId7" Type="http://schemas.openxmlformats.org/officeDocument/2006/relationships/image" Target="../media/image97.jpeg"/><Relationship Id="rId2" Type="http://schemas.openxmlformats.org/officeDocument/2006/relationships/image" Target="../media/image92.jpeg"/><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 Id="rId9" Type="http://schemas.openxmlformats.org/officeDocument/2006/relationships/image" Target="../media/image99.jpeg"/></Relationships>
</file>

<file path=ppt/slides/_rels/slide4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 Id="rId5" Type="http://schemas.openxmlformats.org/officeDocument/2006/relationships/image" Target="../media/image103.jpeg"/><Relationship Id="rId4" Type="http://schemas.openxmlformats.org/officeDocument/2006/relationships/image" Target="../media/image102.jpeg"/></Relationships>
</file>

<file path=ppt/slides/_rels/slide4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png"/><Relationship Id="rId1" Type="http://schemas.openxmlformats.org/officeDocument/2006/relationships/slideLayout" Target="../slideLayouts/slideLayout2.xml"/><Relationship Id="rId5" Type="http://schemas.openxmlformats.org/officeDocument/2006/relationships/image" Target="../media/image109.jpeg"/><Relationship Id="rId4" Type="http://schemas.openxmlformats.org/officeDocument/2006/relationships/image" Target="../media/image108.jpeg"/></Relationships>
</file>

<file path=ppt/slides/_rels/slide45.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2.xml"/><Relationship Id="rId5" Type="http://schemas.openxmlformats.org/officeDocument/2006/relationships/image" Target="../media/image116.jpeg"/><Relationship Id="rId4" Type="http://schemas.openxmlformats.org/officeDocument/2006/relationships/image" Target="../media/image115.jpeg"/></Relationships>
</file>

<file path=ppt/slides/_rels/slide48.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2.xml"/><Relationship Id="rId4" Type="http://schemas.openxmlformats.org/officeDocument/2006/relationships/image" Target="../media/image121.jpeg"/></Relationships>
</file>

<file path=ppt/slides/_rels/slide51.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2.xml"/><Relationship Id="rId4" Type="http://schemas.openxmlformats.org/officeDocument/2006/relationships/image" Target="../media/image124.jpeg"/></Relationships>
</file>

<file path=ppt/slides/_rels/slide52.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2.xml"/><Relationship Id="rId4" Type="http://schemas.openxmlformats.org/officeDocument/2006/relationships/image" Target="../media/image127.jpeg"/></Relationships>
</file>

<file path=ppt/slides/_rels/slide53.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1.jpeg"/><Relationship Id="rId7" Type="http://schemas.openxmlformats.org/officeDocument/2006/relationships/image" Target="../media/image135.jpeg"/><Relationship Id="rId2" Type="http://schemas.openxmlformats.org/officeDocument/2006/relationships/image" Target="../media/image130.jpeg"/><Relationship Id="rId1" Type="http://schemas.openxmlformats.org/officeDocument/2006/relationships/slideLayout" Target="../slideLayouts/slideLayout2.xml"/><Relationship Id="rId6" Type="http://schemas.openxmlformats.org/officeDocument/2006/relationships/image" Target="../media/image134.jpeg"/><Relationship Id="rId5" Type="http://schemas.openxmlformats.org/officeDocument/2006/relationships/image" Target="../media/image133.jpeg"/><Relationship Id="rId4" Type="http://schemas.openxmlformats.org/officeDocument/2006/relationships/image" Target="../media/image132.jpeg"/></Relationships>
</file>

<file path=ppt/slides/_rels/slide57.xml.rels><?xml version="1.0" encoding="UTF-8" standalone="yes"?>
<Relationships xmlns="http://schemas.openxmlformats.org/package/2006/relationships"><Relationship Id="rId8" Type="http://schemas.openxmlformats.org/officeDocument/2006/relationships/image" Target="../media/image142.jpeg"/><Relationship Id="rId3" Type="http://schemas.openxmlformats.org/officeDocument/2006/relationships/image" Target="../media/image137.jpeg"/><Relationship Id="rId7" Type="http://schemas.openxmlformats.org/officeDocument/2006/relationships/image" Target="../media/image141.jpeg"/><Relationship Id="rId2" Type="http://schemas.openxmlformats.org/officeDocument/2006/relationships/image" Target="../media/image136.jpeg"/><Relationship Id="rId1" Type="http://schemas.openxmlformats.org/officeDocument/2006/relationships/slideLayout" Target="../slideLayouts/slideLayout2.xml"/><Relationship Id="rId6" Type="http://schemas.openxmlformats.org/officeDocument/2006/relationships/image" Target="../media/image140.jpeg"/><Relationship Id="rId5" Type="http://schemas.openxmlformats.org/officeDocument/2006/relationships/image" Target="../media/image139.jpeg"/><Relationship Id="rId10" Type="http://schemas.openxmlformats.org/officeDocument/2006/relationships/image" Target="../media/image144.jpeg"/><Relationship Id="rId4" Type="http://schemas.openxmlformats.org/officeDocument/2006/relationships/image" Target="../media/image138.jpeg"/><Relationship Id="rId9" Type="http://schemas.openxmlformats.org/officeDocument/2006/relationships/image" Target="../media/image143.jpeg"/></Relationships>
</file>

<file path=ppt/slides/_rels/slide58.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2.xml"/><Relationship Id="rId5" Type="http://schemas.openxmlformats.org/officeDocument/2006/relationships/image" Target="../media/image148.jpeg"/><Relationship Id="rId4" Type="http://schemas.openxmlformats.org/officeDocument/2006/relationships/image" Target="../media/image147.jpeg"/></Relationships>
</file>

<file path=ppt/slides/_rels/slide59.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image" Target="../media/image149.jpeg"/><Relationship Id="rId1" Type="http://schemas.openxmlformats.org/officeDocument/2006/relationships/slideLayout" Target="../slideLayouts/slideLayout2.xml"/><Relationship Id="rId4" Type="http://schemas.openxmlformats.org/officeDocument/2006/relationships/image" Target="../media/image151.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image" Target="../media/image152.jpeg"/><Relationship Id="rId1" Type="http://schemas.openxmlformats.org/officeDocument/2006/relationships/slideLayout" Target="../slideLayouts/slideLayout2.xml"/><Relationship Id="rId4" Type="http://schemas.openxmlformats.org/officeDocument/2006/relationships/image" Target="../media/image154.jpeg"/></Relationships>
</file>

<file path=ppt/slides/_rels/slide61.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image" Target="../media/image15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image" Target="../media/image157.jpeg"/><Relationship Id="rId1" Type="http://schemas.openxmlformats.org/officeDocument/2006/relationships/slideLayout" Target="../slideLayouts/slideLayout2.xml"/><Relationship Id="rId6" Type="http://schemas.openxmlformats.org/officeDocument/2006/relationships/image" Target="../media/image161.jpeg"/><Relationship Id="rId5" Type="http://schemas.openxmlformats.org/officeDocument/2006/relationships/image" Target="../media/image160.jpeg"/><Relationship Id="rId4" Type="http://schemas.openxmlformats.org/officeDocument/2006/relationships/image" Target="../media/image159.jpeg"/></Relationships>
</file>

<file path=ppt/slides/_rels/slide63.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162.jpeg"/><Relationship Id="rId1" Type="http://schemas.openxmlformats.org/officeDocument/2006/relationships/slideLayout" Target="../slideLayouts/slideLayout2.xml"/><Relationship Id="rId6" Type="http://schemas.openxmlformats.org/officeDocument/2006/relationships/image" Target="../media/image166.jpeg"/><Relationship Id="rId5" Type="http://schemas.openxmlformats.org/officeDocument/2006/relationships/image" Target="../media/image165.jpeg"/><Relationship Id="rId4" Type="http://schemas.openxmlformats.org/officeDocument/2006/relationships/image" Target="../media/image164.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173.jpeg"/><Relationship Id="rId3" Type="http://schemas.openxmlformats.org/officeDocument/2006/relationships/image" Target="../media/image168.jpeg"/><Relationship Id="rId7" Type="http://schemas.openxmlformats.org/officeDocument/2006/relationships/image" Target="../media/image172.jpeg"/><Relationship Id="rId2" Type="http://schemas.openxmlformats.org/officeDocument/2006/relationships/image" Target="../media/image167.jpeg"/><Relationship Id="rId1" Type="http://schemas.openxmlformats.org/officeDocument/2006/relationships/slideLayout" Target="../slideLayouts/slideLayout2.xml"/><Relationship Id="rId6" Type="http://schemas.openxmlformats.org/officeDocument/2006/relationships/image" Target="../media/image171.jpeg"/><Relationship Id="rId5" Type="http://schemas.openxmlformats.org/officeDocument/2006/relationships/image" Target="../media/image170.jpeg"/><Relationship Id="rId4" Type="http://schemas.openxmlformats.org/officeDocument/2006/relationships/image" Target="../media/image169.jpeg"/></Relationships>
</file>

<file path=ppt/slides/_rels/slide66.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image" Target="../media/image174.jpeg"/><Relationship Id="rId1" Type="http://schemas.openxmlformats.org/officeDocument/2006/relationships/slideLayout" Target="../slideLayouts/slideLayout2.xml"/><Relationship Id="rId5" Type="http://schemas.openxmlformats.org/officeDocument/2006/relationships/image" Target="../media/image177.jpeg"/><Relationship Id="rId4" Type="http://schemas.openxmlformats.org/officeDocument/2006/relationships/image" Target="../media/image176.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BB</a:t>
            </a:r>
            <a:r>
              <a:rPr lang="zh-CN" altLang="en-US" dirty="0" smtClean="0"/>
              <a:t>教学平台课程建设五步走</a:t>
            </a:r>
            <a:endParaRPr lang="zh-CN" altLang="en-US" dirty="0"/>
          </a:p>
        </p:txBody>
      </p:sp>
      <p:sp>
        <p:nvSpPr>
          <p:cNvPr id="3" name="副标题 2"/>
          <p:cNvSpPr>
            <a:spLocks noGrp="1"/>
          </p:cNvSpPr>
          <p:nvPr>
            <p:ph type="subTitle" idx="1"/>
          </p:nvPr>
        </p:nvSpPr>
        <p:spPr/>
        <p:txBody>
          <a:bodyPr>
            <a:normAutofit/>
          </a:bodyPr>
          <a:lstStyle/>
          <a:p>
            <a:pPr algn="ctr"/>
            <a:r>
              <a:rPr lang="zh-CN" altLang="en-US" sz="1600" dirty="0" smtClean="0"/>
              <a:t>现代教育技术中心</a:t>
            </a:r>
            <a:endParaRPr lang="en-US" altLang="zh-CN" sz="1600" dirty="0" smtClean="0"/>
          </a:p>
          <a:p>
            <a:pPr algn="ctr"/>
            <a:r>
              <a:rPr lang="en-US" altLang="zh-CN" sz="1600" dirty="0" smtClean="0"/>
              <a:t>2017.1.22</a:t>
            </a:r>
            <a:endParaRPr lang="zh-CN" alt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b="0" dirty="0" smtClean="0"/>
              <a:t>创建课程完成，进入课程主页</a:t>
            </a:r>
            <a:endParaRPr lang="zh-CN" altLang="en-US" sz="2800" b="0" dirty="0"/>
          </a:p>
        </p:txBody>
      </p:sp>
      <p:pic>
        <p:nvPicPr>
          <p:cNvPr id="6" name="内容占位符 5" descr="进入课程主页.jpg"/>
          <p:cNvPicPr>
            <a:picLocks noGrp="1" noChangeAspect="1"/>
          </p:cNvPicPr>
          <p:nvPr>
            <p:ph idx="1"/>
          </p:nvPr>
        </p:nvPicPr>
        <p:blipFill>
          <a:blip r:embed="rId2" cstate="print"/>
          <a:stretch>
            <a:fillRect/>
          </a:stretch>
        </p:blipFill>
        <p:spPr>
          <a:xfrm>
            <a:off x="467544" y="1196752"/>
            <a:ext cx="8229600" cy="4331368"/>
          </a:xfrm>
        </p:spPr>
      </p:pic>
      <p:sp>
        <p:nvSpPr>
          <p:cNvPr id="8" name="圆角矩形标注 7"/>
          <p:cNvSpPr/>
          <p:nvPr/>
        </p:nvSpPr>
        <p:spPr>
          <a:xfrm>
            <a:off x="7956376" y="836712"/>
            <a:ext cx="864096" cy="648072"/>
          </a:xfrm>
          <a:prstGeom prst="wedgeRoundRectCallout">
            <a:avLst>
              <a:gd name="adj1" fmla="val -23523"/>
              <a:gd name="adj2" fmla="val 73261"/>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8028384" y="836712"/>
            <a:ext cx="712460" cy="646331"/>
          </a:xfrm>
          <a:prstGeom prst="rect">
            <a:avLst/>
          </a:prstGeom>
          <a:noFill/>
        </p:spPr>
        <p:txBody>
          <a:bodyPr wrap="square" rtlCol="0">
            <a:spAutoFit/>
          </a:bodyPr>
          <a:lstStyle/>
          <a:p>
            <a:r>
              <a:rPr lang="zh-CN" altLang="en-US" dirty="0" smtClean="0"/>
              <a:t>编辑状态</a:t>
            </a:r>
            <a:endParaRPr lang="zh-CN" altLang="en-US" dirty="0"/>
          </a:p>
        </p:txBody>
      </p:sp>
      <p:sp>
        <p:nvSpPr>
          <p:cNvPr id="10" name="圆角矩形标注 9"/>
          <p:cNvSpPr/>
          <p:nvPr/>
        </p:nvSpPr>
        <p:spPr>
          <a:xfrm>
            <a:off x="6444208" y="548680"/>
            <a:ext cx="1224136" cy="648072"/>
          </a:xfrm>
          <a:prstGeom prst="wedgeRoundRectCallout">
            <a:avLst>
              <a:gd name="adj1" fmla="val 45082"/>
              <a:gd name="adj2" fmla="val 117845"/>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6444208" y="548680"/>
            <a:ext cx="1224136" cy="646331"/>
          </a:xfrm>
          <a:prstGeom prst="rect">
            <a:avLst/>
          </a:prstGeom>
          <a:noFill/>
        </p:spPr>
        <p:txBody>
          <a:bodyPr wrap="square" rtlCol="0">
            <a:spAutoFit/>
          </a:bodyPr>
          <a:lstStyle/>
          <a:p>
            <a:r>
              <a:rPr lang="zh-CN" altLang="en-US" dirty="0" smtClean="0"/>
              <a:t>学生身份预览</a:t>
            </a:r>
            <a:endParaRPr lang="zh-CN" altLang="en-US" dirty="0"/>
          </a:p>
        </p:txBody>
      </p:sp>
      <p:pic>
        <p:nvPicPr>
          <p:cNvPr id="12" name="图片 11" descr="主页功能按钮页面1.jpg"/>
          <p:cNvPicPr>
            <a:picLocks noChangeAspect="1"/>
          </p:cNvPicPr>
          <p:nvPr/>
        </p:nvPicPr>
        <p:blipFill>
          <a:blip r:embed="rId3" cstate="print"/>
          <a:stretch>
            <a:fillRect/>
          </a:stretch>
        </p:blipFill>
        <p:spPr>
          <a:xfrm>
            <a:off x="2987824" y="1844824"/>
            <a:ext cx="5000625" cy="2847975"/>
          </a:xfrm>
          <a:prstGeom prst="rect">
            <a:avLst/>
          </a:prstGeom>
        </p:spPr>
      </p:pic>
      <p:sp>
        <p:nvSpPr>
          <p:cNvPr id="13" name="圆角矩形标注 12"/>
          <p:cNvSpPr/>
          <p:nvPr/>
        </p:nvSpPr>
        <p:spPr>
          <a:xfrm>
            <a:off x="8244408" y="2060848"/>
            <a:ext cx="432048" cy="288032"/>
          </a:xfrm>
          <a:prstGeom prst="wedgeRoundRectCallout">
            <a:avLst>
              <a:gd name="adj1" fmla="val -195169"/>
              <a:gd name="adj2" fmla="val 89404"/>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标注 13"/>
          <p:cNvSpPr/>
          <p:nvPr/>
        </p:nvSpPr>
        <p:spPr>
          <a:xfrm>
            <a:off x="6444208" y="5733256"/>
            <a:ext cx="1224136" cy="576064"/>
          </a:xfrm>
          <a:prstGeom prst="wedgeRoundRectCallout">
            <a:avLst>
              <a:gd name="adj1" fmla="val -36026"/>
              <a:gd name="adj2" fmla="val -92196"/>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6516216" y="5877272"/>
            <a:ext cx="1152128" cy="369332"/>
          </a:xfrm>
          <a:prstGeom prst="rect">
            <a:avLst/>
          </a:prstGeom>
          <a:noFill/>
        </p:spPr>
        <p:txBody>
          <a:bodyPr wrap="square" rtlCol="0">
            <a:spAutoFit/>
          </a:bodyPr>
          <a:lstStyle/>
          <a:p>
            <a:r>
              <a:rPr lang="zh-CN" altLang="en-US" dirty="0" smtClean="0"/>
              <a:t>课程内容</a:t>
            </a:r>
            <a:endParaRPr lang="zh-CN" altLang="en-US" dirty="0"/>
          </a:p>
        </p:txBody>
      </p:sp>
      <p:sp>
        <p:nvSpPr>
          <p:cNvPr id="16" name="圆角矩形标注 15"/>
          <p:cNvSpPr/>
          <p:nvPr/>
        </p:nvSpPr>
        <p:spPr>
          <a:xfrm>
            <a:off x="827584" y="2564904"/>
            <a:ext cx="936104" cy="360040"/>
          </a:xfrm>
          <a:prstGeom prst="wedgeRoundRectCallout">
            <a:avLst>
              <a:gd name="adj1" fmla="val -52290"/>
              <a:gd name="adj2" fmla="val -103227"/>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827584" y="2564904"/>
            <a:ext cx="1008112" cy="338554"/>
          </a:xfrm>
          <a:prstGeom prst="rect">
            <a:avLst/>
          </a:prstGeom>
          <a:noFill/>
        </p:spPr>
        <p:txBody>
          <a:bodyPr wrap="square" rtlCol="0">
            <a:spAutoFit/>
          </a:bodyPr>
          <a:lstStyle/>
          <a:p>
            <a:r>
              <a:rPr lang="zh-CN" altLang="en-US" sz="1600" dirty="0" smtClean="0"/>
              <a:t>课程菜单</a:t>
            </a:r>
            <a:endParaRPr lang="zh-CN" altLang="en-US" sz="1600" dirty="0"/>
          </a:p>
        </p:txBody>
      </p:sp>
      <p:sp>
        <p:nvSpPr>
          <p:cNvPr id="18" name="圆角矩形标注 17"/>
          <p:cNvSpPr/>
          <p:nvPr/>
        </p:nvSpPr>
        <p:spPr>
          <a:xfrm>
            <a:off x="971600" y="3645024"/>
            <a:ext cx="1080120" cy="360040"/>
          </a:xfrm>
          <a:prstGeom prst="wedgeRoundRectCallout">
            <a:avLst>
              <a:gd name="adj1" fmla="val -50248"/>
              <a:gd name="adj2" fmla="val -89955"/>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971600" y="3645024"/>
            <a:ext cx="1224136" cy="338554"/>
          </a:xfrm>
          <a:prstGeom prst="rect">
            <a:avLst/>
          </a:prstGeom>
          <a:noFill/>
        </p:spPr>
        <p:txBody>
          <a:bodyPr wrap="square" rtlCol="0">
            <a:spAutoFit/>
          </a:bodyPr>
          <a:lstStyle/>
          <a:p>
            <a:r>
              <a:rPr lang="zh-CN" altLang="en-US" sz="1600" dirty="0" smtClean="0"/>
              <a:t>控制面板</a:t>
            </a:r>
            <a:endParaRPr lang="zh-CN" altLang="en-US" sz="1600" dirty="0"/>
          </a:p>
        </p:txBody>
      </p:sp>
      <p:sp>
        <p:nvSpPr>
          <p:cNvPr id="20" name="圆角矩形标注 19"/>
          <p:cNvSpPr/>
          <p:nvPr/>
        </p:nvSpPr>
        <p:spPr>
          <a:xfrm>
            <a:off x="6804248" y="1772816"/>
            <a:ext cx="792088" cy="504056"/>
          </a:xfrm>
          <a:prstGeom prst="wedgeRoundRectCallout">
            <a:avLst>
              <a:gd name="adj1" fmla="val 76999"/>
              <a:gd name="adj2" fmla="val -62026"/>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6804248" y="1772816"/>
            <a:ext cx="864096" cy="523220"/>
          </a:xfrm>
          <a:prstGeom prst="rect">
            <a:avLst/>
          </a:prstGeom>
          <a:noFill/>
        </p:spPr>
        <p:txBody>
          <a:bodyPr wrap="square" rtlCol="0">
            <a:spAutoFit/>
          </a:bodyPr>
          <a:lstStyle/>
          <a:p>
            <a:r>
              <a:rPr lang="zh-CN" altLang="en-US" sz="1400" dirty="0" smtClean="0"/>
              <a:t>课程风格主题</a:t>
            </a:r>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1" build="allAtOnce"/>
      <p:bldP spid="13" grpId="0" animBg="1"/>
      <p:bldP spid="14" grpId="0" animBg="1"/>
      <p:bldP spid="15" grpId="0"/>
      <p:bldP spid="16" grpId="0" animBg="1"/>
      <p:bldP spid="17" grpId="0"/>
      <p:bldP spid="18" grpId="0" animBg="1"/>
      <p:bldP spid="19" grpId="0"/>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dirty="0" smtClean="0"/>
              <a:t>课程菜单设置：</a:t>
            </a:r>
            <a:r>
              <a:rPr lang="zh-CN" altLang="en-US" sz="2400" b="0" dirty="0" smtClean="0"/>
              <a:t>两种不同形式的课程菜单</a:t>
            </a:r>
            <a:endParaRPr lang="zh-CN" altLang="en-US" sz="2400" b="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187624" y="1628800"/>
            <a:ext cx="6600825" cy="399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左侧菜单栏1.jpg"/>
          <p:cNvPicPr>
            <a:picLocks noGrp="1" noChangeAspect="1"/>
          </p:cNvPicPr>
          <p:nvPr>
            <p:ph idx="1"/>
          </p:nvPr>
        </p:nvPicPr>
        <p:blipFill>
          <a:blip r:embed="rId2" cstate="print"/>
          <a:stretch>
            <a:fillRect/>
          </a:stretch>
        </p:blipFill>
        <p:spPr>
          <a:xfrm>
            <a:off x="3059832" y="1556792"/>
            <a:ext cx="1819259" cy="4525962"/>
          </a:xfrm>
        </p:spPr>
      </p:pic>
      <p:sp>
        <p:nvSpPr>
          <p:cNvPr id="3" name="标题 2"/>
          <p:cNvSpPr>
            <a:spLocks noGrp="1"/>
          </p:cNvSpPr>
          <p:nvPr>
            <p:ph type="title"/>
          </p:nvPr>
        </p:nvSpPr>
        <p:spPr/>
        <p:txBody>
          <a:bodyPr>
            <a:normAutofit/>
          </a:bodyPr>
          <a:lstStyle/>
          <a:p>
            <a:r>
              <a:rPr lang="zh-CN" altLang="en-US" sz="2800" b="0" dirty="0" smtClean="0"/>
              <a:t>课程菜单设置</a:t>
            </a:r>
            <a:endParaRPr lang="zh-CN" altLang="en-US" sz="2800" b="0" dirty="0"/>
          </a:p>
        </p:txBody>
      </p:sp>
      <p:sp>
        <p:nvSpPr>
          <p:cNvPr id="5" name="圆角矩形标注 4"/>
          <p:cNvSpPr/>
          <p:nvPr/>
        </p:nvSpPr>
        <p:spPr>
          <a:xfrm>
            <a:off x="3059832" y="1484784"/>
            <a:ext cx="216024" cy="360040"/>
          </a:xfrm>
          <a:prstGeom prst="wedgeRoundRectCallout">
            <a:avLst>
              <a:gd name="adj1" fmla="val -193017"/>
              <a:gd name="adj2" fmla="val 116308"/>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左侧菜单栏2.jpg"/>
          <p:cNvPicPr>
            <a:picLocks noChangeAspect="1"/>
          </p:cNvPicPr>
          <p:nvPr/>
        </p:nvPicPr>
        <p:blipFill>
          <a:blip r:embed="rId3" cstate="print"/>
          <a:stretch>
            <a:fillRect/>
          </a:stretch>
        </p:blipFill>
        <p:spPr>
          <a:xfrm>
            <a:off x="827584" y="1988840"/>
            <a:ext cx="2047875" cy="2114550"/>
          </a:xfrm>
          <a:prstGeom prst="rect">
            <a:avLst/>
          </a:prstGeom>
        </p:spPr>
      </p:pic>
      <p:sp>
        <p:nvSpPr>
          <p:cNvPr id="7" name="圆角矩形标注 6"/>
          <p:cNvSpPr/>
          <p:nvPr/>
        </p:nvSpPr>
        <p:spPr>
          <a:xfrm>
            <a:off x="3923928" y="1484784"/>
            <a:ext cx="216024" cy="360040"/>
          </a:xfrm>
          <a:prstGeom prst="wedgeRoundRectCallout">
            <a:avLst>
              <a:gd name="adj1" fmla="val 1109127"/>
              <a:gd name="adj2" fmla="val -217299"/>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左侧菜单栏3.jpg"/>
          <p:cNvPicPr>
            <a:picLocks noChangeAspect="1"/>
          </p:cNvPicPr>
          <p:nvPr/>
        </p:nvPicPr>
        <p:blipFill>
          <a:blip r:embed="rId4" cstate="print"/>
          <a:stretch>
            <a:fillRect/>
          </a:stretch>
        </p:blipFill>
        <p:spPr>
          <a:xfrm>
            <a:off x="6444208" y="692696"/>
            <a:ext cx="2074247" cy="5921896"/>
          </a:xfrm>
          <a:prstGeom prst="rect">
            <a:avLst/>
          </a:prstGeom>
        </p:spPr>
      </p:pic>
      <p:sp>
        <p:nvSpPr>
          <p:cNvPr id="9" name="圆角矩形标注 8"/>
          <p:cNvSpPr/>
          <p:nvPr/>
        </p:nvSpPr>
        <p:spPr>
          <a:xfrm>
            <a:off x="4355976" y="1556792"/>
            <a:ext cx="360040" cy="288032"/>
          </a:xfrm>
          <a:prstGeom prst="wedgeRoundRectCallout">
            <a:avLst>
              <a:gd name="adj1" fmla="val 96468"/>
              <a:gd name="adj2" fmla="val -47806"/>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左侧菜单栏4.jpg"/>
          <p:cNvPicPr>
            <a:picLocks noChangeAspect="1"/>
          </p:cNvPicPr>
          <p:nvPr/>
        </p:nvPicPr>
        <p:blipFill>
          <a:blip r:embed="rId5" cstate="print"/>
          <a:stretch>
            <a:fillRect/>
          </a:stretch>
        </p:blipFill>
        <p:spPr>
          <a:xfrm>
            <a:off x="4860032" y="1412776"/>
            <a:ext cx="1869846" cy="1717551"/>
          </a:xfrm>
          <a:prstGeom prst="rect">
            <a:avLst/>
          </a:prstGeom>
        </p:spPr>
      </p:pic>
      <p:sp>
        <p:nvSpPr>
          <p:cNvPr id="11" name="圆角矩形标注 10"/>
          <p:cNvSpPr/>
          <p:nvPr/>
        </p:nvSpPr>
        <p:spPr>
          <a:xfrm>
            <a:off x="4860032" y="3717032"/>
            <a:ext cx="1368152" cy="576064"/>
          </a:xfrm>
          <a:prstGeom prst="wedgeRoundRectCallout">
            <a:avLst>
              <a:gd name="adj1" fmla="val -52551"/>
              <a:gd name="adj2" fmla="val -129478"/>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932040" y="3933056"/>
            <a:ext cx="1210588" cy="338554"/>
          </a:xfrm>
          <a:prstGeom prst="rect">
            <a:avLst/>
          </a:prstGeom>
        </p:spPr>
        <p:txBody>
          <a:bodyPr wrap="none">
            <a:spAutoFit/>
          </a:bodyPr>
          <a:lstStyle/>
          <a:p>
            <a:pPr lvl="0"/>
            <a:r>
              <a:rPr lang="zh-CN" altLang="en-US" sz="1600" dirty="0">
                <a:solidFill>
                  <a:prstClr val="black"/>
                </a:solidFill>
              </a:rPr>
              <a:t>隐藏菜单栏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b="0" dirty="0" smtClean="0"/>
              <a:t>创建课程内容区菜单</a:t>
            </a:r>
            <a:r>
              <a:rPr lang="en-US" altLang="zh-CN" sz="2800" dirty="0" smtClean="0"/>
              <a:t/>
            </a:r>
            <a:br>
              <a:rPr lang="en-US" altLang="zh-CN" sz="2800" dirty="0" smtClean="0"/>
            </a:br>
            <a:endParaRPr lang="zh-CN" altLang="en-US" sz="2800" dirty="0"/>
          </a:p>
        </p:txBody>
      </p:sp>
      <p:sp>
        <p:nvSpPr>
          <p:cNvPr id="11" name="右箭头 10"/>
          <p:cNvSpPr/>
          <p:nvPr/>
        </p:nvSpPr>
        <p:spPr>
          <a:xfrm>
            <a:off x="4067944" y="2996952"/>
            <a:ext cx="864096" cy="360040"/>
          </a:xfrm>
          <a:prstGeom prst="rightArrow">
            <a:avLst/>
          </a:prstGeom>
          <a:noFill/>
          <a:ln w="254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788024" y="2348880"/>
            <a:ext cx="3600400" cy="1815882"/>
          </a:xfrm>
          <a:prstGeom prst="rect">
            <a:avLst/>
          </a:prstGeom>
          <a:noFill/>
        </p:spPr>
        <p:txBody>
          <a:bodyPr wrap="square" rtlCol="0">
            <a:spAutoFit/>
          </a:bodyPr>
          <a:lstStyle/>
          <a:p>
            <a:r>
              <a:rPr lang="zh-CN" altLang="en-US" sz="2800" dirty="0" smtClean="0"/>
              <a:t>   ☆讲义</a:t>
            </a:r>
            <a:endParaRPr lang="en-US" altLang="zh-CN" sz="2800" dirty="0" smtClean="0"/>
          </a:p>
          <a:p>
            <a:r>
              <a:rPr lang="zh-CN" altLang="en-US" sz="2800" dirty="0" smtClean="0"/>
              <a:t>   ☆文档</a:t>
            </a:r>
            <a:endParaRPr lang="en-US" altLang="zh-CN" sz="2800" dirty="0" smtClean="0"/>
          </a:p>
          <a:p>
            <a:r>
              <a:rPr lang="zh-CN" altLang="en-US" sz="2800" dirty="0" smtClean="0"/>
              <a:t>   ☆作业</a:t>
            </a:r>
            <a:endParaRPr lang="en-US" altLang="zh-CN" sz="2800" dirty="0" smtClean="0"/>
          </a:p>
          <a:p>
            <a:r>
              <a:rPr lang="zh-CN" altLang="en-US" sz="2800" dirty="0" smtClean="0"/>
              <a:t>   ☆测试</a:t>
            </a:r>
            <a:endParaRPr lang="zh-CN" altLang="en-US" sz="2800" dirty="0"/>
          </a:p>
        </p:txBody>
      </p:sp>
      <p:sp>
        <p:nvSpPr>
          <p:cNvPr id="14" name="TextBox 13"/>
          <p:cNvSpPr txBox="1"/>
          <p:nvPr/>
        </p:nvSpPr>
        <p:spPr>
          <a:xfrm>
            <a:off x="611560" y="1124744"/>
            <a:ext cx="7776864" cy="646331"/>
          </a:xfrm>
          <a:prstGeom prst="rect">
            <a:avLst/>
          </a:prstGeom>
          <a:noFill/>
        </p:spPr>
        <p:txBody>
          <a:bodyPr wrap="square" rtlCol="0">
            <a:spAutoFit/>
          </a:bodyPr>
          <a:lstStyle/>
          <a:p>
            <a:r>
              <a:rPr lang="zh-CN" altLang="en-US" dirty="0" smtClean="0"/>
              <a:t>      创建内容区菜单来组织课程资料，讲义、文档、作业等不同类型的内容都可以添加到内容区菜单下。 </a:t>
            </a:r>
            <a:endParaRPr lang="zh-CN" altLang="en-US" dirty="0"/>
          </a:p>
        </p:txBody>
      </p:sp>
      <p:pic>
        <p:nvPicPr>
          <p:cNvPr id="15" name="图片 14" descr="创建菜单.jpg"/>
          <p:cNvPicPr>
            <a:picLocks noChangeAspect="1"/>
          </p:cNvPicPr>
          <p:nvPr/>
        </p:nvPicPr>
        <p:blipFill>
          <a:blip r:embed="rId2" cstate="print"/>
          <a:stretch>
            <a:fillRect/>
          </a:stretch>
        </p:blipFill>
        <p:spPr>
          <a:xfrm>
            <a:off x="755576" y="1988840"/>
            <a:ext cx="2057400" cy="2400300"/>
          </a:xfrm>
          <a:prstGeom prst="rect">
            <a:avLst/>
          </a:prstGeom>
        </p:spPr>
      </p:pic>
      <p:pic>
        <p:nvPicPr>
          <p:cNvPr id="17" name="内容占位符 16" descr="课程菜单建设2.jpg"/>
          <p:cNvPicPr>
            <a:picLocks noGrp="1" noChangeAspect="1"/>
          </p:cNvPicPr>
          <p:nvPr>
            <p:ph idx="1"/>
          </p:nvPr>
        </p:nvPicPr>
        <p:blipFill>
          <a:blip r:embed="rId3" cstate="print"/>
          <a:stretch>
            <a:fillRect/>
          </a:stretch>
        </p:blipFill>
        <p:spPr>
          <a:xfrm>
            <a:off x="1691680" y="2276872"/>
            <a:ext cx="2305050" cy="1581150"/>
          </a:xfrm>
        </p:spPr>
      </p:pic>
      <p:sp>
        <p:nvSpPr>
          <p:cNvPr id="18" name="圆角矩形标注 17"/>
          <p:cNvSpPr/>
          <p:nvPr/>
        </p:nvSpPr>
        <p:spPr>
          <a:xfrm>
            <a:off x="827584" y="2276872"/>
            <a:ext cx="576064" cy="216024"/>
          </a:xfrm>
          <a:prstGeom prst="wedgeRoundRectCallout">
            <a:avLst>
              <a:gd name="adj1" fmla="val 102925"/>
              <a:gd name="adj2" fmla="val 58912"/>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b="0" dirty="0" smtClean="0"/>
              <a:t>创建课程内容菜单具体操作</a:t>
            </a:r>
            <a:r>
              <a:rPr lang="en-US" altLang="zh-CN" sz="2800" dirty="0" smtClean="0"/>
              <a:t/>
            </a:r>
            <a:br>
              <a:rPr lang="en-US" altLang="zh-CN" sz="2800" dirty="0" smtClean="0"/>
            </a:br>
            <a:r>
              <a:rPr lang="zh-CN" altLang="en-US" sz="2800" b="0" dirty="0" smtClean="0">
                <a:latin typeface="微软雅黑" pitchFamily="34" charset="-122"/>
                <a:ea typeface="微软雅黑" pitchFamily="34" charset="-122"/>
              </a:rPr>
              <a:t>添加课程菜单：点击菜单左上角的    可增加菜单</a:t>
            </a:r>
            <a:endParaRPr lang="zh-CN" altLang="en-US" sz="2800" b="0" dirty="0"/>
          </a:p>
        </p:txBody>
      </p:sp>
      <p:pic>
        <p:nvPicPr>
          <p:cNvPr id="4" name="Picture 2"/>
          <p:cNvPicPr>
            <a:picLocks noChangeAspect="1" noChangeArrowheads="1"/>
          </p:cNvPicPr>
          <p:nvPr/>
        </p:nvPicPr>
        <p:blipFill>
          <a:blip r:embed="rId2" cstate="print"/>
          <a:srcRect/>
          <a:stretch>
            <a:fillRect/>
          </a:stretch>
        </p:blipFill>
        <p:spPr bwMode="auto">
          <a:xfrm>
            <a:off x="6012160" y="908720"/>
            <a:ext cx="229961" cy="216024"/>
          </a:xfrm>
          <a:prstGeom prst="rect">
            <a:avLst/>
          </a:prstGeom>
          <a:noFill/>
          <a:ln w="9525">
            <a:noFill/>
            <a:miter lim="800000"/>
            <a:headEnd/>
            <a:tailEnd/>
          </a:ln>
        </p:spPr>
      </p:pic>
      <p:pic>
        <p:nvPicPr>
          <p:cNvPr id="12" name="内容占位符 11" descr="课程菜单建设1.jpg"/>
          <p:cNvPicPr>
            <a:picLocks noGrp="1" noChangeAspect="1"/>
          </p:cNvPicPr>
          <p:nvPr>
            <p:ph idx="1"/>
          </p:nvPr>
        </p:nvPicPr>
        <p:blipFill>
          <a:blip r:embed="rId3" cstate="print"/>
          <a:stretch>
            <a:fillRect/>
          </a:stretch>
        </p:blipFill>
        <p:spPr>
          <a:xfrm>
            <a:off x="483421" y="1481138"/>
            <a:ext cx="8177158" cy="4525962"/>
          </a:xfrm>
        </p:spPr>
      </p:pic>
      <p:pic>
        <p:nvPicPr>
          <p:cNvPr id="13" name="图片 12" descr="课程菜单建设2.jpg"/>
          <p:cNvPicPr>
            <a:picLocks noChangeAspect="1"/>
          </p:cNvPicPr>
          <p:nvPr/>
        </p:nvPicPr>
        <p:blipFill>
          <a:blip r:embed="rId4" cstate="print"/>
          <a:stretch>
            <a:fillRect/>
          </a:stretch>
        </p:blipFill>
        <p:spPr>
          <a:xfrm>
            <a:off x="1475656" y="1916832"/>
            <a:ext cx="2305050" cy="1581150"/>
          </a:xfrm>
          <a:prstGeom prst="rect">
            <a:avLst/>
          </a:prstGeom>
        </p:spPr>
      </p:pic>
      <p:pic>
        <p:nvPicPr>
          <p:cNvPr id="14" name="图片 13" descr="课程菜单建设4.jpg"/>
          <p:cNvPicPr>
            <a:picLocks noChangeAspect="1"/>
          </p:cNvPicPr>
          <p:nvPr/>
        </p:nvPicPr>
        <p:blipFill>
          <a:blip r:embed="rId5" cstate="print"/>
          <a:stretch>
            <a:fillRect/>
          </a:stretch>
        </p:blipFill>
        <p:spPr>
          <a:xfrm>
            <a:off x="3707904" y="2420888"/>
            <a:ext cx="2000250" cy="3267075"/>
          </a:xfrm>
          <a:prstGeom prst="rect">
            <a:avLst/>
          </a:prstGeom>
        </p:spPr>
      </p:pic>
      <p:pic>
        <p:nvPicPr>
          <p:cNvPr id="15" name="图片 14" descr="课程菜单建设5.jpg"/>
          <p:cNvPicPr>
            <a:picLocks noChangeAspect="1"/>
          </p:cNvPicPr>
          <p:nvPr/>
        </p:nvPicPr>
        <p:blipFill>
          <a:blip r:embed="rId6" cstate="print"/>
          <a:stretch>
            <a:fillRect/>
          </a:stretch>
        </p:blipFill>
        <p:spPr>
          <a:xfrm>
            <a:off x="5652120" y="5301208"/>
            <a:ext cx="1790700" cy="1028700"/>
          </a:xfrm>
          <a:prstGeom prst="rect">
            <a:avLst/>
          </a:prstGeom>
        </p:spPr>
      </p:pic>
      <p:pic>
        <p:nvPicPr>
          <p:cNvPr id="16" name="图片 15" descr="课程菜单建设6.jpg"/>
          <p:cNvPicPr>
            <a:picLocks noChangeAspect="1"/>
          </p:cNvPicPr>
          <p:nvPr/>
        </p:nvPicPr>
        <p:blipFill>
          <a:blip r:embed="rId7" cstate="print"/>
          <a:stretch>
            <a:fillRect/>
          </a:stretch>
        </p:blipFill>
        <p:spPr>
          <a:xfrm>
            <a:off x="6660232" y="5733256"/>
            <a:ext cx="1943100" cy="590550"/>
          </a:xfrm>
          <a:prstGeom prst="rect">
            <a:avLst/>
          </a:prstGeom>
        </p:spPr>
      </p:pic>
      <p:sp>
        <p:nvSpPr>
          <p:cNvPr id="17" name="矩形标注 16"/>
          <p:cNvSpPr/>
          <p:nvPr/>
        </p:nvSpPr>
        <p:spPr>
          <a:xfrm>
            <a:off x="539552" y="2420888"/>
            <a:ext cx="648072" cy="216024"/>
          </a:xfrm>
          <a:prstGeom prst="wedgeRectCallout">
            <a:avLst>
              <a:gd name="adj1" fmla="val 86782"/>
              <a:gd name="adj2" fmla="val 26628"/>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547664" y="2708920"/>
            <a:ext cx="288032" cy="288032"/>
          </a:xfrm>
          <a:prstGeom prst="rect">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p:nvPr/>
        </p:nvCxnSpPr>
        <p:spPr>
          <a:xfrm>
            <a:off x="3491880" y="3284984"/>
            <a:ext cx="576064" cy="20882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矩形标注 20"/>
          <p:cNvSpPr/>
          <p:nvPr/>
        </p:nvSpPr>
        <p:spPr>
          <a:xfrm>
            <a:off x="2915816" y="5589240"/>
            <a:ext cx="720080" cy="432048"/>
          </a:xfrm>
          <a:prstGeom prst="wedgeRectCallout">
            <a:avLst>
              <a:gd name="adj1" fmla="val 49117"/>
              <a:gd name="adj2" fmla="val -74709"/>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2915816" y="5661248"/>
            <a:ext cx="792088" cy="369332"/>
          </a:xfrm>
          <a:prstGeom prst="rect">
            <a:avLst/>
          </a:prstGeom>
          <a:noFill/>
        </p:spPr>
        <p:txBody>
          <a:bodyPr wrap="square" rtlCol="0">
            <a:spAutoFit/>
          </a:bodyPr>
          <a:lstStyle/>
          <a:p>
            <a:r>
              <a:rPr lang="zh-CN" altLang="en-US" dirty="0" smtClean="0"/>
              <a:t>排序</a:t>
            </a:r>
            <a:endParaRPr lang="zh-CN" altLang="en-US" dirty="0"/>
          </a:p>
        </p:txBody>
      </p:sp>
      <p:cxnSp>
        <p:nvCxnSpPr>
          <p:cNvPr id="26" name="直接箭头连接符 25"/>
          <p:cNvCxnSpPr/>
          <p:nvPr/>
        </p:nvCxnSpPr>
        <p:spPr>
          <a:xfrm>
            <a:off x="5508104" y="5445224"/>
            <a:ext cx="144016"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6300192" y="5949280"/>
            <a:ext cx="576064" cy="720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7308304" y="5949280"/>
            <a:ext cx="144016" cy="144016"/>
          </a:xfrm>
          <a:prstGeom prst="rect">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3" grpId="0"/>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创建菜单.jpg"/>
          <p:cNvPicPr>
            <a:picLocks noGrp="1" noChangeAspect="1"/>
          </p:cNvPicPr>
          <p:nvPr>
            <p:ph idx="1"/>
          </p:nvPr>
        </p:nvPicPr>
        <p:blipFill>
          <a:blip r:embed="rId2" cstate="print"/>
          <a:stretch>
            <a:fillRect/>
          </a:stretch>
        </p:blipFill>
        <p:spPr>
          <a:xfrm>
            <a:off x="755576" y="1988840"/>
            <a:ext cx="2057400" cy="2400300"/>
          </a:xfrm>
        </p:spPr>
      </p:pic>
      <p:sp>
        <p:nvSpPr>
          <p:cNvPr id="3" name="标题 2"/>
          <p:cNvSpPr>
            <a:spLocks noGrp="1"/>
          </p:cNvSpPr>
          <p:nvPr>
            <p:ph type="title"/>
          </p:nvPr>
        </p:nvSpPr>
        <p:spPr/>
        <p:txBody>
          <a:bodyPr>
            <a:normAutofit/>
          </a:bodyPr>
          <a:lstStyle/>
          <a:p>
            <a:r>
              <a:rPr lang="zh-CN" altLang="en-US" sz="2800" b="0" dirty="0" smtClean="0"/>
              <a:t>模块页面和空白页面</a:t>
            </a:r>
            <a:endParaRPr lang="zh-CN" altLang="en-US" sz="2800" b="0" dirty="0"/>
          </a:p>
        </p:txBody>
      </p:sp>
      <p:sp>
        <p:nvSpPr>
          <p:cNvPr id="5" name="TextBox 4"/>
          <p:cNvSpPr txBox="1"/>
          <p:nvPr/>
        </p:nvSpPr>
        <p:spPr>
          <a:xfrm>
            <a:off x="3419872" y="1556792"/>
            <a:ext cx="3888432" cy="2031325"/>
          </a:xfrm>
          <a:prstGeom prst="rect">
            <a:avLst/>
          </a:prstGeom>
          <a:noFill/>
        </p:spPr>
        <p:txBody>
          <a:bodyPr wrap="square" rtlCol="0">
            <a:spAutoFit/>
          </a:bodyPr>
          <a:lstStyle/>
          <a:p>
            <a:r>
              <a:rPr lang="en-US" altLang="zh-CN" dirty="0" smtClean="0"/>
              <a:t>      “</a:t>
            </a:r>
            <a:r>
              <a:rPr lang="zh-CN" altLang="en-US" dirty="0" smtClean="0"/>
              <a:t>内容模块”是显示相关数据和</a:t>
            </a:r>
            <a:r>
              <a:rPr lang="en-US" altLang="zh-CN" dirty="0" smtClean="0"/>
              <a:t>/</a:t>
            </a:r>
            <a:r>
              <a:rPr lang="zh-CN" altLang="en-US" dirty="0" smtClean="0"/>
              <a:t>或指向</a:t>
            </a:r>
            <a:r>
              <a:rPr lang="en-US" altLang="zh-CN" dirty="0" smtClean="0"/>
              <a:t>Blackboard Learn </a:t>
            </a:r>
            <a:r>
              <a:rPr lang="zh-CN" altLang="en-US" dirty="0" smtClean="0"/>
              <a:t>中其他内容的链接的窗口。添加模块内容，一般应用在：老师把课程首页删除掉后，无法还原，只能通过模块页面重新创建课程首页，包含我的课程，新增内容等模块。（主页是模块页面） </a:t>
            </a:r>
            <a:endParaRPr lang="zh-CN" altLang="en-US" dirty="0"/>
          </a:p>
        </p:txBody>
      </p:sp>
      <p:sp>
        <p:nvSpPr>
          <p:cNvPr id="6" name="TextBox 5"/>
          <p:cNvSpPr txBox="1"/>
          <p:nvPr/>
        </p:nvSpPr>
        <p:spPr>
          <a:xfrm>
            <a:off x="3563888" y="3861048"/>
            <a:ext cx="3744416" cy="2031325"/>
          </a:xfrm>
          <a:prstGeom prst="rect">
            <a:avLst/>
          </a:prstGeom>
          <a:noFill/>
        </p:spPr>
        <p:txBody>
          <a:bodyPr wrap="square" rtlCol="0">
            <a:spAutoFit/>
          </a:bodyPr>
          <a:lstStyle/>
          <a:p>
            <a:r>
              <a:rPr lang="zh-CN" altLang="en-US" dirty="0" smtClean="0"/>
              <a:t>    “空白页面”选项在内容区页面和菜单栏都有。它在单个页上展示信息，在文件夹中会显示为一个链接，加以单击便可在一个新页面上打开内容。如果不喜欢默认的布局，可以通过空白页面创建自己的课程内容。</a:t>
            </a:r>
            <a:endParaRPr lang="zh-CN" altLang="en-US" dirty="0"/>
          </a:p>
        </p:txBody>
      </p:sp>
      <p:cxnSp>
        <p:nvCxnSpPr>
          <p:cNvPr id="8" name="直接箭头连接符 7"/>
          <p:cNvCxnSpPr/>
          <p:nvPr/>
        </p:nvCxnSpPr>
        <p:spPr>
          <a:xfrm flipV="1">
            <a:off x="1331640" y="2276872"/>
            <a:ext cx="2088232" cy="360040"/>
          </a:xfrm>
          <a:prstGeom prst="straightConnector1">
            <a:avLst/>
          </a:prstGeom>
          <a:ln w="25400">
            <a:tailEnd type="arrow"/>
          </a:ln>
        </p:spPr>
        <p:style>
          <a:lnRef idx="1">
            <a:schemeClr val="accent2"/>
          </a:lnRef>
          <a:fillRef idx="0">
            <a:schemeClr val="accent2"/>
          </a:fillRef>
          <a:effectRef idx="0">
            <a:schemeClr val="accent2"/>
          </a:effectRef>
          <a:fontRef idx="minor">
            <a:schemeClr val="tx1"/>
          </a:fontRef>
        </p:style>
      </p:cxnSp>
      <p:cxnSp>
        <p:nvCxnSpPr>
          <p:cNvPr id="17" name="直接箭头连接符 16"/>
          <p:cNvCxnSpPr/>
          <p:nvPr/>
        </p:nvCxnSpPr>
        <p:spPr>
          <a:xfrm>
            <a:off x="1331640" y="2924944"/>
            <a:ext cx="2232248" cy="15121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sz="2800" b="0" dirty="0" smtClean="0"/>
              <a:t>工具链接：</a:t>
            </a:r>
            <a:r>
              <a:rPr lang="zh-CN" altLang="en-US" sz="2200" b="0" dirty="0" smtClean="0"/>
              <a:t>工具链接菜单项用于将某个课程工具，如任务、协作、博客等添加到课程菜单以便学习者能够快速定位到该学习工具。 </a:t>
            </a:r>
            <a:endParaRPr lang="zh-CN" altLang="en-US" sz="2200" b="0" dirty="0"/>
          </a:p>
        </p:txBody>
      </p:sp>
      <p:pic>
        <p:nvPicPr>
          <p:cNvPr id="4" name="内容占位符 3"/>
          <p:cNvPicPr>
            <a:picLocks noGrp="1" noChangeAspect="1"/>
          </p:cNvPicPr>
          <p:nvPr>
            <p:ph idx="1"/>
          </p:nvPr>
        </p:nvPicPr>
        <p:blipFill>
          <a:blip r:embed="rId2" cstate="print"/>
          <a:stretch>
            <a:fillRect/>
          </a:stretch>
        </p:blipFill>
        <p:spPr>
          <a:xfrm>
            <a:off x="179512" y="1412776"/>
            <a:ext cx="2146176" cy="28471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图片 4"/>
          <p:cNvPicPr>
            <a:picLocks noChangeAspect="1"/>
          </p:cNvPicPr>
          <p:nvPr/>
        </p:nvPicPr>
        <p:blipFill>
          <a:blip r:embed="rId3" cstate="print"/>
          <a:stretch>
            <a:fillRect/>
          </a:stretch>
        </p:blipFill>
        <p:spPr>
          <a:xfrm>
            <a:off x="1619672" y="3212976"/>
            <a:ext cx="2606290" cy="3318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图片 5"/>
          <p:cNvPicPr>
            <a:picLocks noChangeAspect="1"/>
          </p:cNvPicPr>
          <p:nvPr/>
        </p:nvPicPr>
        <p:blipFill>
          <a:blip r:embed="rId4" cstate="print"/>
          <a:stretch>
            <a:fillRect/>
          </a:stretch>
        </p:blipFill>
        <p:spPr>
          <a:xfrm>
            <a:off x="3995936" y="1484784"/>
            <a:ext cx="2701677" cy="19297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图片 7" descr="课程通知1.jpg"/>
          <p:cNvPicPr>
            <a:picLocks noChangeAspect="1"/>
          </p:cNvPicPr>
          <p:nvPr/>
        </p:nvPicPr>
        <p:blipFill>
          <a:blip r:embed="rId5" cstate="print"/>
          <a:stretch>
            <a:fillRect/>
          </a:stretch>
        </p:blipFill>
        <p:spPr>
          <a:xfrm>
            <a:off x="6876256" y="2852936"/>
            <a:ext cx="1933575" cy="3848100"/>
          </a:xfrm>
          <a:prstGeom prst="rect">
            <a:avLst/>
          </a:prstGeom>
        </p:spPr>
      </p:pic>
      <p:cxnSp>
        <p:nvCxnSpPr>
          <p:cNvPr id="10" name="直接箭头连接符 9"/>
          <p:cNvCxnSpPr/>
          <p:nvPr/>
        </p:nvCxnSpPr>
        <p:spPr>
          <a:xfrm>
            <a:off x="6444208" y="3284984"/>
            <a:ext cx="720080" cy="64807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创建菜单.jpg"/>
          <p:cNvPicPr>
            <a:picLocks noGrp="1" noChangeAspect="1"/>
          </p:cNvPicPr>
          <p:nvPr>
            <p:ph idx="1"/>
          </p:nvPr>
        </p:nvPicPr>
        <p:blipFill>
          <a:blip r:embed="rId2" cstate="print"/>
          <a:stretch>
            <a:fillRect/>
          </a:stretch>
        </p:blipFill>
        <p:spPr>
          <a:xfrm>
            <a:off x="539552" y="1844824"/>
            <a:ext cx="2057400" cy="2400300"/>
          </a:xfrm>
        </p:spPr>
      </p:pic>
      <p:sp>
        <p:nvSpPr>
          <p:cNvPr id="3" name="标题 2"/>
          <p:cNvSpPr>
            <a:spLocks noGrp="1"/>
          </p:cNvSpPr>
          <p:nvPr>
            <p:ph type="title"/>
          </p:nvPr>
        </p:nvSpPr>
        <p:spPr/>
        <p:txBody>
          <a:bodyPr>
            <a:normAutofit/>
          </a:bodyPr>
          <a:lstStyle/>
          <a:p>
            <a:r>
              <a:rPr lang="en-US" altLang="zh-CN" sz="2800" dirty="0" smtClean="0"/>
              <a:t>Web</a:t>
            </a:r>
            <a:r>
              <a:rPr lang="zh-CN" altLang="en-US" sz="2800" dirty="0" smtClean="0"/>
              <a:t>链接</a:t>
            </a:r>
            <a:r>
              <a:rPr lang="en-US" altLang="zh-CN" sz="2800" dirty="0" smtClean="0"/>
              <a:t>: </a:t>
            </a:r>
            <a:r>
              <a:rPr lang="en-US" altLang="zh-CN" sz="2400" b="0" dirty="0" smtClean="0"/>
              <a:t>Web</a:t>
            </a:r>
            <a:r>
              <a:rPr lang="zh-CN" altLang="en-US" sz="2400" b="0" dirty="0" smtClean="0"/>
              <a:t>链接菜单项用于将外部网站的链接添加至课程以便学生快速访问该外部站点。</a:t>
            </a:r>
            <a:endParaRPr lang="zh-CN" altLang="en-US" sz="2400" b="0" dirty="0"/>
          </a:p>
        </p:txBody>
      </p:sp>
      <p:pic>
        <p:nvPicPr>
          <p:cNvPr id="7" name="图片 6" descr="创建WEB链接.jpg"/>
          <p:cNvPicPr>
            <a:picLocks noChangeAspect="1"/>
          </p:cNvPicPr>
          <p:nvPr/>
        </p:nvPicPr>
        <p:blipFill>
          <a:blip r:embed="rId3" cstate="print"/>
          <a:stretch>
            <a:fillRect/>
          </a:stretch>
        </p:blipFill>
        <p:spPr>
          <a:xfrm>
            <a:off x="2915816" y="2060848"/>
            <a:ext cx="2914650" cy="2038350"/>
          </a:xfrm>
          <a:prstGeom prst="rect">
            <a:avLst/>
          </a:prstGeom>
        </p:spPr>
      </p:pic>
      <p:pic>
        <p:nvPicPr>
          <p:cNvPr id="8" name="图片 7" descr="WEB结果.jpg"/>
          <p:cNvPicPr>
            <a:picLocks noChangeAspect="1"/>
          </p:cNvPicPr>
          <p:nvPr/>
        </p:nvPicPr>
        <p:blipFill>
          <a:blip r:embed="rId4" cstate="print"/>
          <a:stretch>
            <a:fillRect/>
          </a:stretch>
        </p:blipFill>
        <p:spPr>
          <a:xfrm>
            <a:off x="6228184" y="1484784"/>
            <a:ext cx="1933575" cy="4067175"/>
          </a:xfrm>
          <a:prstGeom prst="rect">
            <a:avLst/>
          </a:prstGeom>
        </p:spPr>
      </p:pic>
      <p:cxnSp>
        <p:nvCxnSpPr>
          <p:cNvPr id="11" name="直接箭头连接符 10"/>
          <p:cNvCxnSpPr/>
          <p:nvPr/>
        </p:nvCxnSpPr>
        <p:spPr>
          <a:xfrm flipV="1">
            <a:off x="1187624" y="2492896"/>
            <a:ext cx="1872208" cy="7920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5580112" y="4077072"/>
            <a:ext cx="936104" cy="122413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创建菜单.jpg"/>
          <p:cNvPicPr>
            <a:picLocks noGrp="1" noChangeAspect="1"/>
          </p:cNvPicPr>
          <p:nvPr>
            <p:ph idx="1"/>
          </p:nvPr>
        </p:nvPicPr>
        <p:blipFill>
          <a:blip r:embed="rId2" cstate="print"/>
          <a:stretch>
            <a:fillRect/>
          </a:stretch>
        </p:blipFill>
        <p:spPr>
          <a:xfrm>
            <a:off x="611560" y="2132856"/>
            <a:ext cx="2057400" cy="2400300"/>
          </a:xfrm>
        </p:spPr>
      </p:pic>
      <p:sp>
        <p:nvSpPr>
          <p:cNvPr id="3" name="标题 2"/>
          <p:cNvSpPr>
            <a:spLocks noGrp="1"/>
          </p:cNvSpPr>
          <p:nvPr>
            <p:ph type="title"/>
          </p:nvPr>
        </p:nvSpPr>
        <p:spPr/>
        <p:txBody>
          <a:bodyPr>
            <a:normAutofit fontScale="90000"/>
          </a:bodyPr>
          <a:lstStyle/>
          <a:p>
            <a:r>
              <a:rPr lang="zh-CN" altLang="en-US" sz="3100" dirty="0" smtClean="0"/>
              <a:t>课程链接：</a:t>
            </a:r>
            <a:r>
              <a:rPr lang="zh-CN" altLang="en-US" sz="2800" b="0" dirty="0" smtClean="0"/>
              <a:t>创建课程链接菜单链接到课程的部分内容，如创建一个名为“课程重点”的课程连接菜单，链接到课程最重要的章节。</a:t>
            </a:r>
            <a:r>
              <a:rPr lang="en-US" altLang="zh-CN" sz="2800" b="0" dirty="0" smtClean="0"/>
              <a:t> </a:t>
            </a:r>
            <a:endParaRPr lang="zh-CN" altLang="en-US" sz="2800" b="0" dirty="0"/>
          </a:p>
        </p:txBody>
      </p:sp>
      <p:pic>
        <p:nvPicPr>
          <p:cNvPr id="5" name="图片 4" descr="课程链接1.jpg"/>
          <p:cNvPicPr>
            <a:picLocks noChangeAspect="1"/>
          </p:cNvPicPr>
          <p:nvPr/>
        </p:nvPicPr>
        <p:blipFill>
          <a:blip r:embed="rId3" cstate="print"/>
          <a:stretch>
            <a:fillRect/>
          </a:stretch>
        </p:blipFill>
        <p:spPr>
          <a:xfrm>
            <a:off x="1619672" y="3645024"/>
            <a:ext cx="2714625" cy="1590675"/>
          </a:xfrm>
          <a:prstGeom prst="rect">
            <a:avLst/>
          </a:prstGeom>
        </p:spPr>
      </p:pic>
      <p:pic>
        <p:nvPicPr>
          <p:cNvPr id="6" name="图片 5" descr="课程链接2.jpg"/>
          <p:cNvPicPr>
            <a:picLocks noChangeAspect="1"/>
          </p:cNvPicPr>
          <p:nvPr/>
        </p:nvPicPr>
        <p:blipFill>
          <a:blip r:embed="rId4" cstate="print"/>
          <a:stretch>
            <a:fillRect/>
          </a:stretch>
        </p:blipFill>
        <p:spPr>
          <a:xfrm>
            <a:off x="4139952" y="2348880"/>
            <a:ext cx="2523987" cy="4149080"/>
          </a:xfrm>
          <a:prstGeom prst="rect">
            <a:avLst/>
          </a:prstGeom>
        </p:spPr>
      </p:pic>
      <p:pic>
        <p:nvPicPr>
          <p:cNvPr id="7" name="图片 6" descr="课程链接3.jpg"/>
          <p:cNvPicPr>
            <a:picLocks noChangeAspect="1"/>
          </p:cNvPicPr>
          <p:nvPr/>
        </p:nvPicPr>
        <p:blipFill>
          <a:blip r:embed="rId5" cstate="print"/>
          <a:stretch>
            <a:fillRect/>
          </a:stretch>
        </p:blipFill>
        <p:spPr>
          <a:xfrm>
            <a:off x="5148064" y="1484784"/>
            <a:ext cx="2714625" cy="1600200"/>
          </a:xfrm>
          <a:prstGeom prst="rect">
            <a:avLst/>
          </a:prstGeom>
        </p:spPr>
      </p:pic>
      <p:pic>
        <p:nvPicPr>
          <p:cNvPr id="8" name="图片 7" descr="课程链接4.jpg"/>
          <p:cNvPicPr>
            <a:picLocks noChangeAspect="1"/>
          </p:cNvPicPr>
          <p:nvPr/>
        </p:nvPicPr>
        <p:blipFill>
          <a:blip r:embed="rId6" cstate="print"/>
          <a:stretch>
            <a:fillRect/>
          </a:stretch>
        </p:blipFill>
        <p:spPr>
          <a:xfrm>
            <a:off x="7848565" y="1196752"/>
            <a:ext cx="1295435" cy="4159027"/>
          </a:xfrm>
          <a:prstGeom prst="rect">
            <a:avLst/>
          </a:prstGeom>
        </p:spPr>
      </p:pic>
      <p:cxnSp>
        <p:nvCxnSpPr>
          <p:cNvPr id="10" name="直接箭头连接符 9"/>
          <p:cNvCxnSpPr/>
          <p:nvPr/>
        </p:nvCxnSpPr>
        <p:spPr>
          <a:xfrm>
            <a:off x="1187624" y="3789040"/>
            <a:ext cx="504056" cy="1440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3779912" y="3212976"/>
            <a:ext cx="504056" cy="86409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endCxn id="7" idx="1"/>
          </p:cNvCxnSpPr>
          <p:nvPr/>
        </p:nvCxnSpPr>
        <p:spPr>
          <a:xfrm flipV="1">
            <a:off x="4716016" y="2284884"/>
            <a:ext cx="432048" cy="85608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7596336" y="2852936"/>
            <a:ext cx="432048" cy="22322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创建菜单.jpg"/>
          <p:cNvPicPr>
            <a:picLocks noGrp="1" noChangeAspect="1"/>
          </p:cNvPicPr>
          <p:nvPr>
            <p:ph idx="1"/>
          </p:nvPr>
        </p:nvPicPr>
        <p:blipFill>
          <a:blip r:embed="rId2" cstate="print"/>
          <a:stretch>
            <a:fillRect/>
          </a:stretch>
        </p:blipFill>
        <p:spPr>
          <a:xfrm>
            <a:off x="467544" y="1772816"/>
            <a:ext cx="2057400" cy="2400300"/>
          </a:xfrm>
        </p:spPr>
      </p:pic>
      <p:sp>
        <p:nvSpPr>
          <p:cNvPr id="3" name="标题 2"/>
          <p:cNvSpPr>
            <a:spLocks noGrp="1"/>
          </p:cNvSpPr>
          <p:nvPr>
            <p:ph type="title"/>
          </p:nvPr>
        </p:nvSpPr>
        <p:spPr/>
        <p:txBody>
          <a:bodyPr>
            <a:normAutofit/>
          </a:bodyPr>
          <a:lstStyle/>
          <a:p>
            <a:r>
              <a:rPr lang="zh-CN" altLang="en-US" sz="2800" b="0" dirty="0" smtClean="0"/>
              <a:t>归类小工具：副标题和划分工具</a:t>
            </a:r>
            <a:endParaRPr lang="zh-CN" altLang="en-US" sz="2800" b="0" dirty="0"/>
          </a:p>
        </p:txBody>
      </p:sp>
      <p:sp>
        <p:nvSpPr>
          <p:cNvPr id="5" name="TextBox 4"/>
          <p:cNvSpPr txBox="1"/>
          <p:nvPr/>
        </p:nvSpPr>
        <p:spPr>
          <a:xfrm>
            <a:off x="2987824" y="1844824"/>
            <a:ext cx="2160240" cy="923330"/>
          </a:xfrm>
          <a:prstGeom prst="rect">
            <a:avLst/>
          </a:prstGeom>
          <a:noFill/>
        </p:spPr>
        <p:txBody>
          <a:bodyPr wrap="square" rtlCol="0">
            <a:spAutoFit/>
          </a:bodyPr>
          <a:lstStyle/>
          <a:p>
            <a:r>
              <a:rPr lang="zh-CN" altLang="en-US" dirty="0" smtClean="0"/>
              <a:t>    把不同类型的学习内容进行区别、归类。 </a:t>
            </a:r>
          </a:p>
        </p:txBody>
      </p:sp>
      <p:sp>
        <p:nvSpPr>
          <p:cNvPr id="6" name="TextBox 5"/>
          <p:cNvSpPr txBox="1"/>
          <p:nvPr/>
        </p:nvSpPr>
        <p:spPr>
          <a:xfrm>
            <a:off x="3059832" y="2996952"/>
            <a:ext cx="2088232" cy="1754326"/>
          </a:xfrm>
          <a:prstGeom prst="rect">
            <a:avLst/>
          </a:prstGeom>
          <a:noFill/>
        </p:spPr>
        <p:txBody>
          <a:bodyPr wrap="square" rtlCol="0">
            <a:spAutoFit/>
          </a:bodyPr>
          <a:lstStyle/>
          <a:p>
            <a:r>
              <a:rPr lang="zh-CN" altLang="en-US" dirty="0" smtClean="0"/>
              <a:t>    在课程菜单区域添加分隔线，把不同类型的学习内容分别看来，比如内容区和工具区分开。学生方便查询。 </a:t>
            </a:r>
            <a:endParaRPr lang="zh-CN" altLang="en-US" dirty="0"/>
          </a:p>
        </p:txBody>
      </p:sp>
      <p:pic>
        <p:nvPicPr>
          <p:cNvPr id="7" name="图片 6" descr="添加副标题1.jpg"/>
          <p:cNvPicPr>
            <a:picLocks noChangeAspect="1"/>
          </p:cNvPicPr>
          <p:nvPr/>
        </p:nvPicPr>
        <p:blipFill>
          <a:blip r:embed="rId3" cstate="print"/>
          <a:stretch>
            <a:fillRect/>
          </a:stretch>
        </p:blipFill>
        <p:spPr>
          <a:xfrm>
            <a:off x="5004048" y="980728"/>
            <a:ext cx="2314575" cy="1304925"/>
          </a:xfrm>
          <a:prstGeom prst="rect">
            <a:avLst/>
          </a:prstGeom>
        </p:spPr>
      </p:pic>
      <p:pic>
        <p:nvPicPr>
          <p:cNvPr id="8" name="图片 7" descr="添加副标题2.jpg"/>
          <p:cNvPicPr>
            <a:picLocks noChangeAspect="1"/>
          </p:cNvPicPr>
          <p:nvPr/>
        </p:nvPicPr>
        <p:blipFill>
          <a:blip r:embed="rId4" cstate="print"/>
          <a:stretch>
            <a:fillRect/>
          </a:stretch>
        </p:blipFill>
        <p:spPr>
          <a:xfrm>
            <a:off x="7153275" y="836712"/>
            <a:ext cx="1990725" cy="4772025"/>
          </a:xfrm>
          <a:prstGeom prst="rect">
            <a:avLst/>
          </a:prstGeom>
        </p:spPr>
      </p:pic>
      <p:pic>
        <p:nvPicPr>
          <p:cNvPr id="10" name="图片 9" descr="划分工具1.jpg"/>
          <p:cNvPicPr>
            <a:picLocks noChangeAspect="1"/>
          </p:cNvPicPr>
          <p:nvPr/>
        </p:nvPicPr>
        <p:blipFill>
          <a:blip r:embed="rId5" cstate="print"/>
          <a:stretch>
            <a:fillRect/>
          </a:stretch>
        </p:blipFill>
        <p:spPr>
          <a:xfrm>
            <a:off x="5076056" y="3284984"/>
            <a:ext cx="1914525" cy="3057525"/>
          </a:xfrm>
          <a:prstGeom prst="rect">
            <a:avLst/>
          </a:prstGeom>
        </p:spPr>
      </p:pic>
      <p:cxnSp>
        <p:nvCxnSpPr>
          <p:cNvPr id="12" name="直接箭头连接符 11"/>
          <p:cNvCxnSpPr>
            <a:endCxn id="5" idx="1"/>
          </p:cNvCxnSpPr>
          <p:nvPr/>
        </p:nvCxnSpPr>
        <p:spPr>
          <a:xfrm flipV="1">
            <a:off x="827584" y="2306489"/>
            <a:ext cx="2160240" cy="148255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圆角矩形标注 12"/>
          <p:cNvSpPr/>
          <p:nvPr/>
        </p:nvSpPr>
        <p:spPr>
          <a:xfrm>
            <a:off x="6804248" y="1988840"/>
            <a:ext cx="504056" cy="288032"/>
          </a:xfrm>
          <a:prstGeom prst="wedgeRoundRectCallout">
            <a:avLst>
              <a:gd name="adj1" fmla="val 68333"/>
              <a:gd name="adj2" fmla="val 198813"/>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220072" y="5661248"/>
            <a:ext cx="1656184" cy="57606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220072" y="4509120"/>
            <a:ext cx="1656184" cy="288032"/>
          </a:xfrm>
          <a:prstGeom prst="ellipse">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p:nvPr/>
        </p:nvCxnSpPr>
        <p:spPr>
          <a:xfrm>
            <a:off x="1043608" y="4005064"/>
            <a:ext cx="2088232" cy="36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dirty="0"/>
          </a:p>
        </p:txBody>
      </p:sp>
      <p:pic>
        <p:nvPicPr>
          <p:cNvPr id="13" name="内容占位符 12" descr="5.jpg"/>
          <p:cNvPicPr>
            <a:picLocks noGrp="1" noChangeAspect="1"/>
          </p:cNvPicPr>
          <p:nvPr>
            <p:ph idx="1"/>
          </p:nvPr>
        </p:nvPicPr>
        <p:blipFill>
          <a:blip r:embed="rId2" cstate="print"/>
          <a:stretch>
            <a:fillRect/>
          </a:stretch>
        </p:blipFill>
        <p:spPr>
          <a:xfrm>
            <a:off x="457200" y="2529034"/>
            <a:ext cx="8229600" cy="2430169"/>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3-1.jpg"/>
          <p:cNvPicPr>
            <a:picLocks noGrp="1" noChangeAspect="1"/>
          </p:cNvPicPr>
          <p:nvPr>
            <p:ph idx="1"/>
          </p:nvPr>
        </p:nvPicPr>
        <p:blipFill>
          <a:blip r:embed="rId2" cstate="print"/>
          <a:stretch>
            <a:fillRect/>
          </a:stretch>
        </p:blipFill>
        <p:spPr>
          <a:xfrm>
            <a:off x="457200" y="2529034"/>
            <a:ext cx="8229600" cy="2430169"/>
          </a:xfrm>
        </p:spPr>
      </p:pic>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b="0" dirty="0" smtClean="0"/>
              <a:t>课程内容功能模块</a:t>
            </a:r>
            <a:r>
              <a:rPr lang="zh-CN" altLang="en-US" sz="2000" b="0" dirty="0" smtClean="0"/>
              <a:t>（以资源为中心课程建设）</a:t>
            </a:r>
            <a:endParaRPr lang="zh-CN" altLang="en-US" sz="2000" b="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971600" y="1340768"/>
            <a:ext cx="7062968"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课程内容创建1.jpg"/>
          <p:cNvPicPr>
            <a:picLocks noGrp="1" noChangeAspect="1"/>
          </p:cNvPicPr>
          <p:nvPr>
            <p:ph idx="1"/>
          </p:nvPr>
        </p:nvPicPr>
        <p:blipFill>
          <a:blip r:embed="rId3" cstate="print"/>
          <a:stretch>
            <a:fillRect/>
          </a:stretch>
        </p:blipFill>
        <p:spPr>
          <a:xfrm>
            <a:off x="0" y="1484784"/>
            <a:ext cx="7800202" cy="4525962"/>
          </a:xfrm>
        </p:spPr>
      </p:pic>
      <p:sp>
        <p:nvSpPr>
          <p:cNvPr id="3" name="标题 2"/>
          <p:cNvSpPr>
            <a:spLocks noGrp="1"/>
          </p:cNvSpPr>
          <p:nvPr>
            <p:ph type="title"/>
          </p:nvPr>
        </p:nvSpPr>
        <p:spPr/>
        <p:txBody>
          <a:bodyPr>
            <a:normAutofit/>
          </a:bodyPr>
          <a:lstStyle/>
          <a:p>
            <a:r>
              <a:rPr lang="zh-CN" altLang="en-US" sz="2800" b="0" dirty="0" smtClean="0"/>
              <a:t>教学资源建设</a:t>
            </a:r>
            <a:r>
              <a:rPr lang="en-US" altLang="zh-CN" sz="2800" b="0" dirty="0" smtClean="0"/>
              <a:t>——</a:t>
            </a:r>
            <a:r>
              <a:rPr lang="zh-CN" altLang="en-US" sz="2400" b="0" dirty="0" smtClean="0"/>
              <a:t>“项目”的应用（发布内容）</a:t>
            </a:r>
            <a:endParaRPr lang="zh-CN" altLang="en-US" sz="2400" b="0" dirty="0"/>
          </a:p>
        </p:txBody>
      </p:sp>
      <p:pic>
        <p:nvPicPr>
          <p:cNvPr id="5" name="图片 4" descr="课程内容创建2.jpg"/>
          <p:cNvPicPr>
            <a:picLocks noChangeAspect="1"/>
          </p:cNvPicPr>
          <p:nvPr/>
        </p:nvPicPr>
        <p:blipFill>
          <a:blip r:embed="rId4" cstate="print"/>
          <a:stretch>
            <a:fillRect/>
          </a:stretch>
        </p:blipFill>
        <p:spPr>
          <a:xfrm>
            <a:off x="1907704" y="2852936"/>
            <a:ext cx="6339855" cy="3727412"/>
          </a:xfrm>
          <a:prstGeom prst="rect">
            <a:avLst/>
          </a:prstGeom>
        </p:spPr>
      </p:pic>
      <p:cxnSp>
        <p:nvCxnSpPr>
          <p:cNvPr id="11" name="直接箭头连接符 10"/>
          <p:cNvCxnSpPr/>
          <p:nvPr/>
        </p:nvCxnSpPr>
        <p:spPr>
          <a:xfrm flipV="1">
            <a:off x="467544" y="2780928"/>
            <a:ext cx="1080120" cy="10081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1763688" y="3140968"/>
            <a:ext cx="432048" cy="36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圆角矩形标注 13"/>
          <p:cNvSpPr/>
          <p:nvPr/>
        </p:nvSpPr>
        <p:spPr>
          <a:xfrm>
            <a:off x="3275856" y="4221088"/>
            <a:ext cx="1296144" cy="360040"/>
          </a:xfrm>
          <a:prstGeom prst="wedgeRoundRectCallout">
            <a:avLst>
              <a:gd name="adj1" fmla="val -3495"/>
              <a:gd name="adj2" fmla="val 71109"/>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3347864" y="4221088"/>
            <a:ext cx="1224136" cy="369332"/>
          </a:xfrm>
          <a:prstGeom prst="rect">
            <a:avLst/>
          </a:prstGeom>
          <a:noFill/>
        </p:spPr>
        <p:txBody>
          <a:bodyPr wrap="square" rtlCol="0">
            <a:spAutoFit/>
          </a:bodyPr>
          <a:lstStyle/>
          <a:p>
            <a:r>
              <a:rPr lang="zh-CN" altLang="en-US" dirty="0" smtClean="0"/>
              <a:t>项目名称</a:t>
            </a:r>
            <a:endParaRPr lang="zh-CN" altLang="en-US" dirty="0"/>
          </a:p>
        </p:txBody>
      </p:sp>
      <p:sp>
        <p:nvSpPr>
          <p:cNvPr id="17" name="TextBox 16"/>
          <p:cNvSpPr txBox="1"/>
          <p:nvPr/>
        </p:nvSpPr>
        <p:spPr>
          <a:xfrm>
            <a:off x="3419872" y="6165304"/>
            <a:ext cx="1224136" cy="369332"/>
          </a:xfrm>
          <a:prstGeom prst="rect">
            <a:avLst/>
          </a:prstGeom>
          <a:noFill/>
        </p:spPr>
        <p:txBody>
          <a:bodyPr wrap="square" rtlCol="0">
            <a:spAutoFit/>
          </a:bodyPr>
          <a:lstStyle/>
          <a:p>
            <a:r>
              <a:rPr lang="zh-CN" altLang="en-US" dirty="0" smtClean="0"/>
              <a:t>编辑区</a:t>
            </a:r>
            <a:endParaRPr lang="zh-CN" altLang="en-US" dirty="0"/>
          </a:p>
        </p:txBody>
      </p:sp>
      <p:pic>
        <p:nvPicPr>
          <p:cNvPr id="22" name="图片 21" descr="7.jpg"/>
          <p:cNvPicPr>
            <a:picLocks noChangeAspect="1"/>
          </p:cNvPicPr>
          <p:nvPr/>
        </p:nvPicPr>
        <p:blipFill>
          <a:blip r:embed="rId5" cstate="print"/>
          <a:stretch>
            <a:fillRect/>
          </a:stretch>
        </p:blipFill>
        <p:spPr>
          <a:xfrm>
            <a:off x="4644008" y="3717032"/>
            <a:ext cx="4192959" cy="2923059"/>
          </a:xfrm>
          <a:prstGeom prst="rect">
            <a:avLst/>
          </a:prstGeom>
        </p:spPr>
      </p:pic>
      <p:sp>
        <p:nvSpPr>
          <p:cNvPr id="23" name="圆角矩形标注 22"/>
          <p:cNvSpPr/>
          <p:nvPr/>
        </p:nvSpPr>
        <p:spPr>
          <a:xfrm>
            <a:off x="4644008" y="4725144"/>
            <a:ext cx="432048" cy="864096"/>
          </a:xfrm>
          <a:prstGeom prst="wedgeRoundRectCallout">
            <a:avLst>
              <a:gd name="adj1" fmla="val 58085"/>
              <a:gd name="adj2" fmla="val 65190"/>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4644008" y="4725144"/>
            <a:ext cx="432048" cy="738664"/>
          </a:xfrm>
          <a:prstGeom prst="rect">
            <a:avLst/>
          </a:prstGeom>
          <a:noFill/>
        </p:spPr>
        <p:txBody>
          <a:bodyPr wrap="square" rtlCol="0">
            <a:spAutoFit/>
          </a:bodyPr>
          <a:lstStyle/>
          <a:p>
            <a:r>
              <a:rPr lang="zh-CN" altLang="en-US" sz="1400" dirty="0" smtClean="0"/>
              <a:t>编效果</a:t>
            </a:r>
            <a:endParaRPr lang="zh-CN" altLang="en-US" sz="1400" dirty="0"/>
          </a:p>
        </p:txBody>
      </p:sp>
      <p:sp>
        <p:nvSpPr>
          <p:cNvPr id="25" name="圆角矩形标注 24"/>
          <p:cNvSpPr/>
          <p:nvPr/>
        </p:nvSpPr>
        <p:spPr>
          <a:xfrm>
            <a:off x="7812360" y="4365104"/>
            <a:ext cx="864096" cy="432048"/>
          </a:xfrm>
          <a:prstGeom prst="wedgeRoundRectCallout">
            <a:avLst>
              <a:gd name="adj1" fmla="val -37744"/>
              <a:gd name="adj2" fmla="val 91197"/>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7884368" y="4365104"/>
            <a:ext cx="720080" cy="523220"/>
          </a:xfrm>
          <a:prstGeom prst="rect">
            <a:avLst/>
          </a:prstGeom>
          <a:noFill/>
        </p:spPr>
        <p:txBody>
          <a:bodyPr wrap="square" rtlCol="0">
            <a:spAutoFit/>
          </a:bodyPr>
          <a:lstStyle/>
          <a:p>
            <a:r>
              <a:rPr lang="zh-CN" altLang="en-US" sz="1400" dirty="0" smtClean="0"/>
              <a:t>再编辑菜单</a:t>
            </a:r>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p:bldP spid="23" grpId="0" animBg="1"/>
      <p:bldP spid="24" grpId="0"/>
      <p:bldP spid="25" grpId="0" animBg="1"/>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内容文件夹1.jpg"/>
          <p:cNvPicPr>
            <a:picLocks noGrp="1" noChangeAspect="1"/>
          </p:cNvPicPr>
          <p:nvPr>
            <p:ph idx="1"/>
          </p:nvPr>
        </p:nvPicPr>
        <p:blipFill>
          <a:blip r:embed="rId3" cstate="print"/>
          <a:stretch>
            <a:fillRect/>
          </a:stretch>
        </p:blipFill>
        <p:spPr>
          <a:xfrm>
            <a:off x="107504" y="1196752"/>
            <a:ext cx="3643215" cy="3240360"/>
          </a:xfrm>
        </p:spPr>
      </p:pic>
      <p:sp>
        <p:nvSpPr>
          <p:cNvPr id="3" name="标题 2"/>
          <p:cNvSpPr>
            <a:spLocks noGrp="1"/>
          </p:cNvSpPr>
          <p:nvPr>
            <p:ph type="title"/>
          </p:nvPr>
        </p:nvSpPr>
        <p:spPr/>
        <p:txBody>
          <a:bodyPr>
            <a:normAutofit/>
          </a:bodyPr>
          <a:lstStyle/>
          <a:p>
            <a:r>
              <a:rPr lang="zh-CN" altLang="en-US" sz="2800" dirty="0" smtClean="0"/>
              <a:t>教学资源建设</a:t>
            </a:r>
            <a:r>
              <a:rPr lang="en-US" altLang="zh-CN" sz="2800" dirty="0" smtClean="0"/>
              <a:t>——</a:t>
            </a:r>
            <a:r>
              <a:rPr lang="zh-CN" altLang="en-US" sz="2400" b="0" dirty="0" smtClean="0"/>
              <a:t>“文件夹”的应用（组织课程内容，规        划章节）</a:t>
            </a:r>
            <a:endParaRPr lang="zh-CN" altLang="en-US" sz="2400" b="0" dirty="0"/>
          </a:p>
        </p:txBody>
      </p:sp>
      <p:pic>
        <p:nvPicPr>
          <p:cNvPr id="5" name="图片 4" descr="内容文件夹2.jpg"/>
          <p:cNvPicPr>
            <a:picLocks noChangeAspect="1"/>
          </p:cNvPicPr>
          <p:nvPr/>
        </p:nvPicPr>
        <p:blipFill>
          <a:blip r:embed="rId4" cstate="print"/>
          <a:stretch>
            <a:fillRect/>
          </a:stretch>
        </p:blipFill>
        <p:spPr>
          <a:xfrm>
            <a:off x="3131840" y="2348880"/>
            <a:ext cx="3787552" cy="3104354"/>
          </a:xfrm>
          <a:prstGeom prst="rect">
            <a:avLst/>
          </a:prstGeom>
        </p:spPr>
      </p:pic>
      <p:pic>
        <p:nvPicPr>
          <p:cNvPr id="6" name="图片 5" descr="内容文件夹3.jpg"/>
          <p:cNvPicPr>
            <a:picLocks noChangeAspect="1"/>
          </p:cNvPicPr>
          <p:nvPr/>
        </p:nvPicPr>
        <p:blipFill>
          <a:blip r:embed="rId5" cstate="print"/>
          <a:stretch>
            <a:fillRect/>
          </a:stretch>
        </p:blipFill>
        <p:spPr>
          <a:xfrm>
            <a:off x="5220072" y="3356992"/>
            <a:ext cx="2524696" cy="2659038"/>
          </a:xfrm>
          <a:prstGeom prst="rect">
            <a:avLst/>
          </a:prstGeom>
        </p:spPr>
      </p:pic>
      <p:pic>
        <p:nvPicPr>
          <p:cNvPr id="7" name="图片 6" descr="内容文件夹4.jpg"/>
          <p:cNvPicPr>
            <a:picLocks noChangeAspect="1"/>
          </p:cNvPicPr>
          <p:nvPr/>
        </p:nvPicPr>
        <p:blipFill>
          <a:blip r:embed="rId6" cstate="print"/>
          <a:stretch>
            <a:fillRect/>
          </a:stretch>
        </p:blipFill>
        <p:spPr>
          <a:xfrm>
            <a:off x="6372200" y="4291308"/>
            <a:ext cx="2660327" cy="2566692"/>
          </a:xfrm>
          <a:prstGeom prst="rect">
            <a:avLst/>
          </a:prstGeom>
        </p:spPr>
      </p:pic>
      <p:cxnSp>
        <p:nvCxnSpPr>
          <p:cNvPr id="9" name="直接箭头连接符 8"/>
          <p:cNvCxnSpPr/>
          <p:nvPr/>
        </p:nvCxnSpPr>
        <p:spPr>
          <a:xfrm>
            <a:off x="2987824" y="2708920"/>
            <a:ext cx="360040" cy="5760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07904" y="5085184"/>
            <a:ext cx="1152128" cy="307777"/>
          </a:xfrm>
          <a:prstGeom prst="rect">
            <a:avLst/>
          </a:prstGeom>
          <a:noFill/>
        </p:spPr>
        <p:txBody>
          <a:bodyPr wrap="square" rtlCol="0">
            <a:spAutoFit/>
          </a:bodyPr>
          <a:lstStyle/>
          <a:p>
            <a:r>
              <a:rPr lang="zh-CN" altLang="en-US" sz="1400" dirty="0" smtClean="0"/>
              <a:t>文件夹描述</a:t>
            </a:r>
            <a:endParaRPr lang="zh-CN" altLang="en-US" sz="1400" dirty="0"/>
          </a:p>
        </p:txBody>
      </p:sp>
      <p:cxnSp>
        <p:nvCxnSpPr>
          <p:cNvPr id="12" name="直接箭头连接符 11"/>
          <p:cNvCxnSpPr/>
          <p:nvPr/>
        </p:nvCxnSpPr>
        <p:spPr>
          <a:xfrm>
            <a:off x="5076056" y="3789040"/>
            <a:ext cx="504056" cy="15121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5868144" y="4581128"/>
            <a:ext cx="720080" cy="7200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flipV="1">
            <a:off x="4572000" y="5301208"/>
            <a:ext cx="1080120" cy="5760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jpg"/>
          <p:cNvPicPr>
            <a:picLocks noGrp="1" noChangeAspect="1"/>
          </p:cNvPicPr>
          <p:nvPr>
            <p:ph idx="1"/>
          </p:nvPr>
        </p:nvPicPr>
        <p:blipFill>
          <a:blip r:embed="rId2" cstate="print"/>
          <a:stretch>
            <a:fillRect/>
          </a:stretch>
        </p:blipFill>
        <p:spPr>
          <a:xfrm>
            <a:off x="395536" y="1628800"/>
            <a:ext cx="3848100" cy="3829050"/>
          </a:xfrm>
        </p:spPr>
      </p:pic>
      <p:sp>
        <p:nvSpPr>
          <p:cNvPr id="3" name="标题 2"/>
          <p:cNvSpPr>
            <a:spLocks noGrp="1"/>
          </p:cNvSpPr>
          <p:nvPr>
            <p:ph type="title"/>
          </p:nvPr>
        </p:nvSpPr>
        <p:spPr/>
        <p:txBody>
          <a:bodyPr>
            <a:normAutofit/>
          </a:bodyPr>
          <a:lstStyle/>
          <a:p>
            <a:r>
              <a:rPr lang="zh-CN" altLang="en-US" sz="2800" b="0" dirty="0" smtClean="0">
                <a:latin typeface="+mn-ea"/>
                <a:ea typeface="+mn-ea"/>
              </a:rPr>
              <a:t>教学资源建设</a:t>
            </a:r>
            <a:r>
              <a:rPr lang="en-US" altLang="zh-CN" sz="2800" b="0" dirty="0" smtClean="0">
                <a:latin typeface="+mn-ea"/>
                <a:ea typeface="+mn-ea"/>
              </a:rPr>
              <a:t>——</a:t>
            </a:r>
            <a:r>
              <a:rPr lang="zh-CN" altLang="en-US" sz="2400" b="0" dirty="0" smtClean="0">
                <a:latin typeface="+mn-ea"/>
                <a:ea typeface="+mn-ea"/>
              </a:rPr>
              <a:t>文件、视音频、图像、</a:t>
            </a:r>
            <a:r>
              <a:rPr lang="en-US" altLang="zh-CN" sz="2400" b="0" dirty="0" smtClean="0">
                <a:latin typeface="+mn-ea"/>
                <a:ea typeface="+mn-ea"/>
              </a:rPr>
              <a:t>web</a:t>
            </a:r>
            <a:r>
              <a:rPr lang="zh-CN" altLang="en-US" sz="2400" b="0" dirty="0" smtClean="0">
                <a:latin typeface="+mn-ea"/>
                <a:ea typeface="+mn-ea"/>
              </a:rPr>
              <a:t>链接</a:t>
            </a:r>
            <a:endParaRPr lang="zh-CN" altLang="en-US" sz="2400" b="0" dirty="0">
              <a:latin typeface="+mn-ea"/>
              <a:ea typeface="+mn-ea"/>
            </a:endParaRPr>
          </a:p>
        </p:txBody>
      </p:sp>
      <p:sp>
        <p:nvSpPr>
          <p:cNvPr id="6" name="圆角矩形标注 5"/>
          <p:cNvSpPr/>
          <p:nvPr/>
        </p:nvSpPr>
        <p:spPr>
          <a:xfrm>
            <a:off x="539552" y="2780928"/>
            <a:ext cx="864096" cy="1152128"/>
          </a:xfrm>
          <a:prstGeom prst="wedgeRoundRectCallout">
            <a:avLst>
              <a:gd name="adj1" fmla="val 190810"/>
              <a:gd name="adj2" fmla="val 42322"/>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699792" y="3861048"/>
            <a:ext cx="4896544" cy="1200329"/>
          </a:xfrm>
          <a:prstGeom prst="rect">
            <a:avLst/>
          </a:prstGeom>
          <a:noFill/>
        </p:spPr>
        <p:txBody>
          <a:bodyPr wrap="square" rtlCol="0">
            <a:spAutoFit/>
          </a:bodyPr>
          <a:lstStyle/>
          <a:p>
            <a:r>
              <a:rPr lang="zh-CN" altLang="en-US" dirty="0" smtClean="0"/>
              <a:t>作为一个链接显示在内容页面，文件不显示内容，显示下载链接；视音频、图像等资源可在线播放，并提供下载链接；</a:t>
            </a:r>
            <a:r>
              <a:rPr lang="en-US" altLang="zh-CN" dirty="0" smtClean="0"/>
              <a:t>web</a:t>
            </a:r>
            <a:r>
              <a:rPr lang="zh-CN" altLang="en-US" dirty="0" smtClean="0"/>
              <a:t>链接显示链接网址</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jpg"/>
          <p:cNvPicPr>
            <a:picLocks noGrp="1" noChangeAspect="1"/>
          </p:cNvPicPr>
          <p:nvPr>
            <p:ph idx="1"/>
          </p:nvPr>
        </p:nvPicPr>
        <p:blipFill>
          <a:blip r:embed="rId2" cstate="print"/>
          <a:stretch>
            <a:fillRect/>
          </a:stretch>
        </p:blipFill>
        <p:spPr>
          <a:xfrm>
            <a:off x="395536" y="1196752"/>
            <a:ext cx="3848100" cy="3829050"/>
          </a:xfrm>
        </p:spPr>
      </p:pic>
      <p:sp>
        <p:nvSpPr>
          <p:cNvPr id="3" name="标题 2"/>
          <p:cNvSpPr>
            <a:spLocks noGrp="1"/>
          </p:cNvSpPr>
          <p:nvPr>
            <p:ph type="title"/>
          </p:nvPr>
        </p:nvSpPr>
        <p:spPr/>
        <p:txBody>
          <a:bodyPr>
            <a:normAutofit/>
          </a:bodyPr>
          <a:lstStyle/>
          <a:p>
            <a:r>
              <a:rPr lang="zh-CN" altLang="en-US" sz="2800" b="0" dirty="0" smtClean="0">
                <a:latin typeface="+mn-ea"/>
              </a:rPr>
              <a:t>教学资源建设</a:t>
            </a:r>
            <a:r>
              <a:rPr lang="en-US" altLang="zh-CN" sz="2800" b="0" dirty="0" smtClean="0">
                <a:latin typeface="+mn-ea"/>
              </a:rPr>
              <a:t>——</a:t>
            </a:r>
            <a:r>
              <a:rPr lang="zh-CN" altLang="en-US" sz="2400" b="0" dirty="0" smtClean="0">
                <a:latin typeface="+mn-ea"/>
              </a:rPr>
              <a:t>文件、视音频、图像、</a:t>
            </a:r>
            <a:r>
              <a:rPr lang="en-US" altLang="zh-CN" sz="2400" b="0" dirty="0" smtClean="0">
                <a:latin typeface="+mn-ea"/>
              </a:rPr>
              <a:t>web</a:t>
            </a:r>
            <a:r>
              <a:rPr lang="zh-CN" altLang="en-US" sz="2400" b="0" dirty="0" smtClean="0">
                <a:latin typeface="+mn-ea"/>
              </a:rPr>
              <a:t>链接设置</a:t>
            </a:r>
            <a:endParaRPr lang="zh-CN" altLang="en-US" sz="2400" dirty="0"/>
          </a:p>
        </p:txBody>
      </p:sp>
      <p:cxnSp>
        <p:nvCxnSpPr>
          <p:cNvPr id="6" name="直接箭头连接符 5"/>
          <p:cNvCxnSpPr/>
          <p:nvPr/>
        </p:nvCxnSpPr>
        <p:spPr>
          <a:xfrm flipV="1">
            <a:off x="899592" y="2348880"/>
            <a:ext cx="1080120" cy="720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图片 8" descr="wenjian.jpg"/>
          <p:cNvPicPr>
            <a:picLocks noChangeAspect="1"/>
          </p:cNvPicPr>
          <p:nvPr/>
        </p:nvPicPr>
        <p:blipFill>
          <a:blip r:embed="rId3" cstate="print"/>
          <a:stretch>
            <a:fillRect/>
          </a:stretch>
        </p:blipFill>
        <p:spPr>
          <a:xfrm>
            <a:off x="1979712" y="1916832"/>
            <a:ext cx="7092279" cy="4719659"/>
          </a:xfrm>
          <a:prstGeom prst="rect">
            <a:avLst/>
          </a:prstGeom>
        </p:spPr>
      </p:pic>
      <p:cxnSp>
        <p:nvCxnSpPr>
          <p:cNvPr id="11" name="直接箭头连接符 10"/>
          <p:cNvCxnSpPr/>
          <p:nvPr/>
        </p:nvCxnSpPr>
        <p:spPr>
          <a:xfrm>
            <a:off x="827584" y="2780928"/>
            <a:ext cx="1512168" cy="2880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图片 11" descr="yinpin.jpg"/>
          <p:cNvPicPr>
            <a:picLocks noChangeAspect="1"/>
          </p:cNvPicPr>
          <p:nvPr/>
        </p:nvPicPr>
        <p:blipFill>
          <a:blip r:embed="rId4" cstate="print"/>
          <a:stretch>
            <a:fillRect/>
          </a:stretch>
        </p:blipFill>
        <p:spPr>
          <a:xfrm>
            <a:off x="2339752" y="2135887"/>
            <a:ext cx="4996136" cy="4722113"/>
          </a:xfrm>
          <a:prstGeom prst="rect">
            <a:avLst/>
          </a:prstGeom>
        </p:spPr>
      </p:pic>
      <p:cxnSp>
        <p:nvCxnSpPr>
          <p:cNvPr id="14" name="直接箭头连接符 13"/>
          <p:cNvCxnSpPr/>
          <p:nvPr/>
        </p:nvCxnSpPr>
        <p:spPr>
          <a:xfrm>
            <a:off x="827584" y="2996952"/>
            <a:ext cx="1728192" cy="4320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图片 14" descr="tuxiang.jpg"/>
          <p:cNvPicPr>
            <a:picLocks noChangeAspect="1"/>
          </p:cNvPicPr>
          <p:nvPr/>
        </p:nvPicPr>
        <p:blipFill>
          <a:blip r:embed="rId5" cstate="print"/>
          <a:stretch>
            <a:fillRect/>
          </a:stretch>
        </p:blipFill>
        <p:spPr>
          <a:xfrm>
            <a:off x="2555776" y="2514136"/>
            <a:ext cx="5470415" cy="4343864"/>
          </a:xfrm>
          <a:prstGeom prst="rect">
            <a:avLst/>
          </a:prstGeom>
        </p:spPr>
      </p:pic>
      <p:cxnSp>
        <p:nvCxnSpPr>
          <p:cNvPr id="17" name="直接箭头连接符 16"/>
          <p:cNvCxnSpPr/>
          <p:nvPr/>
        </p:nvCxnSpPr>
        <p:spPr>
          <a:xfrm>
            <a:off x="827584" y="3212976"/>
            <a:ext cx="2160240" cy="7920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图片 17" descr="shipin.jpg"/>
          <p:cNvPicPr>
            <a:picLocks noChangeAspect="1"/>
          </p:cNvPicPr>
          <p:nvPr/>
        </p:nvPicPr>
        <p:blipFill>
          <a:blip r:embed="rId6" cstate="print"/>
          <a:stretch>
            <a:fillRect/>
          </a:stretch>
        </p:blipFill>
        <p:spPr>
          <a:xfrm>
            <a:off x="3131840" y="2276872"/>
            <a:ext cx="4787705" cy="4581128"/>
          </a:xfrm>
          <a:prstGeom prst="rect">
            <a:avLst/>
          </a:prstGeom>
        </p:spPr>
      </p:pic>
      <p:cxnSp>
        <p:nvCxnSpPr>
          <p:cNvPr id="20" name="直接箭头连接符 19"/>
          <p:cNvCxnSpPr/>
          <p:nvPr/>
        </p:nvCxnSpPr>
        <p:spPr>
          <a:xfrm>
            <a:off x="1043608" y="3501008"/>
            <a:ext cx="2232248" cy="129614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 name="图片 20" descr="web.jpg"/>
          <p:cNvPicPr>
            <a:picLocks noChangeAspect="1"/>
          </p:cNvPicPr>
          <p:nvPr/>
        </p:nvPicPr>
        <p:blipFill>
          <a:blip r:embed="rId7" cstate="print"/>
          <a:stretch>
            <a:fillRect/>
          </a:stretch>
        </p:blipFill>
        <p:spPr>
          <a:xfrm>
            <a:off x="3275856" y="3516746"/>
            <a:ext cx="5076056" cy="33412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jpg"/>
          <p:cNvPicPr>
            <a:picLocks noGrp="1" noChangeAspect="1"/>
          </p:cNvPicPr>
          <p:nvPr>
            <p:ph idx="1"/>
          </p:nvPr>
        </p:nvPicPr>
        <p:blipFill>
          <a:blip r:embed="rId2" cstate="print"/>
          <a:stretch>
            <a:fillRect/>
          </a:stretch>
        </p:blipFill>
        <p:spPr>
          <a:xfrm>
            <a:off x="323528" y="1052736"/>
            <a:ext cx="3848100" cy="3829050"/>
          </a:xfrm>
        </p:spPr>
      </p:pic>
      <p:sp>
        <p:nvSpPr>
          <p:cNvPr id="3" name="标题 2"/>
          <p:cNvSpPr>
            <a:spLocks noGrp="1"/>
          </p:cNvSpPr>
          <p:nvPr>
            <p:ph type="title"/>
          </p:nvPr>
        </p:nvSpPr>
        <p:spPr/>
        <p:txBody>
          <a:bodyPr>
            <a:normAutofit/>
          </a:bodyPr>
          <a:lstStyle/>
          <a:p>
            <a:r>
              <a:rPr lang="zh-CN" altLang="en-US" sz="2800" b="0" dirty="0" smtClean="0">
                <a:latin typeface="+mn-ea"/>
              </a:rPr>
              <a:t>教学资源建设</a:t>
            </a:r>
            <a:r>
              <a:rPr lang="en-US" altLang="zh-CN" sz="2800" b="0" dirty="0" smtClean="0">
                <a:latin typeface="+mn-ea"/>
              </a:rPr>
              <a:t>——</a:t>
            </a:r>
            <a:r>
              <a:rPr lang="zh-CN" altLang="en-US" sz="2400" b="0" dirty="0" smtClean="0">
                <a:latin typeface="+mn-ea"/>
                <a:ea typeface="+mn-ea"/>
              </a:rPr>
              <a:t>学习模块</a:t>
            </a:r>
            <a:endParaRPr lang="zh-CN" altLang="en-US" sz="2400" dirty="0">
              <a:latin typeface="+mn-ea"/>
              <a:ea typeface="+mn-ea"/>
            </a:endParaRPr>
          </a:p>
        </p:txBody>
      </p:sp>
      <p:sp>
        <p:nvSpPr>
          <p:cNvPr id="5" name="圆角矩形标注 4"/>
          <p:cNvSpPr/>
          <p:nvPr/>
        </p:nvSpPr>
        <p:spPr>
          <a:xfrm>
            <a:off x="467544" y="3501008"/>
            <a:ext cx="576064" cy="216024"/>
          </a:xfrm>
          <a:prstGeom prst="wedgeRoundRectCallout">
            <a:avLst>
              <a:gd name="adj1" fmla="val 151352"/>
              <a:gd name="adj2" fmla="val 94785"/>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691680" y="3789040"/>
            <a:ext cx="3600400" cy="646331"/>
          </a:xfrm>
          <a:prstGeom prst="rect">
            <a:avLst/>
          </a:prstGeom>
          <a:noFill/>
        </p:spPr>
        <p:txBody>
          <a:bodyPr wrap="square" rtlCol="0">
            <a:spAutoFit/>
          </a:bodyPr>
          <a:lstStyle/>
          <a:p>
            <a:r>
              <a:rPr lang="zh-CN" altLang="en-US" dirty="0" smtClean="0"/>
              <a:t>将内容块状分化，教师可以控制学习进程。</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xueximokuai1.jpg"/>
          <p:cNvPicPr>
            <a:picLocks noGrp="1" noChangeAspect="1"/>
          </p:cNvPicPr>
          <p:nvPr>
            <p:ph idx="1"/>
          </p:nvPr>
        </p:nvPicPr>
        <p:blipFill>
          <a:blip r:embed="rId2" cstate="print"/>
          <a:stretch>
            <a:fillRect/>
          </a:stretch>
        </p:blipFill>
        <p:spPr>
          <a:xfrm>
            <a:off x="323528" y="1124744"/>
            <a:ext cx="8229600" cy="2764554"/>
          </a:xfrm>
        </p:spPr>
      </p:pic>
      <p:sp>
        <p:nvSpPr>
          <p:cNvPr id="3" name="标题 2"/>
          <p:cNvSpPr>
            <a:spLocks noGrp="1"/>
          </p:cNvSpPr>
          <p:nvPr>
            <p:ph type="title"/>
          </p:nvPr>
        </p:nvSpPr>
        <p:spPr/>
        <p:txBody>
          <a:bodyPr/>
          <a:lstStyle/>
          <a:p>
            <a:r>
              <a:rPr lang="zh-CN" altLang="en-US" sz="2800" b="0" dirty="0" smtClean="0">
                <a:latin typeface="+mn-ea"/>
              </a:rPr>
              <a:t>教学资源建设</a:t>
            </a:r>
            <a:r>
              <a:rPr lang="en-US" altLang="zh-CN" sz="2400" b="0" dirty="0" smtClean="0">
                <a:latin typeface="+mn-ea"/>
              </a:rPr>
              <a:t>——</a:t>
            </a:r>
            <a:r>
              <a:rPr lang="zh-CN" altLang="en-US" sz="2400" b="0" dirty="0" smtClean="0">
                <a:latin typeface="+mn-ea"/>
                <a:ea typeface="+mn-ea"/>
              </a:rPr>
              <a:t>学习模块设置</a:t>
            </a:r>
            <a:endParaRPr lang="zh-CN" altLang="en-US" sz="2400" dirty="0">
              <a:latin typeface="+mn-ea"/>
              <a:ea typeface="+mn-ea"/>
            </a:endParaRPr>
          </a:p>
        </p:txBody>
      </p:sp>
      <p:pic>
        <p:nvPicPr>
          <p:cNvPr id="5" name="图片 4" descr="xueximokuai2.jpg"/>
          <p:cNvPicPr>
            <a:picLocks noChangeAspect="1"/>
          </p:cNvPicPr>
          <p:nvPr/>
        </p:nvPicPr>
        <p:blipFill>
          <a:blip r:embed="rId3" cstate="print"/>
          <a:stretch>
            <a:fillRect/>
          </a:stretch>
        </p:blipFill>
        <p:spPr>
          <a:xfrm>
            <a:off x="323528" y="3212976"/>
            <a:ext cx="8316416" cy="3572757"/>
          </a:xfrm>
          <a:prstGeom prst="rect">
            <a:avLst/>
          </a:prstGeom>
        </p:spPr>
      </p:pic>
      <p:sp>
        <p:nvSpPr>
          <p:cNvPr id="6" name="椭圆 5"/>
          <p:cNvSpPr/>
          <p:nvPr/>
        </p:nvSpPr>
        <p:spPr>
          <a:xfrm>
            <a:off x="539552" y="3573016"/>
            <a:ext cx="1872208" cy="43204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xueximokuai3.jpg"/>
          <p:cNvPicPr>
            <a:picLocks noChangeAspect="1"/>
          </p:cNvPicPr>
          <p:nvPr/>
        </p:nvPicPr>
        <p:blipFill>
          <a:blip r:embed="rId4" cstate="print"/>
          <a:stretch>
            <a:fillRect/>
          </a:stretch>
        </p:blipFill>
        <p:spPr>
          <a:xfrm>
            <a:off x="936104" y="2699951"/>
            <a:ext cx="8207896" cy="4158049"/>
          </a:xfrm>
          <a:prstGeom prst="rect">
            <a:avLst/>
          </a:prstGeom>
        </p:spPr>
      </p:pic>
      <p:pic>
        <p:nvPicPr>
          <p:cNvPr id="8" name="图片 7" descr="xueximokuai4.jpg"/>
          <p:cNvPicPr>
            <a:picLocks noChangeAspect="1"/>
          </p:cNvPicPr>
          <p:nvPr/>
        </p:nvPicPr>
        <p:blipFill>
          <a:blip r:embed="rId5" cstate="print"/>
          <a:stretch>
            <a:fillRect/>
          </a:stretch>
        </p:blipFill>
        <p:spPr>
          <a:xfrm>
            <a:off x="1907704" y="2829684"/>
            <a:ext cx="7236296" cy="4028316"/>
          </a:xfrm>
          <a:prstGeom prst="rect">
            <a:avLst/>
          </a:prstGeom>
        </p:spPr>
      </p:pic>
      <p:pic>
        <p:nvPicPr>
          <p:cNvPr id="9" name="图片 8" descr="xueximokuai5.jpg"/>
          <p:cNvPicPr>
            <a:picLocks noChangeAspect="1"/>
          </p:cNvPicPr>
          <p:nvPr/>
        </p:nvPicPr>
        <p:blipFill>
          <a:blip r:embed="rId6" cstate="print"/>
          <a:stretch>
            <a:fillRect/>
          </a:stretch>
        </p:blipFill>
        <p:spPr>
          <a:xfrm>
            <a:off x="781050" y="3028950"/>
            <a:ext cx="8362950" cy="3829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buNone/>
            </a:pPr>
            <a:endParaRPr lang="zh-CN" altLang="en-US" dirty="0"/>
          </a:p>
        </p:txBody>
      </p:sp>
      <p:sp>
        <p:nvSpPr>
          <p:cNvPr id="3" name="标题 2"/>
          <p:cNvSpPr>
            <a:spLocks noGrp="1"/>
          </p:cNvSpPr>
          <p:nvPr>
            <p:ph type="title"/>
          </p:nvPr>
        </p:nvSpPr>
        <p:spPr/>
        <p:txBody>
          <a:bodyPr>
            <a:normAutofit/>
          </a:bodyPr>
          <a:lstStyle/>
          <a:p>
            <a:pPr lvl="0"/>
            <a:r>
              <a:rPr lang="en-US" altLang="zh-CN" sz="2400" b="0" dirty="0" smtClean="0">
                <a:solidFill>
                  <a:schemeClr val="tx1"/>
                </a:solidFill>
                <a:effectLst/>
                <a:latin typeface="微软雅黑" pitchFamily="34" charset="-122"/>
                <a:ea typeface="微软雅黑" pitchFamily="34" charset="-122"/>
              </a:rPr>
              <a:t>Blackboard</a:t>
            </a:r>
            <a:r>
              <a:rPr lang="zh-CN" altLang="en-US" sz="2400" b="0" dirty="0" smtClean="0">
                <a:solidFill>
                  <a:schemeClr val="tx1"/>
                </a:solidFill>
                <a:effectLst/>
                <a:latin typeface="微软雅黑" pitchFamily="34" charset="-122"/>
                <a:ea typeface="微软雅黑" pitchFamily="34" charset="-122"/>
              </a:rPr>
              <a:t>支持的多媒体文件格式</a:t>
            </a:r>
            <a:endParaRPr lang="zh-CN" altLang="en-US" sz="2400" dirty="0"/>
          </a:p>
        </p:txBody>
      </p:sp>
      <p:sp>
        <p:nvSpPr>
          <p:cNvPr id="4" name="Rectangle 2"/>
          <p:cNvSpPr txBox="1">
            <a:spLocks noChangeArrowheads="1"/>
          </p:cNvSpPr>
          <p:nvPr/>
        </p:nvSpPr>
        <p:spPr>
          <a:xfrm>
            <a:off x="345188" y="973888"/>
            <a:ext cx="4896544" cy="432147"/>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zh-CN" altLang="en-US" sz="24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endParaRPr>
          </a:p>
        </p:txBody>
      </p:sp>
      <p:sp>
        <p:nvSpPr>
          <p:cNvPr id="5" name="Rectangle 2"/>
          <p:cNvSpPr txBox="1">
            <a:spLocks noChangeArrowheads="1"/>
          </p:cNvSpPr>
          <p:nvPr/>
        </p:nvSpPr>
        <p:spPr>
          <a:xfrm>
            <a:off x="1929364" y="1837984"/>
            <a:ext cx="4824536" cy="432147"/>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音频：</a:t>
            </a:r>
            <a:r>
              <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mp3</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文件、</a:t>
            </a:r>
            <a:r>
              <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wav</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文件、</a:t>
            </a:r>
            <a:r>
              <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wma</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文件</a:t>
            </a:r>
          </a:p>
        </p:txBody>
      </p:sp>
      <p:pic>
        <p:nvPicPr>
          <p:cNvPr id="6" name="Picture 3"/>
          <p:cNvPicPr>
            <a:picLocks noChangeAspect="1" noChangeArrowheads="1"/>
          </p:cNvPicPr>
          <p:nvPr/>
        </p:nvPicPr>
        <p:blipFill>
          <a:blip r:embed="rId2" cstate="print"/>
          <a:srcRect/>
          <a:stretch>
            <a:fillRect/>
          </a:stretch>
        </p:blipFill>
        <p:spPr bwMode="auto">
          <a:xfrm>
            <a:off x="489204" y="2846096"/>
            <a:ext cx="1016050" cy="1008112"/>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489204" y="4142240"/>
            <a:ext cx="1085850" cy="1066800"/>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633220" y="1765976"/>
            <a:ext cx="648072" cy="627081"/>
          </a:xfrm>
          <a:prstGeom prst="rect">
            <a:avLst/>
          </a:prstGeom>
          <a:noFill/>
          <a:ln w="9525">
            <a:noFill/>
            <a:miter lim="800000"/>
            <a:headEnd/>
            <a:tailEnd/>
          </a:ln>
        </p:spPr>
      </p:pic>
      <p:sp>
        <p:nvSpPr>
          <p:cNvPr id="9" name="TextBox 8"/>
          <p:cNvSpPr txBox="1"/>
          <p:nvPr/>
        </p:nvSpPr>
        <p:spPr>
          <a:xfrm>
            <a:off x="1979712" y="3068961"/>
            <a:ext cx="5472608" cy="646331"/>
          </a:xfrm>
          <a:prstGeom prst="rect">
            <a:avLst/>
          </a:prstGeom>
          <a:noFill/>
        </p:spPr>
        <p:txBody>
          <a:bodyPr wrap="square" rtlCol="0">
            <a:spAutoFit/>
          </a:bodyPr>
          <a:lstStyle/>
          <a:p>
            <a:pPr lvl="0"/>
            <a:r>
              <a:rPr lang="zh-CN" altLang="en-US" dirty="0" smtClean="0">
                <a:latin typeface="微软雅黑" pitchFamily="34" charset="-122"/>
                <a:ea typeface="微软雅黑" pitchFamily="34" charset="-122"/>
              </a:rPr>
              <a:t>图像：</a:t>
            </a:r>
            <a:r>
              <a:rPr lang="en-US" altLang="zh-CN" dirty="0" smtClean="0">
                <a:latin typeface="微软雅黑" pitchFamily="34" charset="-122"/>
                <a:ea typeface="微软雅黑" pitchFamily="34" charset="-122"/>
              </a:rPr>
              <a:t>gif</a:t>
            </a:r>
            <a:r>
              <a:rPr lang="zh-CN" altLang="en-US" dirty="0" smtClean="0">
                <a:latin typeface="微软雅黑" pitchFamily="34" charset="-122"/>
                <a:ea typeface="微软雅黑" pitchFamily="34" charset="-122"/>
              </a:rPr>
              <a:t>文件、</a:t>
            </a:r>
            <a:r>
              <a:rPr lang="en-US" altLang="zh-CN" dirty="0" smtClean="0">
                <a:latin typeface="微软雅黑" pitchFamily="34" charset="-122"/>
                <a:ea typeface="微软雅黑" pitchFamily="34" charset="-122"/>
              </a:rPr>
              <a:t>jpg</a:t>
            </a:r>
            <a:r>
              <a:rPr lang="zh-CN" altLang="en-US" dirty="0" smtClean="0">
                <a:latin typeface="微软雅黑" pitchFamily="34" charset="-122"/>
                <a:ea typeface="微软雅黑" pitchFamily="34" charset="-122"/>
              </a:rPr>
              <a:t>文件、</a:t>
            </a:r>
            <a:r>
              <a:rPr lang="en-US" altLang="zh-CN" dirty="0" smtClean="0">
                <a:latin typeface="微软雅黑" pitchFamily="34" charset="-122"/>
                <a:ea typeface="微软雅黑" pitchFamily="34" charset="-122"/>
              </a:rPr>
              <a:t>jpeg</a:t>
            </a:r>
            <a:r>
              <a:rPr lang="zh-CN" altLang="en-US" dirty="0" smtClean="0">
                <a:latin typeface="微软雅黑" pitchFamily="34" charset="-122"/>
                <a:ea typeface="微软雅黑" pitchFamily="34" charset="-122"/>
              </a:rPr>
              <a:t>文件、</a:t>
            </a:r>
            <a:r>
              <a:rPr lang="en-US" altLang="zh-CN" dirty="0" err="1" smtClean="0">
                <a:latin typeface="微软雅黑" pitchFamily="34" charset="-122"/>
                <a:ea typeface="微软雅黑" pitchFamily="34" charset="-122"/>
              </a:rPr>
              <a:t>png</a:t>
            </a:r>
            <a:r>
              <a:rPr lang="zh-CN" altLang="en-US" dirty="0" smtClean="0">
                <a:latin typeface="微软雅黑" pitchFamily="34" charset="-122"/>
                <a:ea typeface="微软雅黑" pitchFamily="34" charset="-122"/>
              </a:rPr>
              <a:t>文件</a:t>
            </a:r>
          </a:p>
          <a:p>
            <a:endParaRPr lang="zh-CN" altLang="en-US" dirty="0"/>
          </a:p>
        </p:txBody>
      </p:sp>
      <p:sp>
        <p:nvSpPr>
          <p:cNvPr id="10" name="TextBox 9"/>
          <p:cNvSpPr txBox="1"/>
          <p:nvPr/>
        </p:nvSpPr>
        <p:spPr>
          <a:xfrm>
            <a:off x="2051720" y="4293096"/>
            <a:ext cx="6336704" cy="923330"/>
          </a:xfrm>
          <a:prstGeom prst="rect">
            <a:avLst/>
          </a:prstGeom>
          <a:noFill/>
        </p:spPr>
        <p:txBody>
          <a:bodyPr wrap="square" rtlCol="0">
            <a:spAutoFit/>
          </a:bodyPr>
          <a:lstStyle/>
          <a:p>
            <a:pPr lvl="0">
              <a:spcBef>
                <a:spcPct val="0"/>
              </a:spcBef>
              <a:defRPr/>
            </a:pPr>
            <a:r>
              <a:rPr lang="zh-CN" altLang="en-US" dirty="0" smtClean="0">
                <a:latin typeface="微软雅黑" pitchFamily="34" charset="-122"/>
                <a:ea typeface="微软雅黑" pitchFamily="34" charset="-122"/>
              </a:rPr>
              <a:t>视频：</a:t>
            </a:r>
            <a:r>
              <a:rPr lang="en-US" altLang="zh-CN" dirty="0" err="1" smtClean="0">
                <a:latin typeface="微软雅黑" pitchFamily="34" charset="-122"/>
                <a:ea typeface="微软雅黑" pitchFamily="34" charset="-122"/>
              </a:rPr>
              <a:t>avi</a:t>
            </a:r>
            <a:r>
              <a:rPr lang="zh-CN" altLang="en-US" dirty="0" smtClean="0">
                <a:latin typeface="微软雅黑" pitchFamily="34" charset="-122"/>
                <a:ea typeface="微软雅黑" pitchFamily="34" charset="-122"/>
              </a:rPr>
              <a:t>文件、</a:t>
            </a:r>
            <a:r>
              <a:rPr lang="en-US" altLang="zh-CN" dirty="0" smtClean="0">
                <a:latin typeface="微软雅黑" pitchFamily="34" charset="-122"/>
                <a:ea typeface="微软雅黑" pitchFamily="34" charset="-122"/>
              </a:rPr>
              <a:t>mpg</a:t>
            </a:r>
            <a:r>
              <a:rPr lang="zh-CN" altLang="en-US" dirty="0" smtClean="0">
                <a:latin typeface="微软雅黑" pitchFamily="34" charset="-122"/>
                <a:ea typeface="微软雅黑" pitchFamily="34" charset="-122"/>
              </a:rPr>
              <a:t>文件、</a:t>
            </a:r>
            <a:r>
              <a:rPr lang="en-US" altLang="zh-CN" dirty="0" smtClean="0">
                <a:latin typeface="微软雅黑" pitchFamily="34" charset="-122"/>
                <a:ea typeface="微软雅黑" pitchFamily="34" charset="-122"/>
              </a:rPr>
              <a:t>mpeg</a:t>
            </a:r>
            <a:r>
              <a:rPr lang="zh-CN" altLang="en-US" dirty="0" smtClean="0">
                <a:latin typeface="微软雅黑" pitchFamily="34" charset="-122"/>
                <a:ea typeface="微软雅黑" pitchFamily="34" charset="-122"/>
              </a:rPr>
              <a:t>文件、</a:t>
            </a:r>
            <a:r>
              <a:rPr lang="en-US" altLang="zh-CN" dirty="0" err="1" smtClean="0">
                <a:latin typeface="微软雅黑" pitchFamily="34" charset="-122"/>
                <a:ea typeface="微软雅黑" pitchFamily="34" charset="-122"/>
              </a:rPr>
              <a:t>wmv</a:t>
            </a:r>
            <a:r>
              <a:rPr lang="zh-CN" altLang="en-US" dirty="0" smtClean="0">
                <a:latin typeface="微软雅黑" pitchFamily="34" charset="-122"/>
                <a:ea typeface="微软雅黑" pitchFamily="34" charset="-122"/>
              </a:rPr>
              <a:t>文件、</a:t>
            </a:r>
            <a:endParaRPr lang="en-US" altLang="zh-CN" dirty="0" smtClean="0">
              <a:latin typeface="微软雅黑" pitchFamily="34" charset="-122"/>
              <a:ea typeface="微软雅黑" pitchFamily="34" charset="-122"/>
            </a:endParaRPr>
          </a:p>
          <a:p>
            <a:pPr lvl="0">
              <a:spcBef>
                <a:spcPct val="0"/>
              </a:spcBef>
              <a:defRPr/>
            </a:pPr>
            <a:r>
              <a:rPr lang="en-US" altLang="zh-CN" dirty="0" smtClean="0">
                <a:latin typeface="微软雅黑" pitchFamily="34" charset="-122"/>
                <a:ea typeface="微软雅黑" pitchFamily="34" charset="-122"/>
              </a:rPr>
              <a:t>          </a:t>
            </a:r>
            <a:r>
              <a:rPr lang="en-US" altLang="zh-CN" dirty="0" err="1" smtClean="0">
                <a:latin typeface="微软雅黑" pitchFamily="34" charset="-122"/>
                <a:ea typeface="微软雅黑" pitchFamily="34" charset="-122"/>
              </a:rPr>
              <a:t>asf</a:t>
            </a:r>
            <a:r>
              <a:rPr lang="zh-CN" altLang="en-US" dirty="0" smtClean="0">
                <a:latin typeface="微软雅黑" pitchFamily="34" charset="-122"/>
                <a:ea typeface="微软雅黑" pitchFamily="34" charset="-122"/>
              </a:rPr>
              <a:t>文件、</a:t>
            </a:r>
            <a:r>
              <a:rPr lang="en-US" altLang="zh-CN" dirty="0" err="1" smtClean="0">
                <a:latin typeface="微软雅黑" pitchFamily="34" charset="-122"/>
                <a:ea typeface="微软雅黑" pitchFamily="34" charset="-122"/>
              </a:rPr>
              <a:t>mov</a:t>
            </a:r>
            <a:r>
              <a:rPr lang="zh-CN" altLang="en-US" dirty="0" smtClean="0">
                <a:latin typeface="微软雅黑" pitchFamily="34" charset="-122"/>
                <a:ea typeface="微软雅黑" pitchFamily="34" charset="-122"/>
              </a:rPr>
              <a:t>文件、</a:t>
            </a:r>
            <a:r>
              <a:rPr lang="en-US" altLang="zh-CN" dirty="0" smtClean="0">
                <a:solidFill>
                  <a:srgbClr val="FF0000"/>
                </a:solidFill>
                <a:latin typeface="微软雅黑" pitchFamily="34" charset="-122"/>
                <a:ea typeface="微软雅黑" pitchFamily="34" charset="-122"/>
              </a:rPr>
              <a:t>mp4</a:t>
            </a:r>
            <a:r>
              <a:rPr lang="zh-CN" altLang="en-US" dirty="0" smtClean="0">
                <a:solidFill>
                  <a:srgbClr val="FF0000"/>
                </a:solidFill>
                <a:latin typeface="微软雅黑" pitchFamily="34" charset="-122"/>
                <a:ea typeface="微软雅黑" pitchFamily="34" charset="-122"/>
              </a:rPr>
              <a:t>文件（建议）</a:t>
            </a:r>
          </a:p>
          <a:p>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4-1.jpg"/>
          <p:cNvPicPr>
            <a:picLocks noGrp="1" noChangeAspect="1"/>
          </p:cNvPicPr>
          <p:nvPr>
            <p:ph idx="1"/>
          </p:nvPr>
        </p:nvPicPr>
        <p:blipFill>
          <a:blip r:embed="rId2" cstate="print"/>
          <a:stretch>
            <a:fillRect/>
          </a:stretch>
        </p:blipFill>
        <p:spPr>
          <a:xfrm>
            <a:off x="457200" y="2529034"/>
            <a:ext cx="8229600" cy="2430169"/>
          </a:xfrm>
        </p:spPr>
      </p:pic>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jpg"/>
          <p:cNvPicPr>
            <a:picLocks noGrp="1" noChangeAspect="1"/>
          </p:cNvPicPr>
          <p:nvPr>
            <p:ph idx="1"/>
          </p:nvPr>
        </p:nvPicPr>
        <p:blipFill>
          <a:blip r:embed="rId2" cstate="print"/>
          <a:stretch>
            <a:fillRect/>
          </a:stretch>
        </p:blipFill>
        <p:spPr>
          <a:xfrm>
            <a:off x="467544" y="1916832"/>
            <a:ext cx="8229600" cy="2430169"/>
          </a:xfrm>
        </p:spPr>
      </p:pic>
      <p:sp>
        <p:nvSpPr>
          <p:cNvPr id="3" name="标题 2"/>
          <p:cNvSpPr>
            <a:spLocks noGrp="1"/>
          </p:cNvSpPr>
          <p:nvPr>
            <p:ph type="title"/>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79512" y="980728"/>
            <a:ext cx="8964488" cy="5400600"/>
          </a:xfrm>
        </p:spPr>
        <p:txBody>
          <a:bodyPr>
            <a:normAutofit/>
          </a:bodyPr>
          <a:lstStyle/>
          <a:p>
            <a:pPr indent="254000">
              <a:lnSpc>
                <a:spcPts val="2500"/>
              </a:lnSpc>
              <a:spcBef>
                <a:spcPts val="0"/>
              </a:spcBef>
              <a:spcAft>
                <a:spcPts val="1200"/>
              </a:spcAft>
              <a:buFont typeface="Arial"/>
              <a:buChar char="•"/>
              <a:defRPr/>
            </a:pPr>
            <a:r>
              <a:rPr lang="zh-CN" altLang="en-US" sz="1900" b="1" dirty="0" smtClean="0">
                <a:solidFill>
                  <a:prstClr val="black"/>
                </a:solidFill>
                <a:latin typeface="微软雅黑" pitchFamily="34" charset="-122"/>
                <a:ea typeface="微软雅黑" pitchFamily="34" charset="-122"/>
              </a:rPr>
              <a:t>讨论版：</a:t>
            </a:r>
            <a:r>
              <a:rPr lang="zh-CN" altLang="en-US" sz="1900" dirty="0" smtClean="0">
                <a:solidFill>
                  <a:prstClr val="black"/>
                </a:solidFill>
                <a:latin typeface="微软雅黑" pitchFamily="34" charset="-122"/>
                <a:ea typeface="微软雅黑" pitchFamily="34" charset="-122"/>
              </a:rPr>
              <a:t>是师生</a:t>
            </a:r>
            <a:r>
              <a:rPr lang="zh-CN" altLang="en-US" sz="1900" b="1" dirty="0" smtClean="0">
                <a:solidFill>
                  <a:srgbClr val="FF0000"/>
                </a:solidFill>
                <a:latin typeface="微软雅黑" pitchFamily="34" charset="-122"/>
                <a:ea typeface="微软雅黑" pitchFamily="34" charset="-122"/>
              </a:rPr>
              <a:t>交流心得</a:t>
            </a:r>
            <a:r>
              <a:rPr lang="zh-CN" altLang="en-US" sz="1900" dirty="0" smtClean="0">
                <a:solidFill>
                  <a:prstClr val="black"/>
                </a:solidFill>
                <a:latin typeface="微软雅黑" pitchFamily="34" charset="-122"/>
                <a:ea typeface="微软雅黑" pitchFamily="34" charset="-122"/>
              </a:rPr>
              <a:t>、</a:t>
            </a:r>
            <a:r>
              <a:rPr lang="zh-CN" altLang="en-US" sz="1900" b="1" dirty="0" smtClean="0">
                <a:solidFill>
                  <a:srgbClr val="FF0000"/>
                </a:solidFill>
                <a:latin typeface="微软雅黑" pitchFamily="34" charset="-122"/>
                <a:ea typeface="微软雅黑" pitchFamily="34" charset="-122"/>
              </a:rPr>
              <a:t>讨论问题</a:t>
            </a:r>
            <a:r>
              <a:rPr lang="zh-CN" altLang="en-US" sz="1900" dirty="0" smtClean="0">
                <a:solidFill>
                  <a:prstClr val="black"/>
                </a:solidFill>
                <a:latin typeface="微软雅黑" pitchFamily="34" charset="-122"/>
                <a:ea typeface="微软雅黑" pitchFamily="34" charset="-122"/>
              </a:rPr>
              <a:t>和分享资源的学习工具，教师和学生在讨论版中可以创建和编辑论坛、话题、帖子，收集帖子，参与评分，统计，委派管理等</a:t>
            </a:r>
            <a:r>
              <a:rPr lang="zh-CN" altLang="en-US" sz="1900" dirty="0" smtClean="0">
                <a:solidFill>
                  <a:prstClr val="black"/>
                </a:solidFill>
                <a:latin typeface="微软雅黑" pitchFamily="34" charset="-122"/>
                <a:ea typeface="微软雅黑" pitchFamily="34" charset="-122"/>
              </a:rPr>
              <a:t>。</a:t>
            </a:r>
            <a:endParaRPr lang="en-US" altLang="zh-CN" sz="1900" kern="100" dirty="0" smtClean="0">
              <a:solidFill>
                <a:prstClr val="black"/>
              </a:solidFill>
              <a:latin typeface="微软雅黑" pitchFamily="34" charset="-122"/>
              <a:ea typeface="微软雅黑" pitchFamily="34" charset="-122"/>
              <a:cs typeface="Times New Roman"/>
            </a:endParaRPr>
          </a:p>
          <a:p>
            <a:pPr indent="254000">
              <a:lnSpc>
                <a:spcPts val="2500"/>
              </a:lnSpc>
              <a:spcBef>
                <a:spcPts val="0"/>
              </a:spcBef>
              <a:spcAft>
                <a:spcPts val="1200"/>
              </a:spcAft>
              <a:buFont typeface="Arial"/>
              <a:buChar char="•"/>
              <a:defRPr/>
            </a:pPr>
            <a:r>
              <a:rPr lang="zh-CN" altLang="en-US" sz="1900" b="1" kern="100" dirty="0" smtClean="0">
                <a:solidFill>
                  <a:prstClr val="black"/>
                </a:solidFill>
                <a:latin typeface="微软雅黑" pitchFamily="34" charset="-122"/>
                <a:ea typeface="微软雅黑" pitchFamily="34" charset="-122"/>
                <a:cs typeface="Times New Roman"/>
              </a:rPr>
              <a:t>通知</a:t>
            </a:r>
            <a:r>
              <a:rPr lang="zh-CN" altLang="en-US" sz="1900" kern="100" dirty="0" smtClean="0">
                <a:solidFill>
                  <a:prstClr val="black"/>
                </a:solidFill>
                <a:latin typeface="微软雅黑" pitchFamily="34" charset="-122"/>
                <a:ea typeface="微软雅黑" pitchFamily="34" charset="-122"/>
                <a:cs typeface="Times New Roman"/>
              </a:rPr>
              <a:t>：</a:t>
            </a:r>
            <a:r>
              <a:rPr lang="zh-CN" altLang="en-US" sz="1900" b="1" kern="100" dirty="0" smtClean="0">
                <a:solidFill>
                  <a:srgbClr val="FF0000"/>
                </a:solidFill>
                <a:latin typeface="微软雅黑" pitchFamily="34" charset="-122"/>
                <a:ea typeface="微软雅黑" pitchFamily="34" charset="-122"/>
                <a:cs typeface="Times New Roman"/>
              </a:rPr>
              <a:t>及时地发布</a:t>
            </a:r>
            <a:r>
              <a:rPr lang="zh-CN" altLang="en-US" sz="1900" kern="100" dirty="0" smtClean="0">
                <a:solidFill>
                  <a:prstClr val="black"/>
                </a:solidFill>
                <a:latin typeface="微软雅黑" pitchFamily="34" charset="-122"/>
                <a:ea typeface="微软雅黑" pitchFamily="34" charset="-122"/>
                <a:cs typeface="Times New Roman"/>
              </a:rPr>
              <a:t>与课程相关信息。比如发布通知让学生提前预习，发布考试安排和调课情况</a:t>
            </a:r>
            <a:r>
              <a:rPr lang="zh-CN" altLang="en-US" sz="1900" kern="100" dirty="0" smtClean="0">
                <a:solidFill>
                  <a:prstClr val="black"/>
                </a:solidFill>
                <a:latin typeface="微软雅黑" pitchFamily="34" charset="-122"/>
                <a:ea typeface="微软雅黑" pitchFamily="34" charset="-122"/>
                <a:cs typeface="Times New Roman"/>
              </a:rPr>
              <a:t>。</a:t>
            </a:r>
            <a:endParaRPr lang="en-US" altLang="zh-CN" sz="1900" b="1" kern="100" dirty="0" smtClean="0">
              <a:solidFill>
                <a:prstClr val="black"/>
              </a:solidFill>
              <a:latin typeface="微软雅黑" pitchFamily="34" charset="-122"/>
              <a:ea typeface="微软雅黑" pitchFamily="34" charset="-122"/>
              <a:cs typeface="Times New Roman"/>
            </a:endParaRPr>
          </a:p>
          <a:p>
            <a:pPr indent="254000">
              <a:lnSpc>
                <a:spcPts val="2500"/>
              </a:lnSpc>
              <a:spcBef>
                <a:spcPts val="0"/>
              </a:spcBef>
              <a:spcAft>
                <a:spcPts val="1200"/>
              </a:spcAft>
              <a:buFont typeface="Arial"/>
              <a:buChar char="•"/>
              <a:defRPr/>
            </a:pPr>
            <a:r>
              <a:rPr lang="en-US" altLang="zh-CN" sz="1900" b="1" kern="100" dirty="0" smtClean="0">
                <a:solidFill>
                  <a:prstClr val="black"/>
                </a:solidFill>
                <a:latin typeface="微软雅黑" pitchFamily="34" charset="-122"/>
                <a:ea typeface="微软雅黑" pitchFamily="34" charset="-122"/>
                <a:cs typeface="Times New Roman"/>
              </a:rPr>
              <a:t>Wiki</a:t>
            </a:r>
            <a:r>
              <a:rPr lang="zh-CN" altLang="en-US" sz="1900" b="1" kern="100" dirty="0" smtClean="0">
                <a:solidFill>
                  <a:prstClr val="black"/>
                </a:solidFill>
                <a:latin typeface="微软雅黑" pitchFamily="34" charset="-122"/>
                <a:ea typeface="微软雅黑" pitchFamily="34" charset="-122"/>
                <a:cs typeface="Times New Roman"/>
              </a:rPr>
              <a:t>：</a:t>
            </a:r>
            <a:r>
              <a:rPr lang="zh-CN" altLang="en-US" sz="1900" kern="100" dirty="0" smtClean="0">
                <a:solidFill>
                  <a:prstClr val="black"/>
                </a:solidFill>
                <a:latin typeface="微软雅黑" pitchFamily="34" charset="-122"/>
                <a:ea typeface="微软雅黑" pitchFamily="34" charset="-122"/>
                <a:cs typeface="Times New Roman"/>
              </a:rPr>
              <a:t>用于在课程中创建协作写作空间，所有学生都可在此处查看、贡献以及编辑内容</a:t>
            </a:r>
            <a:r>
              <a:rPr lang="en-US" altLang="zh-CN" sz="1900" kern="100" dirty="0" smtClean="0">
                <a:solidFill>
                  <a:prstClr val="black"/>
                </a:solidFill>
                <a:latin typeface="微软雅黑" pitchFamily="34" charset="-122"/>
                <a:ea typeface="微软雅黑" pitchFamily="34" charset="-122"/>
                <a:cs typeface="Times New Roman"/>
              </a:rPr>
              <a:t>——</a:t>
            </a:r>
            <a:r>
              <a:rPr lang="zh-CN" altLang="en-US" sz="1900" b="1" kern="100" dirty="0" smtClean="0">
                <a:solidFill>
                  <a:srgbClr val="FF0000"/>
                </a:solidFill>
                <a:latin typeface="微软雅黑" pitchFamily="34" charset="-122"/>
                <a:ea typeface="微软雅黑" pitchFamily="34" charset="-122"/>
                <a:cs typeface="Times New Roman"/>
              </a:rPr>
              <a:t>共建共享</a:t>
            </a:r>
            <a:r>
              <a:rPr lang="zh-CN" altLang="en-US" sz="1900" kern="100" dirty="0" smtClean="0">
                <a:solidFill>
                  <a:prstClr val="black"/>
                </a:solidFill>
                <a:latin typeface="微软雅黑" pitchFamily="34" charset="-122"/>
                <a:ea typeface="微软雅黑" pitchFamily="34" charset="-122"/>
                <a:cs typeface="Times New Roman"/>
              </a:rPr>
              <a:t>。</a:t>
            </a:r>
            <a:endParaRPr lang="zh-CN" altLang="en-US" sz="1900" dirty="0" smtClean="0">
              <a:solidFill>
                <a:prstClr val="black"/>
              </a:solidFill>
              <a:latin typeface="微软雅黑" pitchFamily="34" charset="-122"/>
              <a:ea typeface="微软雅黑" pitchFamily="34" charset="-122"/>
            </a:endParaRPr>
          </a:p>
          <a:p>
            <a:pPr indent="254000">
              <a:lnSpc>
                <a:spcPts val="2500"/>
              </a:lnSpc>
              <a:spcBef>
                <a:spcPts val="0"/>
              </a:spcBef>
              <a:spcAft>
                <a:spcPts val="1200"/>
              </a:spcAft>
              <a:buFont typeface="Arial"/>
              <a:buChar char="•"/>
              <a:defRPr/>
            </a:pPr>
            <a:r>
              <a:rPr lang="zh-CN" altLang="en-US" sz="1900" b="1" kern="100" dirty="0" smtClean="0">
                <a:solidFill>
                  <a:prstClr val="black"/>
                </a:solidFill>
                <a:latin typeface="微软雅黑" pitchFamily="34" charset="-122"/>
                <a:ea typeface="微软雅黑" pitchFamily="34" charset="-122"/>
                <a:cs typeface="Times New Roman"/>
              </a:rPr>
              <a:t>日志：</a:t>
            </a:r>
            <a:r>
              <a:rPr lang="zh-CN" altLang="en-US" sz="1900" kern="100" dirty="0" smtClean="0">
                <a:solidFill>
                  <a:prstClr val="black"/>
                </a:solidFill>
                <a:latin typeface="微软雅黑" pitchFamily="34" charset="-122"/>
                <a:ea typeface="微软雅黑" pitchFamily="34" charset="-122"/>
                <a:cs typeface="Times New Roman"/>
              </a:rPr>
              <a:t>适用于学生的学习计划、某段学习的</a:t>
            </a:r>
            <a:r>
              <a:rPr lang="zh-CN" altLang="en-US" sz="1900" b="1" kern="100" dirty="0" smtClean="0">
                <a:solidFill>
                  <a:srgbClr val="FF0000"/>
                </a:solidFill>
                <a:latin typeface="微软雅黑" pitchFamily="34" charset="-122"/>
                <a:ea typeface="微软雅黑" pitchFamily="34" charset="-122"/>
                <a:cs typeface="Times New Roman"/>
              </a:rPr>
              <a:t>总结、感悟、体会</a:t>
            </a:r>
            <a:r>
              <a:rPr lang="zh-CN" altLang="en-US" sz="1900" kern="100" dirty="0" smtClean="0">
                <a:solidFill>
                  <a:prstClr val="black"/>
                </a:solidFill>
                <a:latin typeface="微软雅黑" pitchFamily="34" charset="-122"/>
                <a:ea typeface="微软雅黑" pitchFamily="34" charset="-122"/>
                <a:cs typeface="Times New Roman"/>
              </a:rPr>
              <a:t>等。让学生明确自己是学习的主体。教师可以为小组中的每位用户指定一个</a:t>
            </a:r>
            <a:r>
              <a:rPr lang="zh-CN" altLang="en-US" sz="1900" b="1" kern="100" dirty="0" smtClean="0">
                <a:solidFill>
                  <a:srgbClr val="FF0000"/>
                </a:solidFill>
                <a:latin typeface="微软雅黑" pitchFamily="34" charset="-122"/>
                <a:ea typeface="微软雅黑" pitchFamily="34" charset="-122"/>
                <a:cs typeface="Times New Roman"/>
              </a:rPr>
              <a:t>只有自己和用户可以访问的日志</a:t>
            </a:r>
            <a:r>
              <a:rPr lang="zh-CN" altLang="en-US" sz="1900" kern="100" dirty="0" smtClean="0">
                <a:solidFill>
                  <a:prstClr val="black"/>
                </a:solidFill>
                <a:latin typeface="微软雅黑" pitchFamily="34" charset="-122"/>
                <a:ea typeface="微软雅黑" pitchFamily="34" charset="-122"/>
                <a:cs typeface="Times New Roman"/>
              </a:rPr>
              <a:t>，以便用户与教师私下交流小组体验。用户可以向教师发布消息，教师则可以进行评论</a:t>
            </a:r>
            <a:r>
              <a:rPr lang="zh-CN" altLang="en-US" sz="1900" kern="100" dirty="0" smtClean="0">
                <a:solidFill>
                  <a:prstClr val="black"/>
                </a:solidFill>
                <a:latin typeface="微软雅黑" pitchFamily="34" charset="-122"/>
                <a:ea typeface="微软雅黑" pitchFamily="34" charset="-122"/>
                <a:cs typeface="Times New Roman"/>
              </a:rPr>
              <a:t>。</a:t>
            </a:r>
            <a:endParaRPr lang="zh-CN" altLang="en-US" sz="1900" dirty="0" smtClean="0">
              <a:solidFill>
                <a:prstClr val="black"/>
              </a:solidFill>
              <a:latin typeface="微软雅黑" pitchFamily="34" charset="-122"/>
              <a:ea typeface="微软雅黑" pitchFamily="34" charset="-122"/>
            </a:endParaRPr>
          </a:p>
          <a:p>
            <a:pPr indent="254000">
              <a:lnSpc>
                <a:spcPts val="2500"/>
              </a:lnSpc>
              <a:spcBef>
                <a:spcPts val="0"/>
              </a:spcBef>
              <a:spcAft>
                <a:spcPts val="1200"/>
              </a:spcAft>
              <a:buFont typeface="Arial"/>
              <a:buChar char="•"/>
              <a:defRPr/>
            </a:pPr>
            <a:r>
              <a:rPr lang="zh-CN" altLang="en-US" sz="1900" b="1" kern="100" dirty="0" smtClean="0">
                <a:solidFill>
                  <a:prstClr val="black"/>
                </a:solidFill>
                <a:latin typeface="微软雅黑" pitchFamily="34" charset="-122"/>
                <a:ea typeface="微软雅黑" pitchFamily="34" charset="-122"/>
                <a:cs typeface="Times New Roman"/>
              </a:rPr>
              <a:t>博客：</a:t>
            </a:r>
            <a:r>
              <a:rPr lang="zh-CN" altLang="en-US" sz="1900" kern="100" dirty="0" smtClean="0">
                <a:solidFill>
                  <a:prstClr val="black"/>
                </a:solidFill>
                <a:latin typeface="微软雅黑" pitchFamily="34" charset="-122"/>
                <a:ea typeface="微软雅黑" pitchFamily="34" charset="-122"/>
                <a:cs typeface="Times New Roman"/>
              </a:rPr>
              <a:t>是一种使学生可以发布其个人对课程的看法或讨论和分析课程相关材料的协作工具；</a:t>
            </a:r>
            <a:r>
              <a:rPr lang="zh-CN" altLang="en-US" sz="1900" b="1" kern="100" dirty="0" smtClean="0">
                <a:solidFill>
                  <a:srgbClr val="FF0000"/>
                </a:solidFill>
                <a:latin typeface="微软雅黑" pitchFamily="34" charset="-122"/>
                <a:ea typeface="微软雅黑" pitchFamily="34" charset="-122"/>
                <a:cs typeface="Times New Roman"/>
              </a:rPr>
              <a:t>畅所欲言、</a:t>
            </a:r>
            <a:r>
              <a:rPr lang="zh-CN" altLang="en-US" sz="1900" b="1" kern="100" dirty="0" smtClean="0">
                <a:solidFill>
                  <a:srgbClr val="FF0000"/>
                </a:solidFill>
                <a:latin typeface="微软雅黑" pitchFamily="34" charset="-122"/>
                <a:ea typeface="微软雅黑" pitchFamily="34" charset="-122"/>
                <a:cs typeface="Times New Roman"/>
              </a:rPr>
              <a:t>资源共享。</a:t>
            </a:r>
            <a:endParaRPr lang="en-US" altLang="zh-CN" sz="5500" kern="100" dirty="0" smtClean="0">
              <a:solidFill>
                <a:prstClr val="black"/>
              </a:solidFill>
              <a:latin typeface="微软雅黑" pitchFamily="34" charset="-122"/>
              <a:ea typeface="微软雅黑" pitchFamily="34" charset="-122"/>
              <a:cs typeface="Times New Roman"/>
            </a:endParaRPr>
          </a:p>
          <a:p>
            <a:endParaRPr lang="zh-CN" altLang="en-US" dirty="0"/>
          </a:p>
        </p:txBody>
      </p:sp>
      <p:sp>
        <p:nvSpPr>
          <p:cNvPr id="3" name="标题 2"/>
          <p:cNvSpPr>
            <a:spLocks noGrp="1"/>
          </p:cNvSpPr>
          <p:nvPr>
            <p:ph type="title"/>
          </p:nvPr>
        </p:nvSpPr>
        <p:spPr>
          <a:xfrm>
            <a:off x="457200" y="274638"/>
            <a:ext cx="6491064" cy="706090"/>
          </a:xfrm>
        </p:spPr>
        <p:txBody>
          <a:bodyPr>
            <a:normAutofit/>
          </a:bodyPr>
          <a:lstStyle/>
          <a:p>
            <a:r>
              <a:rPr lang="zh-CN" altLang="en-US" sz="2800" b="0" dirty="0" smtClean="0"/>
              <a:t>互动工具</a:t>
            </a:r>
            <a:endParaRPr lang="zh-CN" altLang="en-US" sz="2800" b="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通知1.jpg"/>
          <p:cNvPicPr>
            <a:picLocks noGrp="1" noChangeAspect="1"/>
          </p:cNvPicPr>
          <p:nvPr>
            <p:ph idx="1"/>
          </p:nvPr>
        </p:nvPicPr>
        <p:blipFill>
          <a:blip r:embed="rId2" cstate="print"/>
          <a:stretch>
            <a:fillRect/>
          </a:stretch>
        </p:blipFill>
        <p:spPr>
          <a:xfrm>
            <a:off x="0" y="1196752"/>
            <a:ext cx="3771900" cy="3000375"/>
          </a:xfrm>
        </p:spPr>
      </p:pic>
      <p:sp>
        <p:nvSpPr>
          <p:cNvPr id="3" name="标题 2"/>
          <p:cNvSpPr>
            <a:spLocks noGrp="1"/>
          </p:cNvSpPr>
          <p:nvPr>
            <p:ph type="title"/>
          </p:nvPr>
        </p:nvSpPr>
        <p:spPr/>
        <p:txBody>
          <a:bodyPr>
            <a:normAutofit/>
          </a:bodyPr>
          <a:lstStyle/>
          <a:p>
            <a:r>
              <a:rPr lang="zh-CN" altLang="en-US" sz="2800" b="0" dirty="0" smtClean="0"/>
              <a:t>互动工具</a:t>
            </a:r>
            <a:r>
              <a:rPr lang="en-US" altLang="zh-CN" sz="2800" b="0" dirty="0" smtClean="0"/>
              <a:t>——</a:t>
            </a:r>
            <a:r>
              <a:rPr lang="zh-CN" altLang="en-US" sz="2800" b="0" dirty="0" smtClean="0"/>
              <a:t>通知（创建通知菜单）</a:t>
            </a:r>
            <a:endParaRPr lang="zh-CN" altLang="en-US" sz="2800" b="0" dirty="0"/>
          </a:p>
        </p:txBody>
      </p:sp>
      <p:pic>
        <p:nvPicPr>
          <p:cNvPr id="5" name="图片 4" descr="通知2.jpg"/>
          <p:cNvPicPr>
            <a:picLocks noChangeAspect="1"/>
          </p:cNvPicPr>
          <p:nvPr/>
        </p:nvPicPr>
        <p:blipFill>
          <a:blip r:embed="rId3" cstate="print"/>
          <a:stretch>
            <a:fillRect/>
          </a:stretch>
        </p:blipFill>
        <p:spPr>
          <a:xfrm>
            <a:off x="1331640" y="1124744"/>
            <a:ext cx="3800475" cy="4333875"/>
          </a:xfrm>
          <a:prstGeom prst="rect">
            <a:avLst/>
          </a:prstGeom>
        </p:spPr>
      </p:pic>
      <p:pic>
        <p:nvPicPr>
          <p:cNvPr id="6" name="图片 5" descr="通知3.jpg"/>
          <p:cNvPicPr>
            <a:picLocks noChangeAspect="1"/>
          </p:cNvPicPr>
          <p:nvPr/>
        </p:nvPicPr>
        <p:blipFill>
          <a:blip r:embed="rId4" cstate="print"/>
          <a:stretch>
            <a:fillRect/>
          </a:stretch>
        </p:blipFill>
        <p:spPr>
          <a:xfrm>
            <a:off x="3995936" y="2780928"/>
            <a:ext cx="2895600" cy="1552575"/>
          </a:xfrm>
          <a:prstGeom prst="rect">
            <a:avLst/>
          </a:prstGeom>
        </p:spPr>
      </p:pic>
      <p:pic>
        <p:nvPicPr>
          <p:cNvPr id="7" name="图片 6" descr="通知4.jpg"/>
          <p:cNvPicPr>
            <a:picLocks noChangeAspect="1"/>
          </p:cNvPicPr>
          <p:nvPr/>
        </p:nvPicPr>
        <p:blipFill>
          <a:blip r:embed="rId5" cstate="print"/>
          <a:stretch>
            <a:fillRect/>
          </a:stretch>
        </p:blipFill>
        <p:spPr>
          <a:xfrm>
            <a:off x="6804248" y="2348880"/>
            <a:ext cx="2000250" cy="4114800"/>
          </a:xfrm>
          <a:prstGeom prst="rect">
            <a:avLst/>
          </a:prstGeom>
        </p:spPr>
      </p:pic>
      <p:cxnSp>
        <p:nvCxnSpPr>
          <p:cNvPr id="9" name="直接箭头连接符 8"/>
          <p:cNvCxnSpPr/>
          <p:nvPr/>
        </p:nvCxnSpPr>
        <p:spPr>
          <a:xfrm flipV="1">
            <a:off x="611560" y="2276872"/>
            <a:ext cx="864096" cy="7920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6660232" y="4293096"/>
            <a:ext cx="288032" cy="18722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通知5.jpg"/>
          <p:cNvPicPr>
            <a:picLocks noGrp="1" noChangeAspect="1"/>
          </p:cNvPicPr>
          <p:nvPr>
            <p:ph idx="1"/>
          </p:nvPr>
        </p:nvPicPr>
        <p:blipFill>
          <a:blip r:embed="rId2" cstate="print"/>
          <a:stretch>
            <a:fillRect/>
          </a:stretch>
        </p:blipFill>
        <p:spPr>
          <a:xfrm>
            <a:off x="0" y="1340768"/>
            <a:ext cx="3867150" cy="2790825"/>
          </a:xfrm>
        </p:spPr>
      </p:pic>
      <p:sp>
        <p:nvSpPr>
          <p:cNvPr id="3" name="标题 2"/>
          <p:cNvSpPr>
            <a:spLocks noGrp="1"/>
          </p:cNvSpPr>
          <p:nvPr>
            <p:ph type="title"/>
          </p:nvPr>
        </p:nvSpPr>
        <p:spPr/>
        <p:txBody>
          <a:bodyPr>
            <a:normAutofit/>
          </a:bodyPr>
          <a:lstStyle/>
          <a:p>
            <a:r>
              <a:rPr lang="zh-CN" altLang="en-US" sz="2800" b="0" dirty="0" smtClean="0"/>
              <a:t>互动工具</a:t>
            </a:r>
            <a:r>
              <a:rPr lang="en-US" altLang="zh-CN" sz="2800" b="0" dirty="0" smtClean="0"/>
              <a:t>——</a:t>
            </a:r>
            <a:r>
              <a:rPr lang="zh-CN" altLang="en-US" sz="2800" b="0" dirty="0" smtClean="0"/>
              <a:t>通知（发布通知）</a:t>
            </a:r>
            <a:endParaRPr lang="zh-CN" altLang="en-US" sz="2800" b="0" dirty="0"/>
          </a:p>
        </p:txBody>
      </p:sp>
      <p:pic>
        <p:nvPicPr>
          <p:cNvPr id="5" name="图片 4" descr="通知6.jpg"/>
          <p:cNvPicPr>
            <a:picLocks noChangeAspect="1"/>
          </p:cNvPicPr>
          <p:nvPr/>
        </p:nvPicPr>
        <p:blipFill>
          <a:blip r:embed="rId3" cstate="print"/>
          <a:stretch>
            <a:fillRect/>
          </a:stretch>
        </p:blipFill>
        <p:spPr>
          <a:xfrm>
            <a:off x="971600" y="2204864"/>
            <a:ext cx="7229475" cy="4057650"/>
          </a:xfrm>
          <a:prstGeom prst="rect">
            <a:avLst/>
          </a:prstGeom>
        </p:spPr>
      </p:pic>
      <p:pic>
        <p:nvPicPr>
          <p:cNvPr id="8" name="图片 7" descr="通知10.jpg"/>
          <p:cNvPicPr>
            <a:picLocks noChangeAspect="1"/>
          </p:cNvPicPr>
          <p:nvPr/>
        </p:nvPicPr>
        <p:blipFill>
          <a:blip r:embed="rId4" cstate="print"/>
          <a:stretch>
            <a:fillRect/>
          </a:stretch>
        </p:blipFill>
        <p:spPr>
          <a:xfrm>
            <a:off x="4211960" y="2060848"/>
            <a:ext cx="4359969" cy="1713392"/>
          </a:xfrm>
          <a:prstGeom prst="rect">
            <a:avLst/>
          </a:prstGeom>
        </p:spPr>
      </p:pic>
      <p:pic>
        <p:nvPicPr>
          <p:cNvPr id="9" name="图片 8" descr="通知8.jpg"/>
          <p:cNvPicPr>
            <a:picLocks noChangeAspect="1"/>
          </p:cNvPicPr>
          <p:nvPr/>
        </p:nvPicPr>
        <p:blipFill>
          <a:blip r:embed="rId5" cstate="print"/>
          <a:stretch>
            <a:fillRect/>
          </a:stretch>
        </p:blipFill>
        <p:spPr>
          <a:xfrm>
            <a:off x="4314728" y="4005064"/>
            <a:ext cx="4829272" cy="2852936"/>
          </a:xfrm>
          <a:prstGeom prst="rect">
            <a:avLst/>
          </a:prstGeom>
        </p:spPr>
      </p:pic>
      <p:cxnSp>
        <p:nvCxnSpPr>
          <p:cNvPr id="11" name="直接箭头连接符 10"/>
          <p:cNvCxnSpPr/>
          <p:nvPr/>
        </p:nvCxnSpPr>
        <p:spPr>
          <a:xfrm>
            <a:off x="683568" y="2348880"/>
            <a:ext cx="576064"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259632" y="4437112"/>
            <a:ext cx="936104" cy="3600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419872" y="5877272"/>
            <a:ext cx="936104" cy="43204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635896" y="5949280"/>
            <a:ext cx="864096" cy="369332"/>
          </a:xfrm>
          <a:prstGeom prst="rect">
            <a:avLst/>
          </a:prstGeom>
          <a:noFill/>
        </p:spPr>
        <p:txBody>
          <a:bodyPr wrap="square" rtlCol="0">
            <a:spAutoFit/>
          </a:bodyPr>
          <a:lstStyle/>
          <a:p>
            <a:r>
              <a:rPr lang="zh-CN" altLang="en-US" dirty="0" smtClean="0"/>
              <a:t>正文</a:t>
            </a:r>
            <a:endParaRPr lang="zh-CN" altLang="en-US" dirty="0"/>
          </a:p>
        </p:txBody>
      </p:sp>
      <p:sp>
        <p:nvSpPr>
          <p:cNvPr id="15" name="椭圆 14"/>
          <p:cNvSpPr/>
          <p:nvPr/>
        </p:nvSpPr>
        <p:spPr>
          <a:xfrm>
            <a:off x="4355976" y="2924944"/>
            <a:ext cx="648072" cy="3600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427984" y="4725144"/>
            <a:ext cx="1008112" cy="3600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5508104" y="4725144"/>
            <a:ext cx="1512168" cy="253916"/>
          </a:xfrm>
          <a:prstGeom prst="rect">
            <a:avLst/>
          </a:prstGeom>
          <a:noFill/>
        </p:spPr>
        <p:txBody>
          <a:bodyPr wrap="square" rtlCol="0">
            <a:spAutoFit/>
          </a:bodyPr>
          <a:lstStyle/>
          <a:p>
            <a:r>
              <a:rPr lang="zh-CN" altLang="en-US" sz="1050" dirty="0" smtClean="0"/>
              <a:t>设置的显示时间未到</a:t>
            </a:r>
            <a:endParaRPr lang="zh-CN" alt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animBg="1"/>
      <p:bldP spid="17" grpId="0" animBg="1"/>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0"/>
            <a:r>
              <a:rPr lang="zh-CN" altLang="en-US" sz="2800" dirty="0" smtClean="0">
                <a:latin typeface="微软雅黑" pitchFamily="34" charset="-122"/>
                <a:ea typeface="微软雅黑" pitchFamily="34" charset="-122"/>
              </a:rPr>
              <a:t>讨论板的类型</a:t>
            </a:r>
            <a:r>
              <a:rPr lang="en-US" altLang="zh-CN"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课程级讨论板、小组级讨论板</a:t>
            </a:r>
          </a:p>
          <a:p>
            <a:pPr>
              <a:buNone/>
            </a:pPr>
            <a:endParaRPr lang="zh-CN" altLang="en-US" dirty="0"/>
          </a:p>
        </p:txBody>
      </p:sp>
      <p:sp>
        <p:nvSpPr>
          <p:cNvPr id="3" name="标题 2"/>
          <p:cNvSpPr>
            <a:spLocks noGrp="1"/>
          </p:cNvSpPr>
          <p:nvPr>
            <p:ph type="title"/>
          </p:nvPr>
        </p:nvSpPr>
        <p:spPr/>
        <p:txBody>
          <a:bodyPr>
            <a:normAutofit/>
          </a:bodyPr>
          <a:lstStyle/>
          <a:p>
            <a:r>
              <a:rPr lang="zh-CN" altLang="en-US" sz="2800" b="0" dirty="0" smtClean="0"/>
              <a:t>互动工具</a:t>
            </a:r>
            <a:r>
              <a:rPr lang="en-US" altLang="zh-CN" sz="2800" b="0" dirty="0" smtClean="0"/>
              <a:t>——</a:t>
            </a:r>
            <a:r>
              <a:rPr lang="zh-CN" altLang="en-US" sz="2800" b="0" dirty="0" smtClean="0"/>
              <a:t>讨论版</a:t>
            </a:r>
            <a:endParaRPr lang="zh-CN" altLang="en-US" sz="2800" b="0" dirty="0"/>
          </a:p>
        </p:txBody>
      </p:sp>
      <p:pic>
        <p:nvPicPr>
          <p:cNvPr id="4" name="Picture 2"/>
          <p:cNvPicPr>
            <a:picLocks noChangeAspect="1" noChangeArrowheads="1"/>
          </p:cNvPicPr>
          <p:nvPr/>
        </p:nvPicPr>
        <p:blipFill>
          <a:blip r:embed="rId2" cstate="print"/>
          <a:srcRect/>
          <a:stretch>
            <a:fillRect/>
          </a:stretch>
        </p:blipFill>
        <p:spPr bwMode="auto">
          <a:xfrm>
            <a:off x="683568" y="1988840"/>
            <a:ext cx="7489812" cy="3168352"/>
          </a:xfrm>
          <a:prstGeom prst="rect">
            <a:avLst/>
          </a:prstGeom>
          <a:noFill/>
          <a:ln w="9525">
            <a:solidFill>
              <a:schemeClr val="bg1">
                <a:lumMod val="85000"/>
              </a:schemeClr>
            </a:solidFill>
            <a:miter lim="800000"/>
            <a:headEnd/>
            <a:tailEnd/>
          </a:ln>
        </p:spPr>
      </p:pic>
      <p:sp>
        <p:nvSpPr>
          <p:cNvPr id="5" name="圆角矩形标注 4"/>
          <p:cNvSpPr/>
          <p:nvPr/>
        </p:nvSpPr>
        <p:spPr>
          <a:xfrm>
            <a:off x="1547664" y="2780928"/>
            <a:ext cx="1152128" cy="432048"/>
          </a:xfrm>
          <a:prstGeom prst="wedgeRoundRectCallout">
            <a:avLst>
              <a:gd name="adj1" fmla="val -47737"/>
              <a:gd name="adj2" fmla="val 85817"/>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475656" y="2852936"/>
            <a:ext cx="1440160" cy="338554"/>
          </a:xfrm>
          <a:prstGeom prst="rect">
            <a:avLst/>
          </a:prstGeom>
          <a:noFill/>
        </p:spPr>
        <p:txBody>
          <a:bodyPr wrap="square" rtlCol="0">
            <a:spAutoFit/>
          </a:bodyPr>
          <a:lstStyle/>
          <a:p>
            <a:r>
              <a:rPr lang="zh-CN" altLang="en-US" sz="1600" dirty="0" smtClean="0"/>
              <a:t>课程讨论版</a:t>
            </a:r>
            <a:endParaRPr lang="zh-CN" altLang="en-US" sz="1600" dirty="0"/>
          </a:p>
        </p:txBody>
      </p:sp>
      <p:sp>
        <p:nvSpPr>
          <p:cNvPr id="7" name="圆角矩形标注 6"/>
          <p:cNvSpPr/>
          <p:nvPr/>
        </p:nvSpPr>
        <p:spPr>
          <a:xfrm>
            <a:off x="1835696" y="3573016"/>
            <a:ext cx="1368152" cy="504056"/>
          </a:xfrm>
          <a:prstGeom prst="wedgeRoundRectCallout">
            <a:avLst>
              <a:gd name="adj1" fmla="val -46321"/>
              <a:gd name="adj2" fmla="val 77874"/>
              <a:gd name="adj3" fmla="val 16667"/>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835696" y="3645024"/>
            <a:ext cx="1512168" cy="369332"/>
          </a:xfrm>
          <a:prstGeom prst="rect">
            <a:avLst/>
          </a:prstGeom>
          <a:noFill/>
        </p:spPr>
        <p:txBody>
          <a:bodyPr wrap="square" rtlCol="0">
            <a:spAutoFit/>
          </a:bodyPr>
          <a:lstStyle/>
          <a:p>
            <a:r>
              <a:rPr lang="zh-CN" altLang="en-US" dirty="0" smtClean="0"/>
              <a:t>小组讨论版</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创建讨论版1.jpg"/>
          <p:cNvPicPr>
            <a:picLocks noGrp="1" noChangeAspect="1"/>
          </p:cNvPicPr>
          <p:nvPr>
            <p:ph idx="1"/>
          </p:nvPr>
        </p:nvPicPr>
        <p:blipFill>
          <a:blip r:embed="rId2" cstate="print"/>
          <a:stretch>
            <a:fillRect/>
          </a:stretch>
        </p:blipFill>
        <p:spPr>
          <a:xfrm>
            <a:off x="611560" y="1844824"/>
            <a:ext cx="2076450" cy="2466975"/>
          </a:xfrm>
        </p:spPr>
      </p:pic>
      <p:sp>
        <p:nvSpPr>
          <p:cNvPr id="3" name="标题 2"/>
          <p:cNvSpPr>
            <a:spLocks noGrp="1"/>
          </p:cNvSpPr>
          <p:nvPr>
            <p:ph type="title"/>
          </p:nvPr>
        </p:nvSpPr>
        <p:spPr/>
        <p:txBody>
          <a:bodyPr>
            <a:normAutofit/>
          </a:bodyPr>
          <a:lstStyle/>
          <a:p>
            <a:r>
              <a:rPr lang="zh-CN" altLang="en-US" sz="2800" b="0" dirty="0" smtClean="0"/>
              <a:t>创建课程论坛菜单</a:t>
            </a:r>
            <a:endParaRPr lang="zh-CN" altLang="en-US" sz="2800" b="0" dirty="0"/>
          </a:p>
        </p:txBody>
      </p:sp>
      <p:pic>
        <p:nvPicPr>
          <p:cNvPr id="5" name="图片 4" descr="创建讨论版2.jpg"/>
          <p:cNvPicPr>
            <a:picLocks noChangeAspect="1"/>
          </p:cNvPicPr>
          <p:nvPr/>
        </p:nvPicPr>
        <p:blipFill>
          <a:blip r:embed="rId3" cstate="print"/>
          <a:stretch>
            <a:fillRect/>
          </a:stretch>
        </p:blipFill>
        <p:spPr>
          <a:xfrm>
            <a:off x="3203848" y="1844824"/>
            <a:ext cx="2886075" cy="3695700"/>
          </a:xfrm>
          <a:prstGeom prst="rect">
            <a:avLst/>
          </a:prstGeom>
        </p:spPr>
      </p:pic>
      <p:pic>
        <p:nvPicPr>
          <p:cNvPr id="6" name="图片 5" descr="创建讨论版3.jpg"/>
          <p:cNvPicPr>
            <a:picLocks noChangeAspect="1"/>
          </p:cNvPicPr>
          <p:nvPr/>
        </p:nvPicPr>
        <p:blipFill>
          <a:blip r:embed="rId4" cstate="print"/>
          <a:stretch>
            <a:fillRect/>
          </a:stretch>
        </p:blipFill>
        <p:spPr>
          <a:xfrm>
            <a:off x="6588224" y="1916832"/>
            <a:ext cx="1981200" cy="4124325"/>
          </a:xfrm>
          <a:prstGeom prst="rect">
            <a:avLst/>
          </a:prstGeom>
        </p:spPr>
      </p:pic>
      <p:cxnSp>
        <p:nvCxnSpPr>
          <p:cNvPr id="11" name="直接箭头连接符 10"/>
          <p:cNvCxnSpPr/>
          <p:nvPr/>
        </p:nvCxnSpPr>
        <p:spPr>
          <a:xfrm flipV="1">
            <a:off x="2483768" y="2348880"/>
            <a:ext cx="792088" cy="7920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923928" y="5085184"/>
            <a:ext cx="864096" cy="2160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a:off x="5868144" y="5229200"/>
            <a:ext cx="1008112"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创建讨论版4.jpg"/>
          <p:cNvPicPr>
            <a:picLocks noGrp="1" noChangeAspect="1"/>
          </p:cNvPicPr>
          <p:nvPr>
            <p:ph idx="1"/>
          </p:nvPr>
        </p:nvPicPr>
        <p:blipFill>
          <a:blip r:embed="rId2" cstate="print"/>
          <a:stretch>
            <a:fillRect/>
          </a:stretch>
        </p:blipFill>
        <p:spPr>
          <a:xfrm>
            <a:off x="0" y="1124744"/>
            <a:ext cx="5762625" cy="3181350"/>
          </a:xfrm>
        </p:spPr>
      </p:pic>
      <p:sp>
        <p:nvSpPr>
          <p:cNvPr id="3" name="标题 2"/>
          <p:cNvSpPr>
            <a:spLocks noGrp="1"/>
          </p:cNvSpPr>
          <p:nvPr>
            <p:ph type="title"/>
          </p:nvPr>
        </p:nvSpPr>
        <p:spPr/>
        <p:txBody>
          <a:bodyPr>
            <a:normAutofit/>
          </a:bodyPr>
          <a:lstStyle/>
          <a:p>
            <a:r>
              <a:rPr lang="zh-CN" altLang="en-US" sz="2800" b="0" dirty="0" smtClean="0"/>
              <a:t>创建课程论坛</a:t>
            </a:r>
            <a:endParaRPr lang="zh-CN" altLang="en-US" sz="2800" b="0" dirty="0"/>
          </a:p>
        </p:txBody>
      </p:sp>
      <p:pic>
        <p:nvPicPr>
          <p:cNvPr id="5" name="图片 4" descr="创建讨论版5.jpg"/>
          <p:cNvPicPr>
            <a:picLocks noChangeAspect="1"/>
          </p:cNvPicPr>
          <p:nvPr/>
        </p:nvPicPr>
        <p:blipFill>
          <a:blip r:embed="rId3" cstate="print"/>
          <a:stretch>
            <a:fillRect/>
          </a:stretch>
        </p:blipFill>
        <p:spPr>
          <a:xfrm>
            <a:off x="971600" y="1484784"/>
            <a:ext cx="6943725" cy="4943475"/>
          </a:xfrm>
          <a:prstGeom prst="rect">
            <a:avLst/>
          </a:prstGeom>
        </p:spPr>
      </p:pic>
      <p:pic>
        <p:nvPicPr>
          <p:cNvPr id="6" name="图片 5" descr="创建讨论版6.jpg"/>
          <p:cNvPicPr>
            <a:picLocks noChangeAspect="1"/>
          </p:cNvPicPr>
          <p:nvPr/>
        </p:nvPicPr>
        <p:blipFill>
          <a:blip r:embed="rId4" cstate="print"/>
          <a:stretch>
            <a:fillRect/>
          </a:stretch>
        </p:blipFill>
        <p:spPr>
          <a:xfrm>
            <a:off x="1547664" y="4077072"/>
            <a:ext cx="6876256" cy="1698080"/>
          </a:xfrm>
          <a:prstGeom prst="rect">
            <a:avLst/>
          </a:prstGeom>
        </p:spPr>
      </p:pic>
      <p:pic>
        <p:nvPicPr>
          <p:cNvPr id="7" name="图片 6" descr="创建讨论版7.jpg"/>
          <p:cNvPicPr>
            <a:picLocks noChangeAspect="1"/>
          </p:cNvPicPr>
          <p:nvPr/>
        </p:nvPicPr>
        <p:blipFill>
          <a:blip r:embed="rId5" cstate="print"/>
          <a:stretch>
            <a:fillRect/>
          </a:stretch>
        </p:blipFill>
        <p:spPr>
          <a:xfrm>
            <a:off x="3779912" y="2943542"/>
            <a:ext cx="5364088" cy="3547302"/>
          </a:xfrm>
          <a:prstGeom prst="rect">
            <a:avLst/>
          </a:prstGeom>
        </p:spPr>
      </p:pic>
      <p:pic>
        <p:nvPicPr>
          <p:cNvPr id="8" name="图片 7" descr="创建讨论版8.jpg"/>
          <p:cNvPicPr>
            <a:picLocks noChangeAspect="1"/>
          </p:cNvPicPr>
          <p:nvPr/>
        </p:nvPicPr>
        <p:blipFill>
          <a:blip r:embed="rId6" cstate="print"/>
          <a:stretch>
            <a:fillRect/>
          </a:stretch>
        </p:blipFill>
        <p:spPr>
          <a:xfrm>
            <a:off x="2051720" y="404664"/>
            <a:ext cx="7092280" cy="3048718"/>
          </a:xfrm>
          <a:prstGeom prst="rect">
            <a:avLst/>
          </a:prstGeom>
        </p:spPr>
      </p:pic>
      <p:cxnSp>
        <p:nvCxnSpPr>
          <p:cNvPr id="10" name="直接箭头连接符 9"/>
          <p:cNvCxnSpPr/>
          <p:nvPr/>
        </p:nvCxnSpPr>
        <p:spPr>
          <a:xfrm flipV="1">
            <a:off x="611560" y="2276872"/>
            <a:ext cx="936104" cy="720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475656" y="3501008"/>
            <a:ext cx="648072" cy="43204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987824" y="4509120"/>
            <a:ext cx="720080"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851920" y="3861048"/>
            <a:ext cx="360040"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b="0" dirty="0" smtClean="0"/>
              <a:t>添加论坛内容</a:t>
            </a:r>
            <a:endParaRPr lang="zh-CN" altLang="en-US" sz="2800" b="0" dirty="0"/>
          </a:p>
        </p:txBody>
      </p:sp>
      <p:pic>
        <p:nvPicPr>
          <p:cNvPr id="6" name="内容占位符 5" descr="创建讨论版10.jpg"/>
          <p:cNvPicPr>
            <a:picLocks noGrp="1" noChangeAspect="1"/>
          </p:cNvPicPr>
          <p:nvPr>
            <p:ph idx="1"/>
          </p:nvPr>
        </p:nvPicPr>
        <p:blipFill>
          <a:blip r:embed="rId2" cstate="print"/>
          <a:stretch>
            <a:fillRect/>
          </a:stretch>
        </p:blipFill>
        <p:spPr>
          <a:xfrm>
            <a:off x="0" y="1124744"/>
            <a:ext cx="8229600" cy="3218227"/>
          </a:xfrm>
        </p:spPr>
      </p:pic>
      <p:pic>
        <p:nvPicPr>
          <p:cNvPr id="8" name="图片 7" descr="创建讨论版12.jpg"/>
          <p:cNvPicPr>
            <a:picLocks noChangeAspect="1"/>
          </p:cNvPicPr>
          <p:nvPr/>
        </p:nvPicPr>
        <p:blipFill>
          <a:blip r:embed="rId3" cstate="print"/>
          <a:stretch>
            <a:fillRect/>
          </a:stretch>
        </p:blipFill>
        <p:spPr>
          <a:xfrm>
            <a:off x="1259632" y="2132856"/>
            <a:ext cx="5598370" cy="4142407"/>
          </a:xfrm>
          <a:prstGeom prst="rect">
            <a:avLst/>
          </a:prstGeom>
        </p:spPr>
      </p:pic>
      <p:pic>
        <p:nvPicPr>
          <p:cNvPr id="9" name="图片 8" descr="创建讨论版13.jpg"/>
          <p:cNvPicPr>
            <a:picLocks noChangeAspect="1"/>
          </p:cNvPicPr>
          <p:nvPr/>
        </p:nvPicPr>
        <p:blipFill>
          <a:blip r:embed="rId4" cstate="print"/>
          <a:stretch>
            <a:fillRect/>
          </a:stretch>
        </p:blipFill>
        <p:spPr>
          <a:xfrm>
            <a:off x="4572000" y="2132856"/>
            <a:ext cx="3628281" cy="4526579"/>
          </a:xfrm>
          <a:prstGeom prst="rect">
            <a:avLst/>
          </a:prstGeom>
        </p:spPr>
      </p:pic>
      <p:cxnSp>
        <p:nvCxnSpPr>
          <p:cNvPr id="10" name="直接箭头连接符 9"/>
          <p:cNvCxnSpPr/>
          <p:nvPr/>
        </p:nvCxnSpPr>
        <p:spPr>
          <a:xfrm>
            <a:off x="755576" y="2348880"/>
            <a:ext cx="1008112" cy="360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b="0" dirty="0" smtClean="0"/>
              <a:t>创建小组论坛</a:t>
            </a:r>
            <a:endParaRPr lang="zh-CN" altLang="en-US" sz="2800" b="0" dirty="0"/>
          </a:p>
        </p:txBody>
      </p:sp>
      <p:pic>
        <p:nvPicPr>
          <p:cNvPr id="7" name="内容占位符 6" descr="创建讨论版4.jpg"/>
          <p:cNvPicPr>
            <a:picLocks noGrp="1" noChangeAspect="1"/>
          </p:cNvPicPr>
          <p:nvPr>
            <p:ph idx="1"/>
          </p:nvPr>
        </p:nvPicPr>
        <p:blipFill>
          <a:blip r:embed="rId2" cstate="print"/>
          <a:stretch>
            <a:fillRect/>
          </a:stretch>
        </p:blipFill>
        <p:spPr>
          <a:xfrm>
            <a:off x="0" y="1124744"/>
            <a:ext cx="5762625" cy="3181350"/>
          </a:xfrm>
        </p:spPr>
      </p:pic>
      <p:pic>
        <p:nvPicPr>
          <p:cNvPr id="8" name="图片 7" descr="创建讨论版14.jpg"/>
          <p:cNvPicPr>
            <a:picLocks noChangeAspect="1"/>
          </p:cNvPicPr>
          <p:nvPr/>
        </p:nvPicPr>
        <p:blipFill>
          <a:blip r:embed="rId3" cstate="print"/>
          <a:stretch>
            <a:fillRect/>
          </a:stretch>
        </p:blipFill>
        <p:spPr>
          <a:xfrm>
            <a:off x="1331640" y="2060848"/>
            <a:ext cx="5793507" cy="3980676"/>
          </a:xfrm>
          <a:prstGeom prst="rect">
            <a:avLst/>
          </a:prstGeom>
        </p:spPr>
      </p:pic>
      <p:pic>
        <p:nvPicPr>
          <p:cNvPr id="9" name="图片 8" descr="创建讨论版15.jpg"/>
          <p:cNvPicPr>
            <a:picLocks noChangeAspect="1"/>
          </p:cNvPicPr>
          <p:nvPr/>
        </p:nvPicPr>
        <p:blipFill>
          <a:blip r:embed="rId4" cstate="print"/>
          <a:stretch>
            <a:fillRect/>
          </a:stretch>
        </p:blipFill>
        <p:spPr>
          <a:xfrm>
            <a:off x="2987824" y="4365104"/>
            <a:ext cx="6156176" cy="2282627"/>
          </a:xfrm>
          <a:prstGeom prst="rect">
            <a:avLst/>
          </a:prstGeom>
        </p:spPr>
      </p:pic>
      <p:cxnSp>
        <p:nvCxnSpPr>
          <p:cNvPr id="10" name="直接箭头连接符 9"/>
          <p:cNvCxnSpPr/>
          <p:nvPr/>
        </p:nvCxnSpPr>
        <p:spPr>
          <a:xfrm>
            <a:off x="611560" y="2276872"/>
            <a:ext cx="1080120" cy="360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3419872" y="5877272"/>
            <a:ext cx="1224136"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dirty="0"/>
          </a:p>
        </p:txBody>
      </p:sp>
      <p:pic>
        <p:nvPicPr>
          <p:cNvPr id="6" name="内容占位符 5" descr="5.jpg"/>
          <p:cNvPicPr>
            <a:picLocks noGrp="1" noChangeAspect="1"/>
          </p:cNvPicPr>
          <p:nvPr>
            <p:ph idx="1"/>
          </p:nvPr>
        </p:nvPicPr>
        <p:blipFill>
          <a:blip r:embed="rId2" cstate="print"/>
          <a:stretch>
            <a:fillRect/>
          </a:stretch>
        </p:blipFill>
        <p:spPr>
          <a:xfrm>
            <a:off x="457200" y="2529034"/>
            <a:ext cx="8229600" cy="2430169"/>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1</a:t>
            </a:r>
            <a:r>
              <a:rPr lang="zh-CN" altLang="en-US" dirty="0" smtClean="0"/>
              <a:t>、在课程菜单建立作业菜单按钮，发布作业。     （适用于课程综合作业）</a:t>
            </a:r>
            <a:endParaRPr lang="en-US" altLang="zh-CN" dirty="0" smtClean="0"/>
          </a:p>
          <a:p>
            <a:endParaRPr lang="en-US" altLang="zh-CN" dirty="0" smtClean="0"/>
          </a:p>
          <a:p>
            <a:r>
              <a:rPr lang="en-US" altLang="zh-CN" dirty="0" smtClean="0"/>
              <a:t>2</a:t>
            </a:r>
            <a:r>
              <a:rPr lang="zh-CN" altLang="en-US" dirty="0" smtClean="0"/>
              <a:t>、在课程内容区发布作业。</a:t>
            </a:r>
            <a:endParaRPr lang="en-US" altLang="zh-CN" dirty="0" smtClean="0"/>
          </a:p>
          <a:p>
            <a:r>
              <a:rPr lang="zh-CN" altLang="en-US" dirty="0" smtClean="0"/>
              <a:t>（适用于章节性作业）</a:t>
            </a:r>
            <a:endParaRPr lang="zh-CN" altLang="en-US" dirty="0"/>
          </a:p>
        </p:txBody>
      </p:sp>
      <p:sp>
        <p:nvSpPr>
          <p:cNvPr id="3" name="标题 2"/>
          <p:cNvSpPr>
            <a:spLocks noGrp="1"/>
          </p:cNvSpPr>
          <p:nvPr>
            <p:ph type="title"/>
          </p:nvPr>
        </p:nvSpPr>
        <p:spPr/>
        <p:txBody>
          <a:bodyPr>
            <a:normAutofit/>
          </a:bodyPr>
          <a:lstStyle/>
          <a:p>
            <a:r>
              <a:rPr lang="zh-CN" altLang="en-US" sz="2800" b="0" dirty="0" smtClean="0">
                <a:solidFill>
                  <a:schemeClr val="tx1">
                    <a:lumMod val="65000"/>
                    <a:lumOff val="35000"/>
                  </a:schemeClr>
                </a:solidFill>
                <a:latin typeface="黑体" pitchFamily="49" charset="-122"/>
                <a:ea typeface="黑体" pitchFamily="49" charset="-122"/>
              </a:rPr>
              <a:t>作业的发布与评价</a:t>
            </a:r>
            <a:r>
              <a:rPr lang="en-US" altLang="zh-CN" sz="2800" b="0" dirty="0" smtClean="0">
                <a:solidFill>
                  <a:schemeClr val="tx1">
                    <a:lumMod val="65000"/>
                    <a:lumOff val="35000"/>
                  </a:schemeClr>
                </a:solidFill>
                <a:latin typeface="黑体" pitchFamily="49" charset="-122"/>
                <a:ea typeface="黑体" pitchFamily="49" charset="-122"/>
              </a:rPr>
              <a:t>——</a:t>
            </a:r>
            <a:r>
              <a:rPr lang="zh-CN" altLang="en-US" sz="2400" b="0" dirty="0" smtClean="0">
                <a:solidFill>
                  <a:schemeClr val="tx1">
                    <a:lumMod val="65000"/>
                    <a:lumOff val="35000"/>
                  </a:schemeClr>
                </a:solidFill>
                <a:latin typeface="黑体" pitchFamily="49" charset="-122"/>
                <a:ea typeface="黑体" pitchFamily="49" charset="-122"/>
              </a:rPr>
              <a:t>发布作业</a:t>
            </a:r>
            <a:endParaRPr lang="zh-CN" altLang="en-US" sz="2400" b="0"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67544" y="476672"/>
            <a:ext cx="8229600" cy="1143000"/>
          </a:xfrm>
        </p:spPr>
        <p:txBody>
          <a:bodyPr>
            <a:normAutofit/>
          </a:bodyPr>
          <a:lstStyle/>
          <a:p>
            <a:r>
              <a:rPr lang="zh-CN" altLang="en-US" sz="2400" b="0" dirty="0" smtClean="0">
                <a:latin typeface="微软雅黑" pitchFamily="34" charset="-122"/>
                <a:ea typeface="微软雅黑" pitchFamily="34" charset="-122"/>
              </a:rPr>
              <a:t>登录平台的界面：用一个用户名</a:t>
            </a:r>
            <a:r>
              <a:rPr lang="en-US" altLang="zh-CN" sz="2400" b="0" dirty="0" smtClean="0">
                <a:latin typeface="微软雅黑" pitchFamily="34" charset="-122"/>
                <a:ea typeface="微软雅黑" pitchFamily="34" charset="-122"/>
              </a:rPr>
              <a:t>,</a:t>
            </a:r>
            <a:r>
              <a:rPr lang="zh-CN" altLang="en-US" sz="2400" b="0" dirty="0" smtClean="0">
                <a:latin typeface="微软雅黑" pitchFamily="34" charset="-122"/>
                <a:ea typeface="微软雅黑" pitchFamily="34" charset="-122"/>
              </a:rPr>
              <a:t>就可以教授</a:t>
            </a:r>
            <a:r>
              <a:rPr lang="en-US" altLang="zh-CN" sz="2400" b="0" dirty="0" smtClean="0">
                <a:latin typeface="微软雅黑" pitchFamily="34" charset="-122"/>
                <a:ea typeface="微软雅黑" pitchFamily="34" charset="-122"/>
              </a:rPr>
              <a:t>/</a:t>
            </a:r>
            <a:r>
              <a:rPr lang="zh-CN" altLang="en-US" sz="2400" b="0" dirty="0" smtClean="0">
                <a:latin typeface="微软雅黑" pitchFamily="34" charset="-122"/>
                <a:ea typeface="微软雅黑" pitchFamily="34" charset="-122"/>
              </a:rPr>
              <a:t>学习多门课程。</a:t>
            </a:r>
            <a:r>
              <a:rPr lang="en-US" altLang="zh-CN" sz="2400" b="0" dirty="0" smtClean="0">
                <a:latin typeface="微软雅黑" pitchFamily="34" charset="-122"/>
                <a:ea typeface="微软雅黑" pitchFamily="34" charset="-122"/>
              </a:rPr>
              <a:t/>
            </a:r>
            <a:br>
              <a:rPr lang="en-US" altLang="zh-CN" sz="2400" b="0" dirty="0" smtClean="0">
                <a:latin typeface="微软雅黑" pitchFamily="34" charset="-122"/>
                <a:ea typeface="微软雅黑" pitchFamily="34" charset="-122"/>
              </a:rPr>
            </a:br>
            <a:r>
              <a:rPr lang="zh-CN" altLang="en-US" sz="2400" b="0" dirty="0" smtClean="0">
                <a:latin typeface="微软雅黑" pitchFamily="34" charset="-122"/>
                <a:ea typeface="微软雅黑" pitchFamily="34" charset="-122"/>
              </a:rPr>
              <a:t>平台网址：</a:t>
            </a:r>
            <a:r>
              <a:rPr lang="en-US" altLang="zh-CN" sz="2400" dirty="0" smtClean="0"/>
              <a:t>https://c.zju.edu.cn/</a:t>
            </a:r>
            <a:endParaRPr lang="zh-CN" altLang="en-US" sz="2400" b="0" dirty="0"/>
          </a:p>
        </p:txBody>
      </p:sp>
      <p:pic>
        <p:nvPicPr>
          <p:cNvPr id="6" name="内容占位符 5" descr="0.jpg"/>
          <p:cNvPicPr>
            <a:picLocks noGrp="1" noChangeAspect="1"/>
          </p:cNvPicPr>
          <p:nvPr>
            <p:ph idx="1"/>
          </p:nvPr>
        </p:nvPicPr>
        <p:blipFill>
          <a:blip r:embed="rId2" cstate="print"/>
          <a:stretch>
            <a:fillRect/>
          </a:stretch>
        </p:blipFill>
        <p:spPr>
          <a:xfrm>
            <a:off x="755576" y="1340768"/>
            <a:ext cx="7722313" cy="4525962"/>
          </a:xfrm>
        </p:spPr>
      </p:pic>
      <p:sp>
        <p:nvSpPr>
          <p:cNvPr id="7" name="矩形 6"/>
          <p:cNvSpPr/>
          <p:nvPr/>
        </p:nvSpPr>
        <p:spPr>
          <a:xfrm>
            <a:off x="2483768" y="1700808"/>
            <a:ext cx="1728192" cy="2160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标注 7"/>
          <p:cNvSpPr/>
          <p:nvPr/>
        </p:nvSpPr>
        <p:spPr>
          <a:xfrm>
            <a:off x="4355976" y="2060848"/>
            <a:ext cx="1368152" cy="504056"/>
          </a:xfrm>
          <a:prstGeom prst="wedgeRoundRectCallout">
            <a:avLst>
              <a:gd name="adj1" fmla="val -55950"/>
              <a:gd name="adj2" fmla="val 86414"/>
              <a:gd name="adj3" fmla="val 16667"/>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4427984" y="2132856"/>
            <a:ext cx="1152128" cy="461665"/>
          </a:xfrm>
          <a:prstGeom prst="rect">
            <a:avLst/>
          </a:prstGeom>
          <a:noFill/>
        </p:spPr>
        <p:txBody>
          <a:bodyPr wrap="square" rtlCol="0">
            <a:spAutoFit/>
          </a:bodyPr>
          <a:lstStyle/>
          <a:p>
            <a:r>
              <a:rPr lang="zh-CN" altLang="en-US" sz="1200" dirty="0" smtClean="0"/>
              <a:t>输入统一身份认证登录平台</a:t>
            </a:r>
            <a:endParaRPr lang="zh-CN"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作业1.jpg"/>
          <p:cNvPicPr>
            <a:picLocks noGrp="1" noChangeAspect="1"/>
          </p:cNvPicPr>
          <p:nvPr>
            <p:ph idx="1"/>
          </p:nvPr>
        </p:nvPicPr>
        <p:blipFill>
          <a:blip r:embed="rId2" cstate="print"/>
          <a:stretch>
            <a:fillRect/>
          </a:stretch>
        </p:blipFill>
        <p:spPr>
          <a:xfrm>
            <a:off x="323528" y="1412776"/>
            <a:ext cx="2028825" cy="2419350"/>
          </a:xfrm>
        </p:spPr>
      </p:pic>
      <p:sp>
        <p:nvSpPr>
          <p:cNvPr id="3" name="标题 2"/>
          <p:cNvSpPr>
            <a:spLocks noGrp="1"/>
          </p:cNvSpPr>
          <p:nvPr>
            <p:ph type="title"/>
          </p:nvPr>
        </p:nvSpPr>
        <p:spPr>
          <a:xfrm>
            <a:off x="457200" y="476672"/>
            <a:ext cx="8229600" cy="940966"/>
          </a:xfrm>
        </p:spPr>
        <p:txBody>
          <a:bodyPr>
            <a:noAutofit/>
          </a:bodyPr>
          <a:lstStyle/>
          <a:p>
            <a:r>
              <a:rPr lang="en-US" altLang="zh-CN" sz="2800" b="0" dirty="0" smtClean="0"/>
              <a:t>1</a:t>
            </a:r>
            <a:r>
              <a:rPr lang="zh-CN" altLang="en-US" sz="2800" b="0" dirty="0" smtClean="0"/>
              <a:t>、在课程菜单建立作业菜单按钮，发布作业。     </a:t>
            </a:r>
            <a:endParaRPr lang="zh-CN" altLang="en-US" sz="2800" b="0" dirty="0"/>
          </a:p>
        </p:txBody>
      </p:sp>
      <p:pic>
        <p:nvPicPr>
          <p:cNvPr id="5" name="图片 4" descr="作业2.jpg"/>
          <p:cNvPicPr>
            <a:picLocks noChangeAspect="1"/>
          </p:cNvPicPr>
          <p:nvPr/>
        </p:nvPicPr>
        <p:blipFill>
          <a:blip r:embed="rId3" cstate="print"/>
          <a:stretch>
            <a:fillRect/>
          </a:stretch>
        </p:blipFill>
        <p:spPr>
          <a:xfrm>
            <a:off x="971600" y="1628800"/>
            <a:ext cx="2305050" cy="1895475"/>
          </a:xfrm>
          <a:prstGeom prst="rect">
            <a:avLst/>
          </a:prstGeom>
        </p:spPr>
      </p:pic>
      <p:pic>
        <p:nvPicPr>
          <p:cNvPr id="6" name="图片 5" descr="作业3.jpg"/>
          <p:cNvPicPr>
            <a:picLocks noChangeAspect="1"/>
          </p:cNvPicPr>
          <p:nvPr/>
        </p:nvPicPr>
        <p:blipFill>
          <a:blip r:embed="rId4" cstate="print"/>
          <a:stretch>
            <a:fillRect/>
          </a:stretch>
        </p:blipFill>
        <p:spPr>
          <a:xfrm>
            <a:off x="2915816" y="1628800"/>
            <a:ext cx="1952625" cy="4343400"/>
          </a:xfrm>
          <a:prstGeom prst="rect">
            <a:avLst/>
          </a:prstGeom>
        </p:spPr>
      </p:pic>
      <p:pic>
        <p:nvPicPr>
          <p:cNvPr id="7" name="图片 6" descr="作业4.jpg"/>
          <p:cNvPicPr>
            <a:picLocks noChangeAspect="1"/>
          </p:cNvPicPr>
          <p:nvPr/>
        </p:nvPicPr>
        <p:blipFill>
          <a:blip r:embed="rId5" cstate="print"/>
          <a:stretch>
            <a:fillRect/>
          </a:stretch>
        </p:blipFill>
        <p:spPr>
          <a:xfrm>
            <a:off x="4572000" y="1628800"/>
            <a:ext cx="4257675" cy="3114675"/>
          </a:xfrm>
          <a:prstGeom prst="rect">
            <a:avLst/>
          </a:prstGeom>
        </p:spPr>
      </p:pic>
      <p:cxnSp>
        <p:nvCxnSpPr>
          <p:cNvPr id="9" name="直接箭头连接符 8"/>
          <p:cNvCxnSpPr/>
          <p:nvPr/>
        </p:nvCxnSpPr>
        <p:spPr>
          <a:xfrm>
            <a:off x="611560" y="1844824"/>
            <a:ext cx="504056" cy="2880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2843808" y="3284984"/>
            <a:ext cx="360040" cy="23762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5868144" y="3212976"/>
            <a:ext cx="648072"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作业4.jpg"/>
          <p:cNvPicPr>
            <a:picLocks noGrp="1" noChangeAspect="1"/>
          </p:cNvPicPr>
          <p:nvPr>
            <p:ph idx="1"/>
          </p:nvPr>
        </p:nvPicPr>
        <p:blipFill>
          <a:blip r:embed="rId2" cstate="print"/>
          <a:stretch>
            <a:fillRect/>
          </a:stretch>
        </p:blipFill>
        <p:spPr>
          <a:xfrm>
            <a:off x="0" y="1124744"/>
            <a:ext cx="4257675" cy="3114675"/>
          </a:xfrm>
        </p:spPr>
      </p:pic>
      <p:sp>
        <p:nvSpPr>
          <p:cNvPr id="3" name="标题 2"/>
          <p:cNvSpPr>
            <a:spLocks noGrp="1"/>
          </p:cNvSpPr>
          <p:nvPr>
            <p:ph type="title"/>
          </p:nvPr>
        </p:nvSpPr>
        <p:spPr/>
        <p:txBody>
          <a:bodyPr>
            <a:normAutofit/>
          </a:bodyPr>
          <a:lstStyle/>
          <a:p>
            <a:r>
              <a:rPr lang="en-US" altLang="zh-CN" sz="2800" b="0" dirty="0" smtClean="0"/>
              <a:t>1</a:t>
            </a:r>
            <a:r>
              <a:rPr lang="zh-CN" altLang="en-US" sz="2800" b="0" dirty="0" smtClean="0"/>
              <a:t>、在课程菜单建立作业菜单按钮，发布作业。 </a:t>
            </a:r>
            <a:endParaRPr lang="zh-CN" altLang="en-US" sz="2800" dirty="0"/>
          </a:p>
        </p:txBody>
      </p:sp>
      <p:pic>
        <p:nvPicPr>
          <p:cNvPr id="5" name="图片 4" descr="作业5.jpg"/>
          <p:cNvPicPr>
            <a:picLocks noChangeAspect="1"/>
          </p:cNvPicPr>
          <p:nvPr/>
        </p:nvPicPr>
        <p:blipFill>
          <a:blip r:embed="rId3" cstate="print"/>
          <a:stretch>
            <a:fillRect/>
          </a:stretch>
        </p:blipFill>
        <p:spPr>
          <a:xfrm>
            <a:off x="2324100" y="1484784"/>
            <a:ext cx="6819900" cy="3990975"/>
          </a:xfrm>
          <a:prstGeom prst="rect">
            <a:avLst/>
          </a:prstGeom>
        </p:spPr>
      </p:pic>
      <p:pic>
        <p:nvPicPr>
          <p:cNvPr id="6" name="图片 5" descr="作业6.jpg"/>
          <p:cNvPicPr>
            <a:picLocks noChangeAspect="1"/>
          </p:cNvPicPr>
          <p:nvPr/>
        </p:nvPicPr>
        <p:blipFill>
          <a:blip r:embed="rId4" cstate="print"/>
          <a:stretch>
            <a:fillRect/>
          </a:stretch>
        </p:blipFill>
        <p:spPr>
          <a:xfrm>
            <a:off x="1857375" y="2492896"/>
            <a:ext cx="7286625" cy="2800350"/>
          </a:xfrm>
          <a:prstGeom prst="rect">
            <a:avLst/>
          </a:prstGeom>
        </p:spPr>
      </p:pic>
      <p:pic>
        <p:nvPicPr>
          <p:cNvPr id="7" name="图片 6" descr="作业7.jpg"/>
          <p:cNvPicPr>
            <a:picLocks noChangeAspect="1"/>
          </p:cNvPicPr>
          <p:nvPr/>
        </p:nvPicPr>
        <p:blipFill>
          <a:blip r:embed="rId5" cstate="print"/>
          <a:stretch>
            <a:fillRect/>
          </a:stretch>
        </p:blipFill>
        <p:spPr>
          <a:xfrm>
            <a:off x="1390650" y="2924944"/>
            <a:ext cx="7753350" cy="2114550"/>
          </a:xfrm>
          <a:prstGeom prst="rect">
            <a:avLst/>
          </a:prstGeom>
        </p:spPr>
      </p:pic>
      <p:pic>
        <p:nvPicPr>
          <p:cNvPr id="8" name="图片 7" descr="作业8.jpg"/>
          <p:cNvPicPr>
            <a:picLocks noChangeAspect="1"/>
          </p:cNvPicPr>
          <p:nvPr/>
        </p:nvPicPr>
        <p:blipFill>
          <a:blip r:embed="rId6" cstate="print"/>
          <a:stretch>
            <a:fillRect/>
          </a:stretch>
        </p:blipFill>
        <p:spPr>
          <a:xfrm>
            <a:off x="1475656" y="3284984"/>
            <a:ext cx="6134100" cy="2581275"/>
          </a:xfrm>
          <a:prstGeom prst="rect">
            <a:avLst/>
          </a:prstGeom>
        </p:spPr>
      </p:pic>
      <p:pic>
        <p:nvPicPr>
          <p:cNvPr id="9" name="图片 8" descr="作业9.jpg"/>
          <p:cNvPicPr>
            <a:picLocks noChangeAspect="1"/>
          </p:cNvPicPr>
          <p:nvPr/>
        </p:nvPicPr>
        <p:blipFill>
          <a:blip r:embed="rId7" cstate="print"/>
          <a:stretch>
            <a:fillRect/>
          </a:stretch>
        </p:blipFill>
        <p:spPr>
          <a:xfrm>
            <a:off x="1547664" y="3645024"/>
            <a:ext cx="6991375" cy="2757162"/>
          </a:xfrm>
          <a:prstGeom prst="rect">
            <a:avLst/>
          </a:prstGeom>
        </p:spPr>
      </p:pic>
      <p:pic>
        <p:nvPicPr>
          <p:cNvPr id="10" name="图片 9" descr="作业10.jpg"/>
          <p:cNvPicPr>
            <a:picLocks noChangeAspect="1"/>
          </p:cNvPicPr>
          <p:nvPr/>
        </p:nvPicPr>
        <p:blipFill>
          <a:blip r:embed="rId8" cstate="print"/>
          <a:stretch>
            <a:fillRect/>
          </a:stretch>
        </p:blipFill>
        <p:spPr>
          <a:xfrm>
            <a:off x="1547664" y="4005064"/>
            <a:ext cx="7380312" cy="2640331"/>
          </a:xfrm>
          <a:prstGeom prst="rect">
            <a:avLst/>
          </a:prstGeom>
        </p:spPr>
      </p:pic>
      <p:pic>
        <p:nvPicPr>
          <p:cNvPr id="11" name="图片 10" descr="作业11.jpg"/>
          <p:cNvPicPr>
            <a:picLocks noChangeAspect="1"/>
          </p:cNvPicPr>
          <p:nvPr/>
        </p:nvPicPr>
        <p:blipFill>
          <a:blip r:embed="rId9" cstate="print"/>
          <a:stretch>
            <a:fillRect/>
          </a:stretch>
        </p:blipFill>
        <p:spPr>
          <a:xfrm>
            <a:off x="2843808" y="4362450"/>
            <a:ext cx="6115050" cy="2495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作业12.jpg"/>
          <p:cNvPicPr>
            <a:picLocks noGrp="1" noChangeAspect="1"/>
          </p:cNvPicPr>
          <p:nvPr>
            <p:ph idx="1"/>
          </p:nvPr>
        </p:nvPicPr>
        <p:blipFill>
          <a:blip r:embed="rId2" cstate="print"/>
          <a:stretch>
            <a:fillRect/>
          </a:stretch>
        </p:blipFill>
        <p:spPr>
          <a:xfrm>
            <a:off x="395536" y="1124744"/>
            <a:ext cx="8229600" cy="2714385"/>
          </a:xfrm>
        </p:spPr>
      </p:pic>
      <p:sp>
        <p:nvSpPr>
          <p:cNvPr id="3" name="标题 2"/>
          <p:cNvSpPr>
            <a:spLocks noGrp="1"/>
          </p:cNvSpPr>
          <p:nvPr>
            <p:ph type="title"/>
          </p:nvPr>
        </p:nvSpPr>
        <p:spPr/>
        <p:txBody>
          <a:bodyPr>
            <a:normAutofit/>
          </a:bodyPr>
          <a:lstStyle/>
          <a:p>
            <a:r>
              <a:rPr lang="en-US" altLang="zh-CN" sz="2800" b="0" dirty="0" smtClean="0"/>
              <a:t>1</a:t>
            </a:r>
            <a:r>
              <a:rPr lang="zh-CN" altLang="en-US" sz="2800" b="0" dirty="0" smtClean="0"/>
              <a:t>、在课程菜单建立作业菜单按钮，发布作业。 </a:t>
            </a:r>
            <a:endParaRPr lang="zh-CN" altLang="en-US" sz="2800" dirty="0"/>
          </a:p>
        </p:txBody>
      </p:sp>
      <p:pic>
        <p:nvPicPr>
          <p:cNvPr id="5" name="图片 4" descr="作业13.jpg"/>
          <p:cNvPicPr>
            <a:picLocks noChangeAspect="1"/>
          </p:cNvPicPr>
          <p:nvPr/>
        </p:nvPicPr>
        <p:blipFill>
          <a:blip r:embed="rId3" cstate="print"/>
          <a:stretch>
            <a:fillRect/>
          </a:stretch>
        </p:blipFill>
        <p:spPr>
          <a:xfrm>
            <a:off x="2267744" y="2060848"/>
            <a:ext cx="6876256" cy="4560170"/>
          </a:xfrm>
          <a:prstGeom prst="rect">
            <a:avLst/>
          </a:prstGeom>
        </p:spPr>
      </p:pic>
      <p:pic>
        <p:nvPicPr>
          <p:cNvPr id="6" name="图片 5" descr="作业14.jpg"/>
          <p:cNvPicPr>
            <a:picLocks noChangeAspect="1"/>
          </p:cNvPicPr>
          <p:nvPr/>
        </p:nvPicPr>
        <p:blipFill>
          <a:blip r:embed="rId4" cstate="print"/>
          <a:stretch>
            <a:fillRect/>
          </a:stretch>
        </p:blipFill>
        <p:spPr>
          <a:xfrm>
            <a:off x="1352600" y="3501008"/>
            <a:ext cx="7791400" cy="2824383"/>
          </a:xfrm>
          <a:prstGeom prst="rect">
            <a:avLst/>
          </a:prstGeom>
        </p:spPr>
      </p:pic>
      <p:pic>
        <p:nvPicPr>
          <p:cNvPr id="7" name="图片 6" descr="作业15.jpg"/>
          <p:cNvPicPr>
            <a:picLocks noChangeAspect="1"/>
          </p:cNvPicPr>
          <p:nvPr/>
        </p:nvPicPr>
        <p:blipFill>
          <a:blip r:embed="rId5" cstate="print"/>
          <a:stretch>
            <a:fillRect/>
          </a:stretch>
        </p:blipFill>
        <p:spPr>
          <a:xfrm>
            <a:off x="2581275" y="1914525"/>
            <a:ext cx="6562725" cy="4943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作业16.jpg"/>
          <p:cNvPicPr>
            <a:picLocks noGrp="1" noChangeAspect="1"/>
          </p:cNvPicPr>
          <p:nvPr>
            <p:ph idx="1"/>
          </p:nvPr>
        </p:nvPicPr>
        <p:blipFill>
          <a:blip r:embed="rId2" cstate="print"/>
          <a:stretch>
            <a:fillRect/>
          </a:stretch>
        </p:blipFill>
        <p:spPr>
          <a:xfrm>
            <a:off x="395536" y="1196752"/>
            <a:ext cx="5834488" cy="4525962"/>
          </a:xfrm>
        </p:spPr>
      </p:pic>
      <p:sp>
        <p:nvSpPr>
          <p:cNvPr id="3" name="标题 2"/>
          <p:cNvSpPr>
            <a:spLocks noGrp="1"/>
          </p:cNvSpPr>
          <p:nvPr>
            <p:ph type="title"/>
          </p:nvPr>
        </p:nvSpPr>
        <p:spPr/>
        <p:txBody>
          <a:bodyPr>
            <a:normAutofit/>
          </a:bodyPr>
          <a:lstStyle/>
          <a:p>
            <a:r>
              <a:rPr lang="en-US" altLang="zh-CN" sz="2800" b="0" dirty="0" smtClean="0"/>
              <a:t>2</a:t>
            </a:r>
            <a:r>
              <a:rPr lang="zh-CN" altLang="en-US" sz="2800" b="0" dirty="0" smtClean="0"/>
              <a:t>、在课程内容区发布作业。</a:t>
            </a:r>
            <a:endParaRPr lang="zh-CN" altLang="en-US" sz="2800" b="0" dirty="0"/>
          </a:p>
        </p:txBody>
      </p:sp>
      <p:pic>
        <p:nvPicPr>
          <p:cNvPr id="5" name="图片 4" descr="作业17.jpg"/>
          <p:cNvPicPr>
            <a:picLocks noChangeAspect="1"/>
          </p:cNvPicPr>
          <p:nvPr/>
        </p:nvPicPr>
        <p:blipFill>
          <a:blip r:embed="rId3" cstate="print"/>
          <a:stretch>
            <a:fillRect/>
          </a:stretch>
        </p:blipFill>
        <p:spPr>
          <a:xfrm>
            <a:off x="4788024" y="1269369"/>
            <a:ext cx="4283968" cy="5588631"/>
          </a:xfrm>
          <a:prstGeom prst="rect">
            <a:avLst/>
          </a:prstGeom>
        </p:spPr>
      </p:pic>
      <p:sp>
        <p:nvSpPr>
          <p:cNvPr id="6" name="椭圆 5"/>
          <p:cNvSpPr/>
          <p:nvPr/>
        </p:nvSpPr>
        <p:spPr>
          <a:xfrm>
            <a:off x="4932040" y="6309320"/>
            <a:ext cx="2160240" cy="43204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000" dirty="0" smtClean="0">
                <a:latin typeface="微软雅黑" pitchFamily="34" charset="-122"/>
                <a:ea typeface="微软雅黑" pitchFamily="34" charset="-122"/>
              </a:rPr>
              <a:t>教师到控制面板</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评分中心</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作业，对学生作业进行批改。点击需要评分     的单元格的下拉箭头，然后点击“查看成绩详细信息”。</a:t>
            </a:r>
            <a:endParaRPr lang="en-US" altLang="zh-CN" sz="2000" dirty="0" smtClean="0">
              <a:latin typeface="微软雅黑" pitchFamily="34" charset="-122"/>
              <a:ea typeface="微软雅黑" pitchFamily="34" charset="-122"/>
            </a:endParaRPr>
          </a:p>
          <a:p>
            <a:endParaRPr lang="zh-CN" altLang="en-US" sz="2800" dirty="0">
              <a:latin typeface="微软雅黑" pitchFamily="34" charset="-122"/>
              <a:ea typeface="微软雅黑" pitchFamily="34" charset="-122"/>
            </a:endParaRPr>
          </a:p>
        </p:txBody>
      </p:sp>
      <p:sp>
        <p:nvSpPr>
          <p:cNvPr id="3" name="标题 2"/>
          <p:cNvSpPr>
            <a:spLocks noGrp="1"/>
          </p:cNvSpPr>
          <p:nvPr>
            <p:ph type="title"/>
          </p:nvPr>
        </p:nvSpPr>
        <p:spPr/>
        <p:txBody>
          <a:bodyPr>
            <a:normAutofit/>
          </a:bodyPr>
          <a:lstStyle/>
          <a:p>
            <a:r>
              <a:rPr lang="zh-CN" altLang="en-US" sz="2800" b="0" dirty="0" smtClean="0"/>
              <a:t>评价作业</a:t>
            </a:r>
            <a:r>
              <a:rPr lang="en-US" altLang="zh-CN" sz="2800" b="0" dirty="0" smtClean="0"/>
              <a:t>——</a:t>
            </a:r>
            <a:r>
              <a:rPr lang="zh-CN" altLang="en-US" sz="2400" b="0" dirty="0" smtClean="0">
                <a:latin typeface="黑体" pitchFamily="49" charset="-122"/>
                <a:ea typeface="黑体" pitchFamily="49" charset="-122"/>
              </a:rPr>
              <a:t>单独批改一个学生的作业</a:t>
            </a:r>
            <a:endParaRPr lang="zh-CN" altLang="en-US" sz="2400" b="0" dirty="0">
              <a:latin typeface="黑体" pitchFamily="49" charset="-122"/>
              <a:ea typeface="黑体" pitchFamily="49" charset="-122"/>
            </a:endParaRPr>
          </a:p>
        </p:txBody>
      </p:sp>
      <p:pic>
        <p:nvPicPr>
          <p:cNvPr id="4" name="Picture 2"/>
          <p:cNvPicPr>
            <a:picLocks noChangeAspect="1" noChangeArrowheads="1"/>
          </p:cNvPicPr>
          <p:nvPr/>
        </p:nvPicPr>
        <p:blipFill>
          <a:blip r:embed="rId2" cstate="print"/>
          <a:srcRect/>
          <a:stretch>
            <a:fillRect/>
          </a:stretch>
        </p:blipFill>
        <p:spPr bwMode="auto">
          <a:xfrm>
            <a:off x="1115616" y="1772816"/>
            <a:ext cx="428628" cy="367395"/>
          </a:xfrm>
          <a:prstGeom prst="rect">
            <a:avLst/>
          </a:prstGeom>
          <a:noFill/>
          <a:ln w="9525">
            <a:noFill/>
            <a:miter lim="800000"/>
            <a:headEnd/>
            <a:tailEnd/>
          </a:ln>
          <a:effectLst/>
        </p:spPr>
      </p:pic>
      <p:pic>
        <p:nvPicPr>
          <p:cNvPr id="5" name="图片 4" descr="评价作业1.jpg"/>
          <p:cNvPicPr>
            <a:picLocks noChangeAspect="1"/>
          </p:cNvPicPr>
          <p:nvPr/>
        </p:nvPicPr>
        <p:blipFill>
          <a:blip r:embed="rId3" cstate="print"/>
          <a:stretch>
            <a:fillRect/>
          </a:stretch>
        </p:blipFill>
        <p:spPr>
          <a:xfrm>
            <a:off x="0" y="2204864"/>
            <a:ext cx="1971675" cy="2505075"/>
          </a:xfrm>
          <a:prstGeom prst="rect">
            <a:avLst/>
          </a:prstGeom>
        </p:spPr>
      </p:pic>
      <p:pic>
        <p:nvPicPr>
          <p:cNvPr id="6" name="图片 5" descr="评价作业2.jpg"/>
          <p:cNvPicPr>
            <a:picLocks noChangeAspect="1"/>
          </p:cNvPicPr>
          <p:nvPr/>
        </p:nvPicPr>
        <p:blipFill>
          <a:blip r:embed="rId4" cstate="print"/>
          <a:stretch>
            <a:fillRect/>
          </a:stretch>
        </p:blipFill>
        <p:spPr>
          <a:xfrm>
            <a:off x="1403648" y="2204864"/>
            <a:ext cx="6732240" cy="3695776"/>
          </a:xfrm>
          <a:prstGeom prst="rect">
            <a:avLst/>
          </a:prstGeom>
        </p:spPr>
      </p:pic>
      <p:pic>
        <p:nvPicPr>
          <p:cNvPr id="8" name="图片 7" descr="评价作业7.jpg"/>
          <p:cNvPicPr>
            <a:picLocks noChangeAspect="1"/>
          </p:cNvPicPr>
          <p:nvPr/>
        </p:nvPicPr>
        <p:blipFill>
          <a:blip r:embed="rId5" cstate="print"/>
          <a:stretch>
            <a:fillRect/>
          </a:stretch>
        </p:blipFill>
        <p:spPr>
          <a:xfrm>
            <a:off x="6876256" y="4941168"/>
            <a:ext cx="1876425" cy="1171575"/>
          </a:xfrm>
          <a:prstGeom prst="rect">
            <a:avLst/>
          </a:prstGeom>
        </p:spPr>
      </p:pic>
      <p:cxnSp>
        <p:nvCxnSpPr>
          <p:cNvPr id="10" name="直接箭头连接符 9"/>
          <p:cNvCxnSpPr/>
          <p:nvPr/>
        </p:nvCxnSpPr>
        <p:spPr>
          <a:xfrm flipV="1">
            <a:off x="611560" y="3356992"/>
            <a:ext cx="936104" cy="122413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6660232" y="5013176"/>
            <a:ext cx="360040"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评价作业4.jpg"/>
          <p:cNvPicPr>
            <a:picLocks noGrp="1" noChangeAspect="1"/>
          </p:cNvPicPr>
          <p:nvPr>
            <p:ph idx="1"/>
          </p:nvPr>
        </p:nvPicPr>
        <p:blipFill>
          <a:blip r:embed="rId2" cstate="print"/>
          <a:stretch>
            <a:fillRect/>
          </a:stretch>
        </p:blipFill>
        <p:spPr>
          <a:xfrm>
            <a:off x="0" y="1124744"/>
            <a:ext cx="8229600" cy="4282182"/>
          </a:xfrm>
        </p:spPr>
      </p:pic>
      <p:sp>
        <p:nvSpPr>
          <p:cNvPr id="3" name="标题 2"/>
          <p:cNvSpPr>
            <a:spLocks noGrp="1"/>
          </p:cNvSpPr>
          <p:nvPr>
            <p:ph type="title"/>
          </p:nvPr>
        </p:nvSpPr>
        <p:spPr/>
        <p:txBody>
          <a:bodyPr>
            <a:normAutofit/>
          </a:bodyPr>
          <a:lstStyle/>
          <a:p>
            <a:r>
              <a:rPr lang="zh-CN" altLang="en-US" sz="2800" b="0" dirty="0" smtClean="0"/>
              <a:t>评价作业</a:t>
            </a:r>
            <a:r>
              <a:rPr lang="en-US" altLang="zh-CN" sz="2800" b="0" dirty="0" smtClean="0"/>
              <a:t>——</a:t>
            </a:r>
            <a:r>
              <a:rPr lang="zh-CN" altLang="en-US" sz="2400" b="0" dirty="0" smtClean="0">
                <a:latin typeface="黑体" pitchFamily="49" charset="-122"/>
                <a:ea typeface="黑体" pitchFamily="49" charset="-122"/>
              </a:rPr>
              <a:t>单独批改一个学生的作业</a:t>
            </a:r>
            <a:endParaRPr lang="zh-CN" altLang="en-US" sz="2400" dirty="0"/>
          </a:p>
        </p:txBody>
      </p:sp>
      <p:pic>
        <p:nvPicPr>
          <p:cNvPr id="5" name="图片 4" descr="评价作业5.jpg"/>
          <p:cNvPicPr>
            <a:picLocks noChangeAspect="1"/>
          </p:cNvPicPr>
          <p:nvPr/>
        </p:nvPicPr>
        <p:blipFill>
          <a:blip r:embed="rId3" cstate="print"/>
          <a:stretch>
            <a:fillRect/>
          </a:stretch>
        </p:blipFill>
        <p:spPr>
          <a:xfrm>
            <a:off x="1547664" y="3284984"/>
            <a:ext cx="7452320" cy="3140173"/>
          </a:xfrm>
          <a:prstGeom prst="rect">
            <a:avLst/>
          </a:prstGeom>
        </p:spPr>
      </p:pic>
      <p:cxnSp>
        <p:nvCxnSpPr>
          <p:cNvPr id="8" name="直接箭头连接符 7"/>
          <p:cNvCxnSpPr/>
          <p:nvPr/>
        </p:nvCxnSpPr>
        <p:spPr>
          <a:xfrm>
            <a:off x="2339752" y="2996952"/>
            <a:ext cx="504056" cy="7200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圆角矩形标注 8"/>
          <p:cNvSpPr/>
          <p:nvPr/>
        </p:nvSpPr>
        <p:spPr>
          <a:xfrm>
            <a:off x="1979712" y="4725144"/>
            <a:ext cx="1080120" cy="360040"/>
          </a:xfrm>
          <a:prstGeom prst="wedgeRoundRectCallout">
            <a:avLst>
              <a:gd name="adj1" fmla="val -6126"/>
              <a:gd name="adj2" fmla="val -79552"/>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1979712" y="4725144"/>
            <a:ext cx="1152128" cy="338554"/>
          </a:xfrm>
          <a:prstGeom prst="rect">
            <a:avLst/>
          </a:prstGeom>
          <a:noFill/>
        </p:spPr>
        <p:txBody>
          <a:bodyPr wrap="square" rtlCol="0">
            <a:spAutoFit/>
          </a:bodyPr>
          <a:lstStyle/>
          <a:p>
            <a:r>
              <a:rPr lang="zh-CN" altLang="en-US" sz="1600" dirty="0" smtClean="0"/>
              <a:t>作业下载</a:t>
            </a:r>
            <a:endParaRPr lang="zh-CN" altLang="en-US" sz="1600" dirty="0"/>
          </a:p>
        </p:txBody>
      </p:sp>
      <p:sp>
        <p:nvSpPr>
          <p:cNvPr id="11" name="圆角矩形标注 10"/>
          <p:cNvSpPr/>
          <p:nvPr/>
        </p:nvSpPr>
        <p:spPr>
          <a:xfrm>
            <a:off x="5436096" y="4941168"/>
            <a:ext cx="1080120" cy="360040"/>
          </a:xfrm>
          <a:prstGeom prst="wedgeRoundRectCallou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5436096" y="4941168"/>
            <a:ext cx="1008112" cy="338554"/>
          </a:xfrm>
          <a:prstGeom prst="rect">
            <a:avLst/>
          </a:prstGeom>
          <a:noFill/>
        </p:spPr>
        <p:txBody>
          <a:bodyPr wrap="square" rtlCol="0">
            <a:spAutoFit/>
          </a:bodyPr>
          <a:lstStyle/>
          <a:p>
            <a:r>
              <a:rPr lang="zh-CN" altLang="en-US" sz="1600" dirty="0" smtClean="0"/>
              <a:t>作业预览</a:t>
            </a:r>
            <a:endParaRPr lang="zh-CN" altLang="en-US" sz="1600" dirty="0"/>
          </a:p>
        </p:txBody>
      </p:sp>
      <p:sp>
        <p:nvSpPr>
          <p:cNvPr id="13" name="圆角矩形标注 12"/>
          <p:cNvSpPr/>
          <p:nvPr/>
        </p:nvSpPr>
        <p:spPr>
          <a:xfrm>
            <a:off x="7884368" y="5157192"/>
            <a:ext cx="648072" cy="360040"/>
          </a:xfrm>
          <a:prstGeom prst="wedgeRoundRectCallout">
            <a:avLst>
              <a:gd name="adj1" fmla="val 47067"/>
              <a:gd name="adj2" fmla="val -103228"/>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956376" y="5157192"/>
            <a:ext cx="648072" cy="338554"/>
          </a:xfrm>
          <a:prstGeom prst="rect">
            <a:avLst/>
          </a:prstGeom>
          <a:noFill/>
        </p:spPr>
        <p:txBody>
          <a:bodyPr wrap="square" rtlCol="0">
            <a:spAutoFit/>
          </a:bodyPr>
          <a:lstStyle/>
          <a:p>
            <a:r>
              <a:rPr lang="zh-CN" altLang="en-US" sz="1600" dirty="0" smtClean="0"/>
              <a:t>评价</a:t>
            </a:r>
            <a:endParaRPr lang="zh-CN" altLang="en-US" sz="1600" dirty="0"/>
          </a:p>
        </p:txBody>
      </p:sp>
      <p:sp>
        <p:nvSpPr>
          <p:cNvPr id="15" name="圆角矩形标注 14"/>
          <p:cNvSpPr/>
          <p:nvPr/>
        </p:nvSpPr>
        <p:spPr>
          <a:xfrm>
            <a:off x="8604448" y="5517232"/>
            <a:ext cx="395536" cy="720080"/>
          </a:xfrm>
          <a:prstGeom prst="wedgeRoundRectCallout">
            <a:avLst>
              <a:gd name="adj1" fmla="val 17288"/>
              <a:gd name="adj2" fmla="val -75247"/>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8604448" y="5445224"/>
            <a:ext cx="360040" cy="830997"/>
          </a:xfrm>
          <a:prstGeom prst="rect">
            <a:avLst/>
          </a:prstGeom>
          <a:noFill/>
        </p:spPr>
        <p:txBody>
          <a:bodyPr wrap="square" rtlCol="0">
            <a:spAutoFit/>
          </a:bodyPr>
          <a:lstStyle/>
          <a:p>
            <a:r>
              <a:rPr lang="zh-CN" altLang="en-US" sz="1200" dirty="0" smtClean="0"/>
              <a:t>作业下载</a:t>
            </a:r>
            <a:endParaRPr lang="zh-CN"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P spid="15" grpId="0" animBg="1"/>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评价作业8.jpg"/>
          <p:cNvPicPr>
            <a:picLocks noGrp="1" noChangeAspect="1"/>
          </p:cNvPicPr>
          <p:nvPr>
            <p:ph idx="1"/>
          </p:nvPr>
        </p:nvPicPr>
        <p:blipFill>
          <a:blip r:embed="rId2" cstate="print"/>
          <a:stretch>
            <a:fillRect/>
          </a:stretch>
        </p:blipFill>
        <p:spPr>
          <a:xfrm>
            <a:off x="395536" y="1268760"/>
            <a:ext cx="8229600" cy="4409694"/>
          </a:xfrm>
        </p:spPr>
      </p:pic>
      <p:sp>
        <p:nvSpPr>
          <p:cNvPr id="3" name="标题 2"/>
          <p:cNvSpPr>
            <a:spLocks noGrp="1"/>
          </p:cNvSpPr>
          <p:nvPr>
            <p:ph type="title"/>
          </p:nvPr>
        </p:nvSpPr>
        <p:spPr/>
        <p:txBody>
          <a:bodyPr>
            <a:normAutofit/>
          </a:bodyPr>
          <a:lstStyle/>
          <a:p>
            <a:r>
              <a:rPr lang="zh-CN" altLang="en-US" sz="2400" b="0" dirty="0" smtClean="0"/>
              <a:t>评价效果</a:t>
            </a:r>
            <a:endParaRPr lang="zh-CN" altLang="en-US" sz="2400" dirty="0"/>
          </a:p>
        </p:txBody>
      </p:sp>
      <p:sp>
        <p:nvSpPr>
          <p:cNvPr id="5" name="椭圆 4"/>
          <p:cNvSpPr/>
          <p:nvPr/>
        </p:nvSpPr>
        <p:spPr>
          <a:xfrm>
            <a:off x="2627784" y="4293096"/>
            <a:ext cx="4176464" cy="432048"/>
          </a:xfrm>
          <a:prstGeom prst="ellipse">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1196752"/>
            <a:ext cx="8229600" cy="4525963"/>
          </a:xfrm>
        </p:spPr>
        <p:txBody>
          <a:bodyPr/>
          <a:lstStyle/>
          <a:p>
            <a:r>
              <a:rPr lang="en-US" altLang="zh-CN" sz="1800" dirty="0" smtClean="0">
                <a:latin typeface="微软雅黑" pitchFamily="34" charset="-122"/>
                <a:ea typeface="微软雅黑" pitchFamily="34" charset="-122"/>
              </a:rPr>
              <a:t>1</a:t>
            </a:r>
            <a:r>
              <a:rPr lang="zh-CN" altLang="en-US" sz="1800" dirty="0" smtClean="0">
                <a:latin typeface="微软雅黑" pitchFamily="34" charset="-122"/>
                <a:ea typeface="微软雅黑" pitchFamily="34" charset="-122"/>
              </a:rPr>
              <a:t>、教师到控制面板</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评分中心</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找到对应的作业，在作业名称所在的单元格点击下拉箭头，选择“作业文件下载”。</a:t>
            </a:r>
            <a:endParaRPr lang="en-US" altLang="zh-CN" sz="1800" dirty="0" smtClean="0">
              <a:latin typeface="微软雅黑" pitchFamily="34" charset="-122"/>
              <a:ea typeface="微软雅黑" pitchFamily="34" charset="-122"/>
            </a:endParaRPr>
          </a:p>
          <a:p>
            <a:endParaRPr lang="zh-CN" altLang="en-US" dirty="0"/>
          </a:p>
        </p:txBody>
      </p:sp>
      <p:sp>
        <p:nvSpPr>
          <p:cNvPr id="3" name="标题 2"/>
          <p:cNvSpPr>
            <a:spLocks noGrp="1"/>
          </p:cNvSpPr>
          <p:nvPr>
            <p:ph type="title"/>
          </p:nvPr>
        </p:nvSpPr>
        <p:spPr/>
        <p:txBody>
          <a:bodyPr>
            <a:normAutofit/>
          </a:bodyPr>
          <a:lstStyle/>
          <a:p>
            <a:r>
              <a:rPr lang="zh-CN" altLang="en-US" sz="2800" b="0" dirty="0" smtClean="0"/>
              <a:t>评价作业</a:t>
            </a:r>
            <a:r>
              <a:rPr lang="en-US" altLang="zh-CN" sz="2800" b="0" dirty="0" smtClean="0"/>
              <a:t>——</a:t>
            </a:r>
            <a:r>
              <a:rPr lang="zh-CN" altLang="en-US" sz="2400" b="0" dirty="0" smtClean="0">
                <a:latin typeface="黑体" pitchFamily="49" charset="-122"/>
                <a:ea typeface="黑体" pitchFamily="49" charset="-122"/>
              </a:rPr>
              <a:t>批量下载及批改学生的作业</a:t>
            </a:r>
            <a:endParaRPr lang="zh-CN" altLang="en-US" sz="2400" b="0" dirty="0">
              <a:latin typeface="黑体" pitchFamily="49" charset="-122"/>
              <a:ea typeface="黑体" pitchFamily="49" charset="-122"/>
            </a:endParaRPr>
          </a:p>
        </p:txBody>
      </p:sp>
      <p:pic>
        <p:nvPicPr>
          <p:cNvPr id="4" name="图片 3" descr="评价作业9.jpg"/>
          <p:cNvPicPr>
            <a:picLocks noChangeAspect="1"/>
          </p:cNvPicPr>
          <p:nvPr/>
        </p:nvPicPr>
        <p:blipFill>
          <a:blip r:embed="rId2" cstate="print"/>
          <a:stretch>
            <a:fillRect/>
          </a:stretch>
        </p:blipFill>
        <p:spPr>
          <a:xfrm>
            <a:off x="0" y="1844824"/>
            <a:ext cx="2000250" cy="2505075"/>
          </a:xfrm>
          <a:prstGeom prst="rect">
            <a:avLst/>
          </a:prstGeom>
        </p:spPr>
      </p:pic>
      <p:pic>
        <p:nvPicPr>
          <p:cNvPr id="5" name="图片 4" descr="评价作业10.jpg"/>
          <p:cNvPicPr>
            <a:picLocks noChangeAspect="1"/>
          </p:cNvPicPr>
          <p:nvPr/>
        </p:nvPicPr>
        <p:blipFill>
          <a:blip r:embed="rId3" cstate="print"/>
          <a:stretch>
            <a:fillRect/>
          </a:stretch>
        </p:blipFill>
        <p:spPr>
          <a:xfrm>
            <a:off x="971600" y="2204864"/>
            <a:ext cx="6948264" cy="2632572"/>
          </a:xfrm>
          <a:prstGeom prst="rect">
            <a:avLst/>
          </a:prstGeom>
        </p:spPr>
      </p:pic>
      <p:pic>
        <p:nvPicPr>
          <p:cNvPr id="6" name="图片 5" descr="评价作业11.jpg"/>
          <p:cNvPicPr>
            <a:picLocks noChangeAspect="1"/>
          </p:cNvPicPr>
          <p:nvPr/>
        </p:nvPicPr>
        <p:blipFill>
          <a:blip r:embed="rId4" cstate="print"/>
          <a:stretch>
            <a:fillRect/>
          </a:stretch>
        </p:blipFill>
        <p:spPr>
          <a:xfrm>
            <a:off x="1979712" y="3501008"/>
            <a:ext cx="5364088" cy="2832775"/>
          </a:xfrm>
          <a:prstGeom prst="rect">
            <a:avLst/>
          </a:prstGeom>
        </p:spPr>
      </p:pic>
      <p:pic>
        <p:nvPicPr>
          <p:cNvPr id="7" name="图片 6" descr="评价作业12.jpg"/>
          <p:cNvPicPr>
            <a:picLocks noChangeAspect="1"/>
          </p:cNvPicPr>
          <p:nvPr/>
        </p:nvPicPr>
        <p:blipFill>
          <a:blip r:embed="rId5" cstate="print"/>
          <a:stretch>
            <a:fillRect/>
          </a:stretch>
        </p:blipFill>
        <p:spPr>
          <a:xfrm>
            <a:off x="2958679" y="3931192"/>
            <a:ext cx="6185321" cy="2926808"/>
          </a:xfrm>
          <a:prstGeom prst="rect">
            <a:avLst/>
          </a:prstGeom>
        </p:spPr>
      </p:pic>
      <p:cxnSp>
        <p:nvCxnSpPr>
          <p:cNvPr id="10" name="直接箭头连接符 9"/>
          <p:cNvCxnSpPr/>
          <p:nvPr/>
        </p:nvCxnSpPr>
        <p:spPr>
          <a:xfrm flipV="1">
            <a:off x="539552" y="3789040"/>
            <a:ext cx="576064" cy="36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圆角矩形标注 11"/>
          <p:cNvSpPr/>
          <p:nvPr/>
        </p:nvSpPr>
        <p:spPr>
          <a:xfrm>
            <a:off x="6084168" y="1700808"/>
            <a:ext cx="1008112" cy="432048"/>
          </a:xfrm>
          <a:prstGeom prst="wedgeRoundRectCallout">
            <a:avLst>
              <a:gd name="adj1" fmla="val -36975"/>
              <a:gd name="adj2" fmla="val 85817"/>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6084168" y="1700808"/>
            <a:ext cx="1152128" cy="338554"/>
          </a:xfrm>
          <a:prstGeom prst="rect">
            <a:avLst/>
          </a:prstGeom>
          <a:noFill/>
        </p:spPr>
        <p:txBody>
          <a:bodyPr wrap="square" rtlCol="0">
            <a:spAutoFit/>
          </a:bodyPr>
          <a:lstStyle/>
          <a:p>
            <a:r>
              <a:rPr lang="zh-CN" altLang="en-US" sz="1600" dirty="0" smtClean="0"/>
              <a:t>目标作业</a:t>
            </a:r>
            <a:endParaRPr lang="zh-CN" altLang="en-US" sz="1600" dirty="0"/>
          </a:p>
        </p:txBody>
      </p:sp>
      <p:sp>
        <p:nvSpPr>
          <p:cNvPr id="14" name="圆角矩形 13"/>
          <p:cNvSpPr/>
          <p:nvPr/>
        </p:nvSpPr>
        <p:spPr>
          <a:xfrm>
            <a:off x="6588224" y="3068960"/>
            <a:ext cx="648072" cy="14401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2123728" y="5877272"/>
            <a:ext cx="288032" cy="28803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2195736" y="4509120"/>
            <a:ext cx="288032" cy="28803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3491880" y="4365104"/>
            <a:ext cx="1296144" cy="288032"/>
          </a:xfrm>
          <a:prstGeom prst="roundRect">
            <a:avLst/>
          </a:prstGeom>
          <a:noFill/>
          <a:ln w="190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animBg="1"/>
      <p:bldP spid="17" grpId="0" animBg="1"/>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评价作业13.jpg"/>
          <p:cNvPicPr>
            <a:picLocks noGrp="1" noChangeAspect="1"/>
          </p:cNvPicPr>
          <p:nvPr>
            <p:ph idx="1"/>
          </p:nvPr>
        </p:nvPicPr>
        <p:blipFill>
          <a:blip r:embed="rId2" cstate="print"/>
          <a:stretch>
            <a:fillRect/>
          </a:stretch>
        </p:blipFill>
        <p:spPr>
          <a:xfrm>
            <a:off x="179512" y="1268760"/>
            <a:ext cx="8229600" cy="4045205"/>
          </a:xfrm>
        </p:spPr>
      </p:pic>
      <p:sp>
        <p:nvSpPr>
          <p:cNvPr id="3" name="标题 2"/>
          <p:cNvSpPr>
            <a:spLocks noGrp="1"/>
          </p:cNvSpPr>
          <p:nvPr>
            <p:ph type="title"/>
          </p:nvPr>
        </p:nvSpPr>
        <p:spPr/>
        <p:txBody>
          <a:bodyPr>
            <a:normAutofit/>
          </a:bodyPr>
          <a:lstStyle/>
          <a:p>
            <a:r>
              <a:rPr lang="zh-CN" altLang="en-US" sz="2800" b="0" dirty="0" smtClean="0"/>
              <a:t>评价作业</a:t>
            </a:r>
            <a:r>
              <a:rPr lang="en-US" altLang="zh-CN" sz="2800" b="0" dirty="0" smtClean="0"/>
              <a:t>——</a:t>
            </a:r>
            <a:r>
              <a:rPr lang="zh-CN" altLang="en-US" sz="2400" b="0" dirty="0" smtClean="0">
                <a:latin typeface="黑体" pitchFamily="49" charset="-122"/>
                <a:ea typeface="黑体" pitchFamily="49" charset="-122"/>
              </a:rPr>
              <a:t>批量下载及批改学生的作业</a:t>
            </a:r>
            <a:endParaRPr lang="zh-CN" altLang="en-US" sz="2400" dirty="0"/>
          </a:p>
        </p:txBody>
      </p:sp>
      <p:pic>
        <p:nvPicPr>
          <p:cNvPr id="5" name="图片 4" descr="评价作业14.jpg"/>
          <p:cNvPicPr>
            <a:picLocks noChangeAspect="1"/>
          </p:cNvPicPr>
          <p:nvPr/>
        </p:nvPicPr>
        <p:blipFill>
          <a:blip r:embed="rId3" cstate="print"/>
          <a:stretch>
            <a:fillRect/>
          </a:stretch>
        </p:blipFill>
        <p:spPr>
          <a:xfrm>
            <a:off x="1519346" y="3356992"/>
            <a:ext cx="7624654" cy="3577825"/>
          </a:xfrm>
          <a:prstGeom prst="rect">
            <a:avLst/>
          </a:prstGeom>
        </p:spPr>
      </p:pic>
      <p:sp>
        <p:nvSpPr>
          <p:cNvPr id="6" name="椭圆 5"/>
          <p:cNvSpPr/>
          <p:nvPr/>
        </p:nvSpPr>
        <p:spPr>
          <a:xfrm>
            <a:off x="7020272" y="4869160"/>
            <a:ext cx="792088" cy="14401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1" indent="-457200" defTabSz="1200150">
              <a:lnSpc>
                <a:spcPct val="150000"/>
              </a:lnSpc>
              <a:spcBef>
                <a:spcPct val="0"/>
              </a:spcBef>
              <a:spcAft>
                <a:spcPct val="20000"/>
              </a:spcAft>
              <a:buFont typeface="+mj-lt"/>
              <a:buAutoNum type="arabicPeriod"/>
            </a:pPr>
            <a:r>
              <a:rPr lang="zh-CN" altLang="en-US" sz="3200" dirty="0" smtClean="0">
                <a:solidFill>
                  <a:schemeClr val="accent6">
                    <a:lumMod val="75000"/>
                  </a:schemeClr>
                </a:solidFill>
                <a:latin typeface="微软雅黑" panose="020B0503020204020204" pitchFamily="34" charset="-122"/>
                <a:ea typeface="微软雅黑" panose="020B0503020204020204" pitchFamily="34" charset="-122"/>
              </a:rPr>
              <a:t>创建题库</a:t>
            </a:r>
          </a:p>
          <a:p>
            <a:pPr lvl="1" indent="-457200" defTabSz="1200150">
              <a:lnSpc>
                <a:spcPct val="150000"/>
              </a:lnSpc>
              <a:spcBef>
                <a:spcPct val="0"/>
              </a:spcBef>
              <a:spcAft>
                <a:spcPct val="20000"/>
              </a:spcAft>
              <a:buFont typeface="+mj-lt"/>
              <a:buAutoNum type="arabicPeriod"/>
            </a:pP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创建及发布测试</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1" indent="-457200" defTabSz="1200150">
              <a:lnSpc>
                <a:spcPct val="150000"/>
              </a:lnSpc>
              <a:spcBef>
                <a:spcPct val="0"/>
              </a:spcBef>
              <a:spcAft>
                <a:spcPct val="20000"/>
              </a:spcAft>
              <a:buFont typeface="+mj-lt"/>
              <a:buAutoNum type="arabicPeriod"/>
            </a:pP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测试评分</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dirty="0"/>
          </a:p>
        </p:txBody>
      </p:sp>
      <p:sp>
        <p:nvSpPr>
          <p:cNvPr id="3" name="标题 2"/>
          <p:cNvSpPr>
            <a:spLocks noGrp="1"/>
          </p:cNvSpPr>
          <p:nvPr>
            <p:ph type="title"/>
          </p:nvPr>
        </p:nvSpPr>
        <p:spPr/>
        <p:txBody>
          <a:bodyPr>
            <a:normAutofit/>
          </a:bodyPr>
          <a:lstStyle/>
          <a:p>
            <a:r>
              <a:rPr lang="zh-CN" altLang="en-US" sz="2800" b="0" dirty="0" smtClean="0"/>
              <a:t>测试与题库</a:t>
            </a:r>
            <a:endParaRPr lang="zh-CN" altLang="en-US" sz="2800" b="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2-1.jpg"/>
          <p:cNvPicPr>
            <a:picLocks noGrp="1" noChangeAspect="1"/>
          </p:cNvPicPr>
          <p:nvPr>
            <p:ph idx="1"/>
          </p:nvPr>
        </p:nvPicPr>
        <p:blipFill>
          <a:blip r:embed="rId2" cstate="print"/>
          <a:stretch>
            <a:fillRect/>
          </a:stretch>
        </p:blipFill>
        <p:spPr>
          <a:xfrm>
            <a:off x="467544" y="1988840"/>
            <a:ext cx="8229600" cy="2430169"/>
          </a:xfrm>
        </p:spPr>
      </p:pic>
      <p:sp>
        <p:nvSpPr>
          <p:cNvPr id="3" name="标题 2"/>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1196752"/>
            <a:ext cx="8229600" cy="4525963"/>
          </a:xfrm>
        </p:spPr>
        <p:txBody>
          <a:bodyPr/>
          <a:lstStyle/>
          <a:p>
            <a:r>
              <a:rPr lang="zh-CN" altLang="en-US" sz="2000" b="1" dirty="0" smtClean="0">
                <a:latin typeface="微软雅黑" pitchFamily="34" charset="-122"/>
                <a:ea typeface="微软雅黑" pitchFamily="34" charset="-122"/>
              </a:rPr>
              <a:t>题库</a:t>
            </a:r>
            <a:r>
              <a:rPr lang="zh-CN" altLang="en-US" sz="2000" dirty="0" smtClean="0">
                <a:latin typeface="微软雅黑" pitchFamily="34" charset="-122"/>
                <a:ea typeface="微软雅黑" pitchFamily="34" charset="-122"/>
              </a:rPr>
              <a:t>：可以添加到任何测试或调查中的问题集。题库对于存储问题以及在多个测试或调查中重复使用问题非常有用。</a:t>
            </a:r>
          </a:p>
          <a:p>
            <a:endParaRPr lang="zh-CN" altLang="en-US" dirty="0"/>
          </a:p>
        </p:txBody>
      </p:sp>
      <p:sp>
        <p:nvSpPr>
          <p:cNvPr id="3" name="标题 2"/>
          <p:cNvSpPr>
            <a:spLocks noGrp="1"/>
          </p:cNvSpPr>
          <p:nvPr>
            <p:ph type="title"/>
          </p:nvPr>
        </p:nvSpPr>
        <p:spPr>
          <a:xfrm>
            <a:off x="457200" y="274638"/>
            <a:ext cx="8229600" cy="922114"/>
          </a:xfrm>
        </p:spPr>
        <p:txBody>
          <a:bodyPr>
            <a:normAutofit/>
          </a:bodyPr>
          <a:lstStyle/>
          <a:p>
            <a:r>
              <a:rPr lang="zh-CN" altLang="en-US" sz="2800" b="0" dirty="0" smtClean="0"/>
              <a:t>创建题库</a:t>
            </a:r>
            <a:endParaRPr lang="zh-CN" altLang="en-US" sz="2800" b="0" dirty="0"/>
          </a:p>
        </p:txBody>
      </p:sp>
      <p:pic>
        <p:nvPicPr>
          <p:cNvPr id="4" name="图片 3" descr="1.jpg"/>
          <p:cNvPicPr>
            <a:picLocks noChangeAspect="1"/>
          </p:cNvPicPr>
          <p:nvPr/>
        </p:nvPicPr>
        <p:blipFill>
          <a:blip r:embed="rId2" cstate="print"/>
          <a:stretch>
            <a:fillRect/>
          </a:stretch>
        </p:blipFill>
        <p:spPr>
          <a:xfrm>
            <a:off x="107504" y="1935312"/>
            <a:ext cx="1481722" cy="4922688"/>
          </a:xfrm>
          <a:prstGeom prst="rect">
            <a:avLst/>
          </a:prstGeom>
        </p:spPr>
      </p:pic>
      <p:pic>
        <p:nvPicPr>
          <p:cNvPr id="5" name="图片 4" descr="2.jpg"/>
          <p:cNvPicPr>
            <a:picLocks noChangeAspect="1"/>
          </p:cNvPicPr>
          <p:nvPr/>
        </p:nvPicPr>
        <p:blipFill>
          <a:blip r:embed="rId3" cstate="print"/>
          <a:stretch>
            <a:fillRect/>
          </a:stretch>
        </p:blipFill>
        <p:spPr>
          <a:xfrm>
            <a:off x="1400626" y="2060848"/>
            <a:ext cx="7743374" cy="2786678"/>
          </a:xfrm>
          <a:prstGeom prst="rect">
            <a:avLst/>
          </a:prstGeom>
        </p:spPr>
      </p:pic>
      <p:pic>
        <p:nvPicPr>
          <p:cNvPr id="6" name="图片 5" descr="3.jpg"/>
          <p:cNvPicPr>
            <a:picLocks noChangeAspect="1"/>
          </p:cNvPicPr>
          <p:nvPr/>
        </p:nvPicPr>
        <p:blipFill>
          <a:blip r:embed="rId4" cstate="print"/>
          <a:stretch>
            <a:fillRect/>
          </a:stretch>
        </p:blipFill>
        <p:spPr>
          <a:xfrm>
            <a:off x="1259632" y="4619857"/>
            <a:ext cx="7884368" cy="2238143"/>
          </a:xfrm>
          <a:prstGeom prst="rect">
            <a:avLst/>
          </a:prstGeom>
        </p:spPr>
      </p:pic>
      <p:sp>
        <p:nvSpPr>
          <p:cNvPr id="7" name="圆角矩形 6"/>
          <p:cNvSpPr/>
          <p:nvPr/>
        </p:nvSpPr>
        <p:spPr>
          <a:xfrm>
            <a:off x="251520" y="4365104"/>
            <a:ext cx="864096" cy="14401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547664" y="3933056"/>
            <a:ext cx="360040" cy="21602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403648" y="5301208"/>
            <a:ext cx="576064" cy="28803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4.jpg"/>
          <p:cNvPicPr>
            <a:picLocks noGrp="1" noChangeAspect="1"/>
          </p:cNvPicPr>
          <p:nvPr>
            <p:ph idx="1"/>
          </p:nvPr>
        </p:nvPicPr>
        <p:blipFill>
          <a:blip r:embed="rId2" cstate="print"/>
          <a:stretch>
            <a:fillRect/>
          </a:stretch>
        </p:blipFill>
        <p:spPr>
          <a:xfrm>
            <a:off x="0" y="1124744"/>
            <a:ext cx="6600825" cy="4267200"/>
          </a:xfrm>
        </p:spPr>
      </p:pic>
      <p:sp>
        <p:nvSpPr>
          <p:cNvPr id="3" name="标题 2"/>
          <p:cNvSpPr>
            <a:spLocks noGrp="1"/>
          </p:cNvSpPr>
          <p:nvPr>
            <p:ph type="title"/>
          </p:nvPr>
        </p:nvSpPr>
        <p:spPr/>
        <p:txBody>
          <a:bodyPr>
            <a:normAutofit/>
          </a:bodyPr>
          <a:lstStyle/>
          <a:p>
            <a:r>
              <a:rPr lang="zh-CN" altLang="en-US" sz="2800" b="0" dirty="0" smtClean="0"/>
              <a:t>创建题库</a:t>
            </a:r>
            <a:endParaRPr lang="zh-CN" altLang="en-US" sz="2800" dirty="0"/>
          </a:p>
        </p:txBody>
      </p:sp>
      <p:pic>
        <p:nvPicPr>
          <p:cNvPr id="5" name="图片 4" descr="5.jpg"/>
          <p:cNvPicPr>
            <a:picLocks noChangeAspect="1"/>
          </p:cNvPicPr>
          <p:nvPr/>
        </p:nvPicPr>
        <p:blipFill>
          <a:blip r:embed="rId3" cstate="print"/>
          <a:stretch>
            <a:fillRect/>
          </a:stretch>
        </p:blipFill>
        <p:spPr>
          <a:xfrm>
            <a:off x="2476500" y="3581400"/>
            <a:ext cx="6667500" cy="3276600"/>
          </a:xfrm>
          <a:prstGeom prst="rect">
            <a:avLst/>
          </a:prstGeom>
        </p:spPr>
      </p:pic>
      <p:pic>
        <p:nvPicPr>
          <p:cNvPr id="6" name="图片 5" descr="6.jpg"/>
          <p:cNvPicPr>
            <a:picLocks noChangeAspect="1"/>
          </p:cNvPicPr>
          <p:nvPr/>
        </p:nvPicPr>
        <p:blipFill>
          <a:blip r:embed="rId4" cstate="print"/>
          <a:stretch>
            <a:fillRect/>
          </a:stretch>
        </p:blipFill>
        <p:spPr>
          <a:xfrm>
            <a:off x="0" y="332656"/>
            <a:ext cx="9144000" cy="3988438"/>
          </a:xfrm>
          <a:prstGeom prst="rect">
            <a:avLst/>
          </a:prstGeom>
        </p:spPr>
      </p:pic>
      <p:sp>
        <p:nvSpPr>
          <p:cNvPr id="7" name="圆角矩形 6"/>
          <p:cNvSpPr/>
          <p:nvPr/>
        </p:nvSpPr>
        <p:spPr>
          <a:xfrm>
            <a:off x="4499992" y="4941168"/>
            <a:ext cx="936104" cy="28803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标注 7"/>
          <p:cNvSpPr/>
          <p:nvPr/>
        </p:nvSpPr>
        <p:spPr>
          <a:xfrm>
            <a:off x="8388424" y="2492896"/>
            <a:ext cx="755576" cy="432048"/>
          </a:xfrm>
          <a:prstGeom prst="wedgeRoundRectCallout">
            <a:avLst>
              <a:gd name="adj1" fmla="val -23295"/>
              <a:gd name="adj2" fmla="val -108250"/>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8316416" y="2564904"/>
            <a:ext cx="936104" cy="307777"/>
          </a:xfrm>
          <a:prstGeom prst="rect">
            <a:avLst/>
          </a:prstGeom>
          <a:noFill/>
        </p:spPr>
        <p:txBody>
          <a:bodyPr wrap="square" rtlCol="0">
            <a:spAutoFit/>
          </a:bodyPr>
          <a:lstStyle/>
          <a:p>
            <a:r>
              <a:rPr lang="en-US" altLang="zh-CN" sz="1400" dirty="0" err="1" smtClean="0"/>
              <a:t>unicode</a:t>
            </a:r>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7.jpg"/>
          <p:cNvPicPr>
            <a:picLocks noGrp="1" noChangeAspect="1"/>
          </p:cNvPicPr>
          <p:nvPr>
            <p:ph idx="1"/>
          </p:nvPr>
        </p:nvPicPr>
        <p:blipFill>
          <a:blip r:embed="rId2" cstate="print"/>
          <a:stretch>
            <a:fillRect/>
          </a:stretch>
        </p:blipFill>
        <p:spPr>
          <a:xfrm>
            <a:off x="0" y="1052736"/>
            <a:ext cx="7250257" cy="4525962"/>
          </a:xfrm>
        </p:spPr>
      </p:pic>
      <p:sp>
        <p:nvSpPr>
          <p:cNvPr id="3" name="标题 2"/>
          <p:cNvSpPr>
            <a:spLocks noGrp="1"/>
          </p:cNvSpPr>
          <p:nvPr>
            <p:ph type="title"/>
          </p:nvPr>
        </p:nvSpPr>
        <p:spPr>
          <a:xfrm>
            <a:off x="457200" y="274638"/>
            <a:ext cx="8229600" cy="778098"/>
          </a:xfrm>
        </p:spPr>
        <p:txBody>
          <a:bodyPr>
            <a:normAutofit/>
          </a:bodyPr>
          <a:lstStyle/>
          <a:p>
            <a:r>
              <a:rPr lang="zh-CN" altLang="en-US" sz="2800" b="0" dirty="0" smtClean="0"/>
              <a:t>创建题库</a:t>
            </a:r>
            <a:endParaRPr lang="zh-CN" altLang="en-US" sz="2800" b="0" dirty="0"/>
          </a:p>
        </p:txBody>
      </p:sp>
      <p:pic>
        <p:nvPicPr>
          <p:cNvPr id="5" name="图片 4" descr="8.jpg"/>
          <p:cNvPicPr>
            <a:picLocks noChangeAspect="1"/>
          </p:cNvPicPr>
          <p:nvPr/>
        </p:nvPicPr>
        <p:blipFill>
          <a:blip r:embed="rId3" cstate="print"/>
          <a:stretch>
            <a:fillRect/>
          </a:stretch>
        </p:blipFill>
        <p:spPr>
          <a:xfrm>
            <a:off x="1609725" y="2060848"/>
            <a:ext cx="7534275" cy="2895600"/>
          </a:xfrm>
          <a:prstGeom prst="rect">
            <a:avLst/>
          </a:prstGeom>
        </p:spPr>
      </p:pic>
      <p:sp>
        <p:nvSpPr>
          <p:cNvPr id="6" name="圆角矩形 5"/>
          <p:cNvSpPr/>
          <p:nvPr/>
        </p:nvSpPr>
        <p:spPr>
          <a:xfrm>
            <a:off x="1835696" y="3933056"/>
            <a:ext cx="1080120" cy="36004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9.jpg"/>
          <p:cNvPicPr>
            <a:picLocks noChangeAspect="1"/>
          </p:cNvPicPr>
          <p:nvPr/>
        </p:nvPicPr>
        <p:blipFill>
          <a:blip r:embed="rId4" cstate="print"/>
          <a:stretch>
            <a:fillRect/>
          </a:stretch>
        </p:blipFill>
        <p:spPr>
          <a:xfrm>
            <a:off x="2987824" y="3574189"/>
            <a:ext cx="6156176" cy="3283811"/>
          </a:xfrm>
          <a:prstGeom prst="rect">
            <a:avLst/>
          </a:prstGeom>
        </p:spPr>
      </p:pic>
      <p:sp>
        <p:nvSpPr>
          <p:cNvPr id="8" name="圆角矩形 7"/>
          <p:cNvSpPr/>
          <p:nvPr/>
        </p:nvSpPr>
        <p:spPr>
          <a:xfrm>
            <a:off x="3995936" y="5445224"/>
            <a:ext cx="1368152" cy="108012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0.jpg"/>
          <p:cNvPicPr>
            <a:picLocks noGrp="1" noChangeAspect="1"/>
          </p:cNvPicPr>
          <p:nvPr>
            <p:ph idx="1"/>
          </p:nvPr>
        </p:nvPicPr>
        <p:blipFill>
          <a:blip r:embed="rId2" cstate="print"/>
          <a:stretch>
            <a:fillRect/>
          </a:stretch>
        </p:blipFill>
        <p:spPr>
          <a:xfrm>
            <a:off x="912005" y="1481138"/>
            <a:ext cx="7319989" cy="4525962"/>
          </a:xfrm>
        </p:spPr>
      </p:pic>
      <p:sp>
        <p:nvSpPr>
          <p:cNvPr id="3" name="标题 2"/>
          <p:cNvSpPr>
            <a:spLocks noGrp="1"/>
          </p:cNvSpPr>
          <p:nvPr>
            <p:ph type="title"/>
          </p:nvPr>
        </p:nvSpPr>
        <p:spPr/>
        <p:txBody>
          <a:bodyPr>
            <a:normAutofit/>
          </a:bodyPr>
          <a:lstStyle/>
          <a:p>
            <a:r>
              <a:rPr lang="zh-CN" altLang="en-US" sz="2800" b="0" dirty="0" smtClean="0"/>
              <a:t>上传题目模板</a:t>
            </a:r>
            <a:endParaRPr lang="zh-CN" altLang="en-US" sz="2800" b="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1.jpg"/>
          <p:cNvPicPr>
            <a:picLocks noGrp="1" noChangeAspect="1"/>
          </p:cNvPicPr>
          <p:nvPr>
            <p:ph idx="1"/>
          </p:nvPr>
        </p:nvPicPr>
        <p:blipFill>
          <a:blip r:embed="rId2" cstate="print"/>
          <a:stretch>
            <a:fillRect/>
          </a:stretch>
        </p:blipFill>
        <p:spPr>
          <a:xfrm>
            <a:off x="1046636" y="1481138"/>
            <a:ext cx="7050727" cy="4525962"/>
          </a:xfrm>
        </p:spPr>
      </p:pic>
      <p:sp>
        <p:nvSpPr>
          <p:cNvPr id="3" name="标题 2"/>
          <p:cNvSpPr>
            <a:spLocks noGrp="1"/>
          </p:cNvSpPr>
          <p:nvPr>
            <p:ph type="title"/>
          </p:nvPr>
        </p:nvSpPr>
        <p:spPr/>
        <p:txBody>
          <a:bodyPr>
            <a:normAutofit/>
          </a:bodyPr>
          <a:lstStyle/>
          <a:p>
            <a:r>
              <a:rPr lang="zh-CN" altLang="en-US" sz="2800" b="0" dirty="0" smtClean="0"/>
              <a:t>题目示例</a:t>
            </a:r>
            <a:endParaRPr lang="zh-CN" altLang="en-US" sz="2800" b="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3200" dirty="0" smtClean="0">
                <a:latin typeface="+mn-ea"/>
              </a:rPr>
              <a:t>1</a:t>
            </a:r>
            <a:r>
              <a:rPr lang="zh-CN" altLang="en-US" sz="3200" dirty="0" smtClean="0">
                <a:latin typeface="+mn-ea"/>
              </a:rPr>
              <a:t>、运用题库创建测试</a:t>
            </a:r>
            <a:endParaRPr lang="en-US" altLang="zh-CN" sz="3200" dirty="0" smtClean="0">
              <a:latin typeface="+mn-ea"/>
            </a:endParaRPr>
          </a:p>
          <a:p>
            <a:endParaRPr lang="en-US" altLang="zh-CN" sz="3200" dirty="0" smtClean="0">
              <a:latin typeface="+mn-ea"/>
            </a:endParaRPr>
          </a:p>
          <a:p>
            <a:r>
              <a:rPr lang="en-US" altLang="zh-CN" sz="3200" dirty="0" smtClean="0">
                <a:latin typeface="+mn-ea"/>
              </a:rPr>
              <a:t>2</a:t>
            </a:r>
            <a:r>
              <a:rPr lang="zh-CN" altLang="en-US" sz="3200" dirty="0" smtClean="0">
                <a:latin typeface="+mn-ea"/>
              </a:rPr>
              <a:t>、手动创建测试</a:t>
            </a:r>
            <a:endParaRPr lang="zh-CN" altLang="en-US" sz="3200" dirty="0">
              <a:latin typeface="+mn-ea"/>
            </a:endParaRPr>
          </a:p>
        </p:txBody>
      </p:sp>
      <p:sp>
        <p:nvSpPr>
          <p:cNvPr id="3" name="标题 2"/>
          <p:cNvSpPr>
            <a:spLocks noGrp="1"/>
          </p:cNvSpPr>
          <p:nvPr>
            <p:ph type="title"/>
          </p:nvPr>
        </p:nvSpPr>
        <p:spPr/>
        <p:txBody>
          <a:bodyPr>
            <a:normAutofit/>
          </a:bodyPr>
          <a:lstStyle/>
          <a:p>
            <a:r>
              <a:rPr lang="zh-CN" altLang="en-US" sz="2800" b="0" dirty="0" smtClean="0"/>
              <a:t>创建测试</a:t>
            </a:r>
            <a:endParaRPr lang="zh-CN" altLang="en-US" sz="2800" b="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b="0" dirty="0" smtClean="0"/>
              <a:t>题库组卷</a:t>
            </a:r>
            <a:endParaRPr lang="zh-CN" altLang="en-US" sz="2800" b="0" dirty="0"/>
          </a:p>
        </p:txBody>
      </p:sp>
      <p:pic>
        <p:nvPicPr>
          <p:cNvPr id="7" name="内容占位符 6" descr="0.jpg"/>
          <p:cNvPicPr>
            <a:picLocks noGrp="1" noChangeAspect="1"/>
          </p:cNvPicPr>
          <p:nvPr>
            <p:ph idx="1"/>
          </p:nvPr>
        </p:nvPicPr>
        <p:blipFill>
          <a:blip r:embed="rId2" cstate="print"/>
          <a:stretch>
            <a:fillRect/>
          </a:stretch>
        </p:blipFill>
        <p:spPr>
          <a:xfrm>
            <a:off x="179512" y="1052736"/>
            <a:ext cx="1771650" cy="3695700"/>
          </a:xfrm>
        </p:spPr>
      </p:pic>
      <p:sp>
        <p:nvSpPr>
          <p:cNvPr id="8" name="圆角矩形 7"/>
          <p:cNvSpPr/>
          <p:nvPr/>
        </p:nvSpPr>
        <p:spPr>
          <a:xfrm>
            <a:off x="323528" y="3140968"/>
            <a:ext cx="1080120" cy="21602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01.jpg"/>
          <p:cNvPicPr>
            <a:picLocks noChangeAspect="1"/>
          </p:cNvPicPr>
          <p:nvPr/>
        </p:nvPicPr>
        <p:blipFill>
          <a:blip r:embed="rId3" cstate="print"/>
          <a:stretch>
            <a:fillRect/>
          </a:stretch>
        </p:blipFill>
        <p:spPr>
          <a:xfrm>
            <a:off x="1403648" y="1196752"/>
            <a:ext cx="5257800" cy="4152900"/>
          </a:xfrm>
          <a:prstGeom prst="rect">
            <a:avLst/>
          </a:prstGeom>
        </p:spPr>
      </p:pic>
      <p:sp>
        <p:nvSpPr>
          <p:cNvPr id="10" name="圆角矩形 9"/>
          <p:cNvSpPr/>
          <p:nvPr/>
        </p:nvSpPr>
        <p:spPr>
          <a:xfrm>
            <a:off x="1547664" y="1916832"/>
            <a:ext cx="576064" cy="36004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04.jpg"/>
          <p:cNvPicPr>
            <a:picLocks noChangeAspect="1"/>
          </p:cNvPicPr>
          <p:nvPr/>
        </p:nvPicPr>
        <p:blipFill>
          <a:blip r:embed="rId4" cstate="print"/>
          <a:stretch>
            <a:fillRect/>
          </a:stretch>
        </p:blipFill>
        <p:spPr>
          <a:xfrm>
            <a:off x="2195736" y="1772816"/>
            <a:ext cx="6858000" cy="3419475"/>
          </a:xfrm>
          <a:prstGeom prst="rect">
            <a:avLst/>
          </a:prstGeom>
        </p:spPr>
      </p:pic>
      <p:sp>
        <p:nvSpPr>
          <p:cNvPr id="13" name="圆角矩形 12"/>
          <p:cNvSpPr/>
          <p:nvPr/>
        </p:nvSpPr>
        <p:spPr>
          <a:xfrm>
            <a:off x="3347864" y="3212976"/>
            <a:ext cx="864096" cy="28803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05.jpg"/>
          <p:cNvPicPr>
            <a:picLocks noChangeAspect="1"/>
          </p:cNvPicPr>
          <p:nvPr/>
        </p:nvPicPr>
        <p:blipFill>
          <a:blip r:embed="rId5" cstate="print"/>
          <a:stretch>
            <a:fillRect/>
          </a:stretch>
        </p:blipFill>
        <p:spPr>
          <a:xfrm>
            <a:off x="2653271" y="2204864"/>
            <a:ext cx="6490729" cy="4384630"/>
          </a:xfrm>
          <a:prstGeom prst="rect">
            <a:avLst/>
          </a:prstGeom>
        </p:spPr>
      </p:pic>
      <p:pic>
        <p:nvPicPr>
          <p:cNvPr id="15" name="图片 14" descr="06.jpg"/>
          <p:cNvPicPr>
            <a:picLocks noChangeAspect="1"/>
          </p:cNvPicPr>
          <p:nvPr/>
        </p:nvPicPr>
        <p:blipFill>
          <a:blip r:embed="rId6" cstate="print"/>
          <a:stretch>
            <a:fillRect/>
          </a:stretch>
        </p:blipFill>
        <p:spPr>
          <a:xfrm>
            <a:off x="3275856" y="2492896"/>
            <a:ext cx="5652120" cy="4170836"/>
          </a:xfrm>
          <a:prstGeom prst="rect">
            <a:avLst/>
          </a:prstGeom>
        </p:spPr>
      </p:pic>
      <p:sp>
        <p:nvSpPr>
          <p:cNvPr id="16" name="圆角矩形 15"/>
          <p:cNvSpPr/>
          <p:nvPr/>
        </p:nvSpPr>
        <p:spPr>
          <a:xfrm>
            <a:off x="5220072" y="4941168"/>
            <a:ext cx="1800200" cy="36004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07.jpg"/>
          <p:cNvPicPr>
            <a:picLocks noChangeAspect="1"/>
          </p:cNvPicPr>
          <p:nvPr/>
        </p:nvPicPr>
        <p:blipFill>
          <a:blip r:embed="rId7" cstate="print"/>
          <a:stretch>
            <a:fillRect/>
          </a:stretch>
        </p:blipFill>
        <p:spPr>
          <a:xfrm>
            <a:off x="0" y="6215188"/>
            <a:ext cx="9144000" cy="642812"/>
          </a:xfrm>
          <a:prstGeom prst="rect">
            <a:avLst/>
          </a:prstGeom>
        </p:spPr>
      </p:pic>
      <p:sp>
        <p:nvSpPr>
          <p:cNvPr id="18" name="圆角矩形 17"/>
          <p:cNvSpPr/>
          <p:nvPr/>
        </p:nvSpPr>
        <p:spPr>
          <a:xfrm>
            <a:off x="2699792" y="3789040"/>
            <a:ext cx="288032" cy="21602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2699792" y="4581128"/>
            <a:ext cx="288032" cy="28803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2699792" y="5805264"/>
            <a:ext cx="288032" cy="28803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6" grpId="0" animBg="1"/>
      <p:bldP spid="18" grpId="0" animBg="1"/>
      <p:bldP spid="19" grpId="0" animBg="1"/>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b="0" dirty="0" smtClean="0"/>
              <a:t>利用题库创建测试</a:t>
            </a:r>
            <a:endParaRPr lang="zh-CN" altLang="en-US" sz="2800" b="0" dirty="0"/>
          </a:p>
        </p:txBody>
      </p:sp>
      <p:pic>
        <p:nvPicPr>
          <p:cNvPr id="6" name="内容占位符 5" descr="1.jpg"/>
          <p:cNvPicPr>
            <a:picLocks noGrp="1" noChangeAspect="1"/>
          </p:cNvPicPr>
          <p:nvPr>
            <p:ph idx="1"/>
          </p:nvPr>
        </p:nvPicPr>
        <p:blipFill>
          <a:blip r:embed="rId2" cstate="print"/>
          <a:stretch>
            <a:fillRect/>
          </a:stretch>
        </p:blipFill>
        <p:spPr>
          <a:xfrm>
            <a:off x="0" y="1196752"/>
            <a:ext cx="2324100" cy="1809750"/>
          </a:xfrm>
        </p:spPr>
      </p:pic>
      <p:pic>
        <p:nvPicPr>
          <p:cNvPr id="7" name="图片 6" descr="2.jpg"/>
          <p:cNvPicPr>
            <a:picLocks noChangeAspect="1"/>
          </p:cNvPicPr>
          <p:nvPr/>
        </p:nvPicPr>
        <p:blipFill>
          <a:blip r:embed="rId3" cstate="print"/>
          <a:stretch>
            <a:fillRect/>
          </a:stretch>
        </p:blipFill>
        <p:spPr>
          <a:xfrm>
            <a:off x="1403648" y="1196752"/>
            <a:ext cx="6267450" cy="5076825"/>
          </a:xfrm>
          <a:prstGeom prst="rect">
            <a:avLst/>
          </a:prstGeom>
        </p:spPr>
      </p:pic>
      <p:pic>
        <p:nvPicPr>
          <p:cNvPr id="8" name="图片 7" descr="3.jpg"/>
          <p:cNvPicPr>
            <a:picLocks noChangeAspect="1"/>
          </p:cNvPicPr>
          <p:nvPr/>
        </p:nvPicPr>
        <p:blipFill>
          <a:blip r:embed="rId4" cstate="print"/>
          <a:stretch>
            <a:fillRect/>
          </a:stretch>
        </p:blipFill>
        <p:spPr>
          <a:xfrm>
            <a:off x="2933700" y="2371725"/>
            <a:ext cx="6210300" cy="4486275"/>
          </a:xfrm>
          <a:prstGeom prst="rect">
            <a:avLst/>
          </a:prstGeom>
        </p:spPr>
      </p:pic>
      <p:sp>
        <p:nvSpPr>
          <p:cNvPr id="10" name="圆角矩形标注 9"/>
          <p:cNvSpPr/>
          <p:nvPr/>
        </p:nvSpPr>
        <p:spPr>
          <a:xfrm>
            <a:off x="3491880" y="5229200"/>
            <a:ext cx="864096" cy="288032"/>
          </a:xfrm>
          <a:prstGeom prst="wedgeRoundRectCallout">
            <a:avLst>
              <a:gd name="adj1" fmla="val 156732"/>
              <a:gd name="adj2" fmla="val 57119"/>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4.jpg"/>
          <p:cNvPicPr>
            <a:picLocks noChangeAspect="1"/>
          </p:cNvPicPr>
          <p:nvPr/>
        </p:nvPicPr>
        <p:blipFill>
          <a:blip r:embed="rId5" cstate="print"/>
          <a:stretch>
            <a:fillRect/>
          </a:stretch>
        </p:blipFill>
        <p:spPr>
          <a:xfrm>
            <a:off x="476250" y="962025"/>
            <a:ext cx="8667750" cy="5895975"/>
          </a:xfrm>
          <a:prstGeom prst="rect">
            <a:avLst/>
          </a:prstGeom>
        </p:spPr>
      </p:pic>
      <p:pic>
        <p:nvPicPr>
          <p:cNvPr id="12" name="图片 11" descr="5.jpg"/>
          <p:cNvPicPr>
            <a:picLocks noChangeAspect="1"/>
          </p:cNvPicPr>
          <p:nvPr/>
        </p:nvPicPr>
        <p:blipFill>
          <a:blip r:embed="rId6" cstate="print"/>
          <a:stretch>
            <a:fillRect/>
          </a:stretch>
        </p:blipFill>
        <p:spPr>
          <a:xfrm>
            <a:off x="1331640" y="1484784"/>
            <a:ext cx="6781800" cy="5305425"/>
          </a:xfrm>
          <a:prstGeom prst="rect">
            <a:avLst/>
          </a:prstGeom>
        </p:spPr>
      </p:pic>
      <p:sp>
        <p:nvSpPr>
          <p:cNvPr id="13" name="椭圆 12"/>
          <p:cNvSpPr/>
          <p:nvPr/>
        </p:nvSpPr>
        <p:spPr>
          <a:xfrm>
            <a:off x="3347864" y="2060848"/>
            <a:ext cx="576064" cy="43204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6.jpg"/>
          <p:cNvPicPr>
            <a:picLocks noChangeAspect="1"/>
          </p:cNvPicPr>
          <p:nvPr/>
        </p:nvPicPr>
        <p:blipFill>
          <a:blip r:embed="rId7" cstate="print"/>
          <a:stretch>
            <a:fillRect/>
          </a:stretch>
        </p:blipFill>
        <p:spPr>
          <a:xfrm>
            <a:off x="1259632" y="1916832"/>
            <a:ext cx="7400925" cy="3067050"/>
          </a:xfrm>
          <a:prstGeom prst="rect">
            <a:avLst/>
          </a:prstGeom>
        </p:spPr>
      </p:pic>
      <p:pic>
        <p:nvPicPr>
          <p:cNvPr id="15" name="图片 14" descr="7.jpg"/>
          <p:cNvPicPr>
            <a:picLocks noChangeAspect="1"/>
          </p:cNvPicPr>
          <p:nvPr/>
        </p:nvPicPr>
        <p:blipFill>
          <a:blip r:embed="rId8" cstate="print"/>
          <a:stretch>
            <a:fillRect/>
          </a:stretch>
        </p:blipFill>
        <p:spPr>
          <a:xfrm>
            <a:off x="19050" y="2492896"/>
            <a:ext cx="9124950" cy="2619375"/>
          </a:xfrm>
          <a:prstGeom prst="rect">
            <a:avLst/>
          </a:prstGeom>
        </p:spPr>
      </p:pic>
      <p:pic>
        <p:nvPicPr>
          <p:cNvPr id="16" name="图片 15" descr="8.jpg"/>
          <p:cNvPicPr>
            <a:picLocks noChangeAspect="1"/>
          </p:cNvPicPr>
          <p:nvPr/>
        </p:nvPicPr>
        <p:blipFill>
          <a:blip r:embed="rId9" cstate="print"/>
          <a:stretch>
            <a:fillRect/>
          </a:stretch>
        </p:blipFill>
        <p:spPr>
          <a:xfrm>
            <a:off x="1076325" y="3068960"/>
            <a:ext cx="8067675" cy="3562350"/>
          </a:xfrm>
          <a:prstGeom prst="rect">
            <a:avLst/>
          </a:prstGeom>
        </p:spPr>
      </p:pic>
      <p:pic>
        <p:nvPicPr>
          <p:cNvPr id="17" name="图片 16" descr="9.jpg"/>
          <p:cNvPicPr>
            <a:picLocks noChangeAspect="1"/>
          </p:cNvPicPr>
          <p:nvPr/>
        </p:nvPicPr>
        <p:blipFill>
          <a:blip r:embed="rId10" cstate="print"/>
          <a:stretch>
            <a:fillRect/>
          </a:stretch>
        </p:blipFill>
        <p:spPr>
          <a:xfrm>
            <a:off x="0" y="1150937"/>
            <a:ext cx="9144000" cy="57070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jpg"/>
          <p:cNvPicPr>
            <a:picLocks noGrp="1" noChangeAspect="1"/>
          </p:cNvPicPr>
          <p:nvPr>
            <p:ph idx="1"/>
          </p:nvPr>
        </p:nvPicPr>
        <p:blipFill>
          <a:blip r:embed="rId2" cstate="print"/>
          <a:stretch>
            <a:fillRect/>
          </a:stretch>
        </p:blipFill>
        <p:spPr>
          <a:xfrm>
            <a:off x="0" y="1052736"/>
            <a:ext cx="2047875" cy="2457450"/>
          </a:xfrm>
        </p:spPr>
      </p:pic>
      <p:sp>
        <p:nvSpPr>
          <p:cNvPr id="3" name="标题 2"/>
          <p:cNvSpPr>
            <a:spLocks noGrp="1"/>
          </p:cNvSpPr>
          <p:nvPr>
            <p:ph type="title"/>
          </p:nvPr>
        </p:nvSpPr>
        <p:spPr/>
        <p:txBody>
          <a:bodyPr>
            <a:normAutofit/>
          </a:bodyPr>
          <a:lstStyle/>
          <a:p>
            <a:pPr lvl="0">
              <a:defRPr/>
            </a:pPr>
            <a:r>
              <a:rPr lang="zh-CN" altLang="en-US" sz="2800" b="0" dirty="0" smtClean="0">
                <a:latin typeface="微软雅黑" pitchFamily="34" charset="-122"/>
                <a:ea typeface="微软雅黑" pitchFamily="34" charset="-122"/>
              </a:rPr>
              <a:t>手动创建测试</a:t>
            </a:r>
            <a:r>
              <a:rPr lang="en-US" altLang="zh-CN" sz="2800" dirty="0" smtClean="0">
                <a:latin typeface="微软雅黑" pitchFamily="34" charset="-122"/>
                <a:ea typeface="微软雅黑" pitchFamily="34" charset="-122"/>
              </a:rPr>
              <a:t/>
            </a:r>
            <a:br>
              <a:rPr lang="en-US" altLang="zh-CN" sz="2800" dirty="0" smtClean="0">
                <a:latin typeface="微软雅黑" pitchFamily="34" charset="-122"/>
                <a:ea typeface="微软雅黑" pitchFamily="34" charset="-122"/>
              </a:rPr>
            </a:br>
            <a:endParaRPr lang="en-US" altLang="zh-CN" sz="2800" b="0" dirty="0" smtClean="0">
              <a:latin typeface="黑体" pitchFamily="49" charset="-122"/>
              <a:ea typeface="黑体" pitchFamily="49" charset="-122"/>
            </a:endParaRPr>
          </a:p>
        </p:txBody>
      </p:sp>
      <p:pic>
        <p:nvPicPr>
          <p:cNvPr id="5" name="图片 4" descr="2.jpg"/>
          <p:cNvPicPr>
            <a:picLocks noChangeAspect="1"/>
          </p:cNvPicPr>
          <p:nvPr/>
        </p:nvPicPr>
        <p:blipFill>
          <a:blip r:embed="rId3" cstate="print"/>
          <a:stretch>
            <a:fillRect/>
          </a:stretch>
        </p:blipFill>
        <p:spPr>
          <a:xfrm>
            <a:off x="755576" y="1412776"/>
            <a:ext cx="2295525" cy="1504950"/>
          </a:xfrm>
          <a:prstGeom prst="rect">
            <a:avLst/>
          </a:prstGeom>
        </p:spPr>
      </p:pic>
      <p:pic>
        <p:nvPicPr>
          <p:cNvPr id="6" name="图片 5" descr="3.jpg"/>
          <p:cNvPicPr>
            <a:picLocks noChangeAspect="1"/>
          </p:cNvPicPr>
          <p:nvPr/>
        </p:nvPicPr>
        <p:blipFill>
          <a:blip r:embed="rId4" cstate="print"/>
          <a:stretch>
            <a:fillRect/>
          </a:stretch>
        </p:blipFill>
        <p:spPr>
          <a:xfrm>
            <a:off x="1979712" y="1412776"/>
            <a:ext cx="4972050" cy="3609975"/>
          </a:xfrm>
          <a:prstGeom prst="rect">
            <a:avLst/>
          </a:prstGeom>
        </p:spPr>
      </p:pic>
      <p:pic>
        <p:nvPicPr>
          <p:cNvPr id="8" name="图片 7" descr="111.jpg"/>
          <p:cNvPicPr>
            <a:picLocks noChangeAspect="1"/>
          </p:cNvPicPr>
          <p:nvPr/>
        </p:nvPicPr>
        <p:blipFill>
          <a:blip r:embed="rId5" cstate="print"/>
          <a:stretch>
            <a:fillRect/>
          </a:stretch>
        </p:blipFill>
        <p:spPr>
          <a:xfrm>
            <a:off x="3360828" y="3466089"/>
            <a:ext cx="5783172" cy="3391911"/>
          </a:xfrm>
          <a:prstGeom prst="rect">
            <a:avLst/>
          </a:prstGeom>
        </p:spPr>
      </p:pic>
      <p:cxnSp>
        <p:nvCxnSpPr>
          <p:cNvPr id="10" name="直接箭头连接符 9"/>
          <p:cNvCxnSpPr/>
          <p:nvPr/>
        </p:nvCxnSpPr>
        <p:spPr>
          <a:xfrm>
            <a:off x="539552" y="1556792"/>
            <a:ext cx="504056"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3203848" y="2564904"/>
            <a:ext cx="720080" cy="28803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5004048" y="5301208"/>
            <a:ext cx="720080" cy="36004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5.jpg"/>
          <p:cNvPicPr>
            <a:picLocks noGrp="1" noChangeAspect="1"/>
          </p:cNvPicPr>
          <p:nvPr>
            <p:ph idx="1"/>
          </p:nvPr>
        </p:nvPicPr>
        <p:blipFill>
          <a:blip r:embed="rId2" cstate="print"/>
          <a:stretch>
            <a:fillRect/>
          </a:stretch>
        </p:blipFill>
        <p:spPr>
          <a:xfrm>
            <a:off x="0" y="1052736"/>
            <a:ext cx="4740247" cy="4525962"/>
          </a:xfrm>
        </p:spPr>
      </p:pic>
      <p:sp>
        <p:nvSpPr>
          <p:cNvPr id="3" name="标题 2"/>
          <p:cNvSpPr>
            <a:spLocks noGrp="1"/>
          </p:cNvSpPr>
          <p:nvPr>
            <p:ph type="title"/>
          </p:nvPr>
        </p:nvSpPr>
        <p:spPr/>
        <p:txBody>
          <a:bodyPr>
            <a:normAutofit/>
          </a:bodyPr>
          <a:lstStyle/>
          <a:p>
            <a:r>
              <a:rPr lang="zh-CN" altLang="en-US" sz="2800" b="0" dirty="0" smtClean="0">
                <a:latin typeface="微软雅黑" pitchFamily="34" charset="-122"/>
                <a:ea typeface="微软雅黑" pitchFamily="34" charset="-122"/>
              </a:rPr>
              <a:t>手动创建试题</a:t>
            </a:r>
            <a:endParaRPr lang="zh-CN" altLang="en-US" sz="2800" dirty="0"/>
          </a:p>
        </p:txBody>
      </p:sp>
      <p:pic>
        <p:nvPicPr>
          <p:cNvPr id="6" name="图片 5" descr="112.jpg"/>
          <p:cNvPicPr>
            <a:picLocks noChangeAspect="1"/>
          </p:cNvPicPr>
          <p:nvPr/>
        </p:nvPicPr>
        <p:blipFill>
          <a:blip r:embed="rId3" cstate="print"/>
          <a:stretch>
            <a:fillRect/>
          </a:stretch>
        </p:blipFill>
        <p:spPr>
          <a:xfrm>
            <a:off x="0" y="2348880"/>
            <a:ext cx="9144000" cy="1526776"/>
          </a:xfrm>
          <a:prstGeom prst="rect">
            <a:avLst/>
          </a:prstGeom>
        </p:spPr>
      </p:pic>
      <p:sp>
        <p:nvSpPr>
          <p:cNvPr id="7" name="圆角矩形标注 6"/>
          <p:cNvSpPr/>
          <p:nvPr/>
        </p:nvSpPr>
        <p:spPr>
          <a:xfrm>
            <a:off x="8460432" y="2852936"/>
            <a:ext cx="683568" cy="288032"/>
          </a:xfrm>
          <a:prstGeom prst="wedgeRoundRectCallout">
            <a:avLst>
              <a:gd name="adj1" fmla="val -38971"/>
              <a:gd name="adj2" fmla="val 116308"/>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113.jpg"/>
          <p:cNvPicPr>
            <a:picLocks noChangeAspect="1"/>
          </p:cNvPicPr>
          <p:nvPr/>
        </p:nvPicPr>
        <p:blipFill>
          <a:blip r:embed="rId4" cstate="print"/>
          <a:stretch>
            <a:fillRect/>
          </a:stretch>
        </p:blipFill>
        <p:spPr>
          <a:xfrm>
            <a:off x="1596670" y="3356993"/>
            <a:ext cx="7547330" cy="3501008"/>
          </a:xfrm>
          <a:prstGeom prst="rect">
            <a:avLst/>
          </a:prstGeom>
        </p:spPr>
      </p:pic>
      <p:sp>
        <p:nvSpPr>
          <p:cNvPr id="9" name="椭圆 8"/>
          <p:cNvSpPr/>
          <p:nvPr/>
        </p:nvSpPr>
        <p:spPr>
          <a:xfrm>
            <a:off x="1835696" y="5445224"/>
            <a:ext cx="1584176" cy="21602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638"/>
            <a:ext cx="8229600" cy="922114"/>
          </a:xfrm>
        </p:spPr>
        <p:txBody>
          <a:bodyPr>
            <a:normAutofit/>
          </a:bodyPr>
          <a:lstStyle/>
          <a:p>
            <a:r>
              <a:rPr lang="zh-CN" altLang="en-US" sz="2800" b="0" dirty="0" smtClean="0"/>
              <a:t>课程创建分两种形式：</a:t>
            </a:r>
            <a:r>
              <a:rPr lang="zh-CN" altLang="en-US" sz="2000" b="0" dirty="0" smtClean="0"/>
              <a:t>教务平台数据导入创建和手动创建</a:t>
            </a:r>
            <a:endParaRPr lang="zh-CN" altLang="en-US" sz="2000" b="0" dirty="0"/>
          </a:p>
        </p:txBody>
      </p:sp>
      <p:pic>
        <p:nvPicPr>
          <p:cNvPr id="7" name="内容占位符 6" descr="QQ截图20170122131146.jpg"/>
          <p:cNvPicPr>
            <a:picLocks noGrp="1" noChangeAspect="1"/>
          </p:cNvPicPr>
          <p:nvPr>
            <p:ph idx="1"/>
          </p:nvPr>
        </p:nvPicPr>
        <p:blipFill>
          <a:blip r:embed="rId2" cstate="print"/>
          <a:stretch>
            <a:fillRect/>
          </a:stretch>
        </p:blipFill>
        <p:spPr>
          <a:xfrm>
            <a:off x="539552" y="1628800"/>
            <a:ext cx="8229600" cy="3101133"/>
          </a:xfrm>
        </p:spPr>
      </p:pic>
      <p:sp>
        <p:nvSpPr>
          <p:cNvPr id="8" name="圆角矩形标注 7"/>
          <p:cNvSpPr/>
          <p:nvPr/>
        </p:nvSpPr>
        <p:spPr>
          <a:xfrm>
            <a:off x="6156176" y="2348880"/>
            <a:ext cx="1656184" cy="504056"/>
          </a:xfrm>
          <a:prstGeom prst="wedgeRoundRectCallout">
            <a:avLst>
              <a:gd name="adj1" fmla="val -46099"/>
              <a:gd name="adj2" fmla="val 87098"/>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6228184" y="2348880"/>
            <a:ext cx="1512168" cy="553998"/>
          </a:xfrm>
          <a:prstGeom prst="rect">
            <a:avLst/>
          </a:prstGeom>
          <a:noFill/>
        </p:spPr>
        <p:txBody>
          <a:bodyPr wrap="square" rtlCol="0">
            <a:spAutoFit/>
          </a:bodyPr>
          <a:lstStyle/>
          <a:p>
            <a:r>
              <a:rPr lang="zh-CN" altLang="en-US" sz="1000" dirty="0" smtClean="0"/>
              <a:t>从教务平台读取下学期开设课程和班级创建课程</a:t>
            </a:r>
            <a:endParaRPr lang="zh-CN" altLang="en-US" sz="1000" dirty="0"/>
          </a:p>
        </p:txBody>
      </p:sp>
      <p:sp>
        <p:nvSpPr>
          <p:cNvPr id="11" name="圆角矩形标注 10"/>
          <p:cNvSpPr/>
          <p:nvPr/>
        </p:nvSpPr>
        <p:spPr>
          <a:xfrm>
            <a:off x="6804248" y="3861048"/>
            <a:ext cx="1224136" cy="432048"/>
          </a:xfrm>
          <a:prstGeom prst="wedgeRoundRectCallout">
            <a:avLst>
              <a:gd name="adj1" fmla="val -31677"/>
              <a:gd name="adj2" fmla="val -105201"/>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6804248" y="3933056"/>
            <a:ext cx="1296144" cy="246221"/>
          </a:xfrm>
          <a:prstGeom prst="rect">
            <a:avLst/>
          </a:prstGeom>
          <a:noFill/>
        </p:spPr>
        <p:txBody>
          <a:bodyPr wrap="square" rtlCol="0">
            <a:spAutoFit/>
          </a:bodyPr>
          <a:lstStyle/>
          <a:p>
            <a:r>
              <a:rPr lang="zh-CN" altLang="en-US" sz="1000" dirty="0" smtClean="0"/>
              <a:t>自行创建课程</a:t>
            </a:r>
            <a:endParaRPr lang="zh-CN" alt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7.jpg"/>
          <p:cNvPicPr>
            <a:picLocks noGrp="1" noChangeAspect="1"/>
          </p:cNvPicPr>
          <p:nvPr>
            <p:ph idx="1"/>
          </p:nvPr>
        </p:nvPicPr>
        <p:blipFill>
          <a:blip r:embed="rId2" cstate="print"/>
          <a:stretch>
            <a:fillRect/>
          </a:stretch>
        </p:blipFill>
        <p:spPr>
          <a:xfrm>
            <a:off x="0" y="1052736"/>
            <a:ext cx="4958089" cy="4525962"/>
          </a:xfrm>
        </p:spPr>
      </p:pic>
      <p:sp>
        <p:nvSpPr>
          <p:cNvPr id="3" name="标题 2"/>
          <p:cNvSpPr>
            <a:spLocks noGrp="1"/>
          </p:cNvSpPr>
          <p:nvPr>
            <p:ph type="title"/>
          </p:nvPr>
        </p:nvSpPr>
        <p:spPr/>
        <p:txBody>
          <a:bodyPr>
            <a:normAutofit/>
          </a:bodyPr>
          <a:lstStyle/>
          <a:p>
            <a:r>
              <a:rPr lang="zh-CN" altLang="en-US" sz="2800" b="0" dirty="0" smtClean="0">
                <a:latin typeface="黑体" pitchFamily="49" charset="-122"/>
                <a:ea typeface="黑体" pitchFamily="49" charset="-122"/>
              </a:rPr>
              <a:t>手动创建试题</a:t>
            </a:r>
            <a:endParaRPr lang="zh-CN" altLang="en-US" sz="2800" dirty="0">
              <a:latin typeface="黑体" pitchFamily="49" charset="-122"/>
              <a:ea typeface="黑体" pitchFamily="49" charset="-122"/>
            </a:endParaRPr>
          </a:p>
        </p:txBody>
      </p:sp>
      <p:pic>
        <p:nvPicPr>
          <p:cNvPr id="5" name="图片 4" descr="8.jpg"/>
          <p:cNvPicPr>
            <a:picLocks noChangeAspect="1"/>
          </p:cNvPicPr>
          <p:nvPr/>
        </p:nvPicPr>
        <p:blipFill>
          <a:blip r:embed="rId3" cstate="print"/>
          <a:stretch>
            <a:fillRect/>
          </a:stretch>
        </p:blipFill>
        <p:spPr>
          <a:xfrm>
            <a:off x="1162050" y="1504950"/>
            <a:ext cx="7981950" cy="5353050"/>
          </a:xfrm>
          <a:prstGeom prst="rect">
            <a:avLst/>
          </a:prstGeom>
        </p:spPr>
      </p:pic>
      <p:pic>
        <p:nvPicPr>
          <p:cNvPr id="7" name="图片 6" descr="114.jpg"/>
          <p:cNvPicPr>
            <a:picLocks noChangeAspect="1"/>
          </p:cNvPicPr>
          <p:nvPr/>
        </p:nvPicPr>
        <p:blipFill>
          <a:blip r:embed="rId4" cstate="print"/>
          <a:stretch>
            <a:fillRect/>
          </a:stretch>
        </p:blipFill>
        <p:spPr>
          <a:xfrm>
            <a:off x="1952625" y="2724150"/>
            <a:ext cx="7191375" cy="4133850"/>
          </a:xfrm>
          <a:prstGeom prst="rect">
            <a:avLst/>
          </a:prstGeom>
        </p:spPr>
      </p:pic>
      <p:sp>
        <p:nvSpPr>
          <p:cNvPr id="8" name="圆角矩形 7"/>
          <p:cNvSpPr/>
          <p:nvPr/>
        </p:nvSpPr>
        <p:spPr>
          <a:xfrm>
            <a:off x="0" y="2348880"/>
            <a:ext cx="792088" cy="316835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2267744" y="4149080"/>
            <a:ext cx="288032" cy="28803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15.jpg"/>
          <p:cNvPicPr>
            <a:picLocks noGrp="1" noChangeAspect="1"/>
          </p:cNvPicPr>
          <p:nvPr>
            <p:ph idx="1"/>
          </p:nvPr>
        </p:nvPicPr>
        <p:blipFill>
          <a:blip r:embed="rId2" cstate="print"/>
          <a:stretch>
            <a:fillRect/>
          </a:stretch>
        </p:blipFill>
        <p:spPr>
          <a:xfrm>
            <a:off x="323528" y="1124744"/>
            <a:ext cx="8229600" cy="3738005"/>
          </a:xfrm>
        </p:spPr>
      </p:pic>
      <p:sp>
        <p:nvSpPr>
          <p:cNvPr id="3" name="标题 2"/>
          <p:cNvSpPr>
            <a:spLocks noGrp="1"/>
          </p:cNvSpPr>
          <p:nvPr>
            <p:ph type="title"/>
          </p:nvPr>
        </p:nvSpPr>
        <p:spPr/>
        <p:txBody>
          <a:bodyPr>
            <a:normAutofit/>
          </a:bodyPr>
          <a:lstStyle/>
          <a:p>
            <a:r>
              <a:rPr lang="zh-CN" altLang="en-US" sz="2800" b="0" dirty="0" smtClean="0">
                <a:latin typeface="黑体" pitchFamily="49" charset="-122"/>
                <a:ea typeface="黑体" pitchFamily="49" charset="-122"/>
              </a:rPr>
              <a:t>手动创建试题</a:t>
            </a:r>
            <a:endParaRPr lang="zh-CN" altLang="en-US" sz="2800" dirty="0"/>
          </a:p>
        </p:txBody>
      </p:sp>
      <p:sp>
        <p:nvSpPr>
          <p:cNvPr id="5" name="圆角矩形 4"/>
          <p:cNvSpPr/>
          <p:nvPr/>
        </p:nvSpPr>
        <p:spPr>
          <a:xfrm>
            <a:off x="6804248" y="2564904"/>
            <a:ext cx="1872208" cy="36004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116.jpg"/>
          <p:cNvPicPr>
            <a:picLocks noChangeAspect="1"/>
          </p:cNvPicPr>
          <p:nvPr/>
        </p:nvPicPr>
        <p:blipFill>
          <a:blip r:embed="rId3" cstate="print"/>
          <a:stretch>
            <a:fillRect/>
          </a:stretch>
        </p:blipFill>
        <p:spPr>
          <a:xfrm>
            <a:off x="0" y="2924944"/>
            <a:ext cx="9144000" cy="3207058"/>
          </a:xfrm>
          <a:prstGeom prst="rect">
            <a:avLst/>
          </a:prstGeom>
        </p:spPr>
      </p:pic>
      <p:sp>
        <p:nvSpPr>
          <p:cNvPr id="8" name="圆角矩形 7"/>
          <p:cNvSpPr/>
          <p:nvPr/>
        </p:nvSpPr>
        <p:spPr>
          <a:xfrm>
            <a:off x="1259632" y="4653136"/>
            <a:ext cx="792088" cy="21602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17.jpg"/>
          <p:cNvPicPr>
            <a:picLocks noGrp="1" noChangeAspect="1"/>
          </p:cNvPicPr>
          <p:nvPr>
            <p:ph idx="1"/>
          </p:nvPr>
        </p:nvPicPr>
        <p:blipFill>
          <a:blip r:embed="rId2" cstate="print"/>
          <a:stretch>
            <a:fillRect/>
          </a:stretch>
        </p:blipFill>
        <p:spPr>
          <a:xfrm>
            <a:off x="179512" y="1196752"/>
            <a:ext cx="8229600" cy="3339692"/>
          </a:xfrm>
        </p:spPr>
      </p:pic>
      <p:sp>
        <p:nvSpPr>
          <p:cNvPr id="3" name="标题 2"/>
          <p:cNvSpPr>
            <a:spLocks noGrp="1"/>
          </p:cNvSpPr>
          <p:nvPr>
            <p:ph type="title"/>
          </p:nvPr>
        </p:nvSpPr>
        <p:spPr/>
        <p:txBody>
          <a:bodyPr>
            <a:normAutofit/>
          </a:bodyPr>
          <a:lstStyle/>
          <a:p>
            <a:r>
              <a:rPr lang="zh-CN" altLang="en-US" sz="2800" b="0" dirty="0" smtClean="0">
                <a:latin typeface="黑体" pitchFamily="49" charset="-122"/>
                <a:ea typeface="黑体" pitchFamily="49" charset="-122"/>
              </a:rPr>
              <a:t>发布测试</a:t>
            </a:r>
            <a:endParaRPr lang="zh-CN" altLang="en-US" sz="2800" dirty="0"/>
          </a:p>
        </p:txBody>
      </p:sp>
      <p:pic>
        <p:nvPicPr>
          <p:cNvPr id="5" name="图片 4" descr="118.jpg"/>
          <p:cNvPicPr>
            <a:picLocks noChangeAspect="1"/>
          </p:cNvPicPr>
          <p:nvPr/>
        </p:nvPicPr>
        <p:blipFill>
          <a:blip r:embed="rId3" cstate="print"/>
          <a:stretch>
            <a:fillRect/>
          </a:stretch>
        </p:blipFill>
        <p:spPr>
          <a:xfrm>
            <a:off x="0" y="1741648"/>
            <a:ext cx="9144000" cy="3374704"/>
          </a:xfrm>
          <a:prstGeom prst="rect">
            <a:avLst/>
          </a:prstGeom>
        </p:spPr>
      </p:pic>
      <p:sp>
        <p:nvSpPr>
          <p:cNvPr id="6" name="圆角矩形 5"/>
          <p:cNvSpPr/>
          <p:nvPr/>
        </p:nvSpPr>
        <p:spPr>
          <a:xfrm>
            <a:off x="0" y="4509120"/>
            <a:ext cx="1979712" cy="57606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119.jpg"/>
          <p:cNvPicPr>
            <a:picLocks noChangeAspect="1"/>
          </p:cNvPicPr>
          <p:nvPr/>
        </p:nvPicPr>
        <p:blipFill>
          <a:blip r:embed="rId4" cstate="print"/>
          <a:stretch>
            <a:fillRect/>
          </a:stretch>
        </p:blipFill>
        <p:spPr>
          <a:xfrm>
            <a:off x="1094827" y="0"/>
            <a:ext cx="6954345" cy="6858000"/>
          </a:xfrm>
          <a:prstGeom prst="rect">
            <a:avLst/>
          </a:prstGeom>
        </p:spPr>
      </p:pic>
      <p:sp>
        <p:nvSpPr>
          <p:cNvPr id="8" name="圆角矩形 7"/>
          <p:cNvSpPr/>
          <p:nvPr/>
        </p:nvSpPr>
        <p:spPr>
          <a:xfrm>
            <a:off x="3131840" y="548680"/>
            <a:ext cx="936104" cy="72008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547664" y="1412776"/>
            <a:ext cx="1656184" cy="57606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475656" y="2636912"/>
            <a:ext cx="1872208" cy="43204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403648" y="3284984"/>
            <a:ext cx="2448272" cy="108012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475656" y="5085184"/>
            <a:ext cx="3672408" cy="100811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475656" y="6309320"/>
            <a:ext cx="1728192" cy="54868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120.jpg"/>
          <p:cNvPicPr>
            <a:picLocks noChangeAspect="1"/>
          </p:cNvPicPr>
          <p:nvPr/>
        </p:nvPicPr>
        <p:blipFill>
          <a:blip r:embed="rId5" cstate="print"/>
          <a:stretch>
            <a:fillRect/>
          </a:stretch>
        </p:blipFill>
        <p:spPr>
          <a:xfrm>
            <a:off x="1115616" y="2276872"/>
            <a:ext cx="7839075" cy="3333750"/>
          </a:xfrm>
          <a:prstGeom prst="rect">
            <a:avLst/>
          </a:prstGeom>
        </p:spPr>
      </p:pic>
      <p:sp>
        <p:nvSpPr>
          <p:cNvPr id="16" name="圆角矩形 15"/>
          <p:cNvSpPr/>
          <p:nvPr/>
        </p:nvSpPr>
        <p:spPr>
          <a:xfrm>
            <a:off x="1475656" y="3933056"/>
            <a:ext cx="3456384" cy="79208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121.jpg"/>
          <p:cNvPicPr>
            <a:picLocks noChangeAspect="1"/>
          </p:cNvPicPr>
          <p:nvPr/>
        </p:nvPicPr>
        <p:blipFill>
          <a:blip r:embed="rId6" cstate="print"/>
          <a:stretch>
            <a:fillRect/>
          </a:stretch>
        </p:blipFill>
        <p:spPr>
          <a:xfrm>
            <a:off x="0" y="2708920"/>
            <a:ext cx="9144000" cy="32139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22.jpg"/>
          <p:cNvPicPr>
            <a:picLocks noGrp="1" noChangeAspect="1"/>
          </p:cNvPicPr>
          <p:nvPr>
            <p:ph idx="1"/>
          </p:nvPr>
        </p:nvPicPr>
        <p:blipFill>
          <a:blip r:embed="rId2" cstate="print"/>
          <a:stretch>
            <a:fillRect/>
          </a:stretch>
        </p:blipFill>
        <p:spPr>
          <a:xfrm>
            <a:off x="0" y="1052736"/>
            <a:ext cx="3601742" cy="4525962"/>
          </a:xfrm>
        </p:spPr>
      </p:pic>
      <p:sp>
        <p:nvSpPr>
          <p:cNvPr id="3" name="标题 2"/>
          <p:cNvSpPr>
            <a:spLocks noGrp="1"/>
          </p:cNvSpPr>
          <p:nvPr>
            <p:ph type="title"/>
          </p:nvPr>
        </p:nvSpPr>
        <p:spPr/>
        <p:txBody>
          <a:bodyPr>
            <a:normAutofit/>
          </a:bodyPr>
          <a:lstStyle/>
          <a:p>
            <a:r>
              <a:rPr lang="zh-CN" altLang="en-US" sz="2800" b="0" dirty="0" smtClean="0"/>
              <a:t>学生预览</a:t>
            </a:r>
            <a:endParaRPr lang="zh-CN" altLang="en-US" sz="2800" b="0" dirty="0"/>
          </a:p>
        </p:txBody>
      </p:sp>
      <p:pic>
        <p:nvPicPr>
          <p:cNvPr id="5" name="图片 4" descr="123.jpg"/>
          <p:cNvPicPr>
            <a:picLocks noChangeAspect="1"/>
          </p:cNvPicPr>
          <p:nvPr/>
        </p:nvPicPr>
        <p:blipFill>
          <a:blip r:embed="rId3" cstate="print"/>
          <a:stretch>
            <a:fillRect/>
          </a:stretch>
        </p:blipFill>
        <p:spPr>
          <a:xfrm>
            <a:off x="1979712" y="2780928"/>
            <a:ext cx="6915150" cy="3543300"/>
          </a:xfrm>
          <a:prstGeom prst="rect">
            <a:avLst/>
          </a:prstGeom>
        </p:spPr>
      </p:pic>
      <p:sp>
        <p:nvSpPr>
          <p:cNvPr id="6" name="圆角矩形 5"/>
          <p:cNvSpPr/>
          <p:nvPr/>
        </p:nvSpPr>
        <p:spPr>
          <a:xfrm>
            <a:off x="1979712" y="2348880"/>
            <a:ext cx="936104" cy="21602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124.jpg"/>
          <p:cNvPicPr>
            <a:picLocks noChangeAspect="1"/>
          </p:cNvPicPr>
          <p:nvPr/>
        </p:nvPicPr>
        <p:blipFill>
          <a:blip r:embed="rId4" cstate="print"/>
          <a:stretch>
            <a:fillRect/>
          </a:stretch>
        </p:blipFill>
        <p:spPr>
          <a:xfrm>
            <a:off x="0" y="1418754"/>
            <a:ext cx="9144000" cy="4020492"/>
          </a:xfrm>
          <a:prstGeom prst="rect">
            <a:avLst/>
          </a:prstGeom>
        </p:spPr>
      </p:pic>
      <p:pic>
        <p:nvPicPr>
          <p:cNvPr id="10" name="图片 9" descr="125.jpg"/>
          <p:cNvPicPr>
            <a:picLocks noChangeAspect="1"/>
          </p:cNvPicPr>
          <p:nvPr/>
        </p:nvPicPr>
        <p:blipFill>
          <a:blip r:embed="rId5" cstate="print"/>
          <a:stretch>
            <a:fillRect/>
          </a:stretch>
        </p:blipFill>
        <p:spPr>
          <a:xfrm>
            <a:off x="933450" y="1866900"/>
            <a:ext cx="7277100" cy="3124200"/>
          </a:xfrm>
          <a:prstGeom prst="rect">
            <a:avLst/>
          </a:prstGeom>
        </p:spPr>
      </p:pic>
      <p:pic>
        <p:nvPicPr>
          <p:cNvPr id="11" name="图片 10" descr="126.jpg"/>
          <p:cNvPicPr>
            <a:picLocks noChangeAspect="1"/>
          </p:cNvPicPr>
          <p:nvPr/>
        </p:nvPicPr>
        <p:blipFill>
          <a:blip r:embed="rId6" cstate="print"/>
          <a:stretch>
            <a:fillRect/>
          </a:stretch>
        </p:blipFill>
        <p:spPr>
          <a:xfrm>
            <a:off x="0" y="2276872"/>
            <a:ext cx="9144000" cy="29728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27584" y="1124744"/>
            <a:ext cx="7128792" cy="4536504"/>
          </a:xfrm>
        </p:spPr>
        <p:txBody>
          <a:bodyPr>
            <a:normAutofit/>
          </a:bodyPr>
          <a:lstStyle/>
          <a:p>
            <a:pPr>
              <a:lnSpc>
                <a:spcPct val="150000"/>
              </a:lnSpc>
              <a:spcBef>
                <a:spcPct val="0"/>
              </a:spcBef>
              <a:buNone/>
              <a:defRPr/>
            </a:pPr>
            <a:r>
              <a:rPr lang="en-US" altLang="zh-CN" sz="2800" dirty="0" smtClean="0">
                <a:latin typeface="微软雅黑" pitchFamily="34" charset="-122"/>
                <a:ea typeface="微软雅黑" pitchFamily="34" charset="-122"/>
              </a:rPr>
              <a:t>1</a:t>
            </a:r>
            <a:r>
              <a:rPr lang="zh-CN" altLang="en-US" sz="2800" dirty="0" smtClean="0">
                <a:latin typeface="微软雅黑" pitchFamily="34" charset="-122"/>
                <a:ea typeface="微软雅黑" pitchFamily="34" charset="-122"/>
              </a:rPr>
              <a:t>、如果题目均为客观题，</a:t>
            </a:r>
            <a:r>
              <a:rPr lang="en-US" altLang="zh-CN" sz="2800" dirty="0" smtClean="0">
                <a:latin typeface="微软雅黑" pitchFamily="34" charset="-122"/>
                <a:ea typeface="微软雅黑" pitchFamily="34" charset="-122"/>
              </a:rPr>
              <a:t>Bb</a:t>
            </a:r>
            <a:r>
              <a:rPr lang="zh-CN" altLang="en-US" sz="2800" dirty="0" smtClean="0">
                <a:latin typeface="微软雅黑" pitchFamily="34" charset="-122"/>
                <a:ea typeface="微软雅黑" pitchFamily="34" charset="-122"/>
              </a:rPr>
              <a:t>会自动进行评分并记录在成绩中心</a:t>
            </a:r>
            <a:endParaRPr lang="en-US" altLang="zh-CN" sz="2800" dirty="0" smtClean="0">
              <a:latin typeface="微软雅黑" pitchFamily="34" charset="-122"/>
              <a:ea typeface="微软雅黑" pitchFamily="34" charset="-122"/>
            </a:endParaRPr>
          </a:p>
          <a:p>
            <a:pPr>
              <a:lnSpc>
                <a:spcPct val="150000"/>
              </a:lnSpc>
              <a:spcBef>
                <a:spcPct val="0"/>
              </a:spcBef>
              <a:buNone/>
              <a:defRPr/>
            </a:pPr>
            <a:r>
              <a:rPr lang="en-US" altLang="zh-CN" sz="2800" dirty="0" smtClean="0">
                <a:latin typeface="微软雅黑" pitchFamily="34" charset="-122"/>
                <a:ea typeface="微软雅黑" pitchFamily="34" charset="-122"/>
              </a:rPr>
              <a:t>2</a:t>
            </a:r>
            <a:r>
              <a:rPr lang="zh-CN" altLang="en-US" sz="2800" dirty="0" smtClean="0">
                <a:latin typeface="微软雅黑" pitchFamily="34" charset="-122"/>
                <a:ea typeface="微软雅黑" pitchFamily="34" charset="-122"/>
              </a:rPr>
              <a:t>、如果有主观题，那么需要老师评分，评分方法和作业评分类似</a:t>
            </a:r>
          </a:p>
          <a:p>
            <a:endParaRPr lang="zh-CN" altLang="en-US" dirty="0"/>
          </a:p>
        </p:txBody>
      </p:sp>
      <p:sp>
        <p:nvSpPr>
          <p:cNvPr id="3" name="标题 2"/>
          <p:cNvSpPr>
            <a:spLocks noGrp="1"/>
          </p:cNvSpPr>
          <p:nvPr>
            <p:ph type="title"/>
          </p:nvPr>
        </p:nvSpPr>
        <p:spPr/>
        <p:txBody>
          <a:bodyPr>
            <a:normAutofit/>
          </a:bodyPr>
          <a:lstStyle/>
          <a:p>
            <a:r>
              <a:rPr lang="zh-CN" altLang="en-US" sz="2800" b="0" dirty="0" smtClean="0"/>
              <a:t>测试评分</a:t>
            </a:r>
            <a:endParaRPr lang="zh-CN" altLang="en-US" sz="2800" b="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b="0" dirty="0" smtClean="0"/>
              <a:t>测试评分</a:t>
            </a:r>
            <a:endParaRPr lang="zh-CN" altLang="en-US" sz="2800" b="0" dirty="0"/>
          </a:p>
        </p:txBody>
      </p:sp>
      <p:pic>
        <p:nvPicPr>
          <p:cNvPr id="6" name="内容占位符 5" descr="9.jpg"/>
          <p:cNvPicPr>
            <a:picLocks noGrp="1" noChangeAspect="1"/>
          </p:cNvPicPr>
          <p:nvPr>
            <p:ph idx="1"/>
          </p:nvPr>
        </p:nvPicPr>
        <p:blipFill>
          <a:blip r:embed="rId2" cstate="print"/>
          <a:stretch>
            <a:fillRect/>
          </a:stretch>
        </p:blipFill>
        <p:spPr>
          <a:xfrm>
            <a:off x="251520" y="1124744"/>
            <a:ext cx="7618434" cy="4525962"/>
          </a:xfrm>
        </p:spPr>
      </p:pic>
      <p:sp>
        <p:nvSpPr>
          <p:cNvPr id="7" name="圆角矩形 6"/>
          <p:cNvSpPr/>
          <p:nvPr/>
        </p:nvSpPr>
        <p:spPr>
          <a:xfrm>
            <a:off x="6876256" y="1844824"/>
            <a:ext cx="360040" cy="28803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10.jpg"/>
          <p:cNvPicPr>
            <a:picLocks noChangeAspect="1"/>
          </p:cNvPicPr>
          <p:nvPr/>
        </p:nvPicPr>
        <p:blipFill>
          <a:blip r:embed="rId3" cstate="print"/>
          <a:stretch>
            <a:fillRect/>
          </a:stretch>
        </p:blipFill>
        <p:spPr>
          <a:xfrm>
            <a:off x="6228184" y="2132856"/>
            <a:ext cx="2409825" cy="1152525"/>
          </a:xfrm>
          <a:prstGeom prst="rect">
            <a:avLst/>
          </a:prstGeom>
        </p:spPr>
      </p:pic>
      <p:sp>
        <p:nvSpPr>
          <p:cNvPr id="9" name="圆角矩形 8"/>
          <p:cNvSpPr/>
          <p:nvPr/>
        </p:nvSpPr>
        <p:spPr>
          <a:xfrm>
            <a:off x="7092280" y="2420888"/>
            <a:ext cx="1080120" cy="28803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11.jpg"/>
          <p:cNvPicPr>
            <a:picLocks noChangeAspect="1"/>
          </p:cNvPicPr>
          <p:nvPr/>
        </p:nvPicPr>
        <p:blipFill>
          <a:blip r:embed="rId4" cstate="print"/>
          <a:stretch>
            <a:fillRect/>
          </a:stretch>
        </p:blipFill>
        <p:spPr>
          <a:xfrm>
            <a:off x="0" y="2996952"/>
            <a:ext cx="9144000" cy="2830157"/>
          </a:xfrm>
          <a:prstGeom prst="rect">
            <a:avLst/>
          </a:prstGeom>
        </p:spPr>
      </p:pic>
      <p:sp>
        <p:nvSpPr>
          <p:cNvPr id="11" name="圆角矩形 10"/>
          <p:cNvSpPr/>
          <p:nvPr/>
        </p:nvSpPr>
        <p:spPr>
          <a:xfrm>
            <a:off x="1259632" y="4221088"/>
            <a:ext cx="648072" cy="21602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descr="12.jpg"/>
          <p:cNvPicPr>
            <a:picLocks noChangeAspect="1"/>
          </p:cNvPicPr>
          <p:nvPr/>
        </p:nvPicPr>
        <p:blipFill>
          <a:blip r:embed="rId5" cstate="print"/>
          <a:stretch>
            <a:fillRect/>
          </a:stretch>
        </p:blipFill>
        <p:spPr>
          <a:xfrm>
            <a:off x="0" y="3284984"/>
            <a:ext cx="9144000" cy="2692644"/>
          </a:xfrm>
          <a:prstGeom prst="rect">
            <a:avLst/>
          </a:prstGeom>
        </p:spPr>
      </p:pic>
      <p:sp>
        <p:nvSpPr>
          <p:cNvPr id="14" name="圆角矩形 13"/>
          <p:cNvSpPr/>
          <p:nvPr/>
        </p:nvSpPr>
        <p:spPr>
          <a:xfrm>
            <a:off x="8100392" y="3284984"/>
            <a:ext cx="504056" cy="21602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13.jpg"/>
          <p:cNvPicPr>
            <a:picLocks noChangeAspect="1"/>
          </p:cNvPicPr>
          <p:nvPr/>
        </p:nvPicPr>
        <p:blipFill>
          <a:blip r:embed="rId6" cstate="print"/>
          <a:stretch>
            <a:fillRect/>
          </a:stretch>
        </p:blipFill>
        <p:spPr>
          <a:xfrm>
            <a:off x="0" y="4581128"/>
            <a:ext cx="9144000" cy="910014"/>
          </a:xfrm>
          <a:prstGeom prst="rect">
            <a:avLst/>
          </a:prstGeom>
        </p:spPr>
      </p:pic>
      <p:sp>
        <p:nvSpPr>
          <p:cNvPr id="16" name="圆角矩形 15"/>
          <p:cNvSpPr/>
          <p:nvPr/>
        </p:nvSpPr>
        <p:spPr>
          <a:xfrm>
            <a:off x="8172400" y="4581128"/>
            <a:ext cx="432048" cy="28803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14.jpg"/>
          <p:cNvPicPr>
            <a:picLocks noChangeAspect="1"/>
          </p:cNvPicPr>
          <p:nvPr/>
        </p:nvPicPr>
        <p:blipFill>
          <a:blip r:embed="rId7" cstate="print"/>
          <a:stretch>
            <a:fillRect/>
          </a:stretch>
        </p:blipFill>
        <p:spPr>
          <a:xfrm>
            <a:off x="0" y="2996952"/>
            <a:ext cx="9144000" cy="3046203"/>
          </a:xfrm>
          <a:prstGeom prst="rect">
            <a:avLst/>
          </a:prstGeom>
        </p:spPr>
      </p:pic>
      <p:pic>
        <p:nvPicPr>
          <p:cNvPr id="18" name="图片 17" descr="15.jpg"/>
          <p:cNvPicPr>
            <a:picLocks noChangeAspect="1"/>
          </p:cNvPicPr>
          <p:nvPr/>
        </p:nvPicPr>
        <p:blipFill>
          <a:blip r:embed="rId8" cstate="print"/>
          <a:stretch>
            <a:fillRect/>
          </a:stretch>
        </p:blipFill>
        <p:spPr>
          <a:xfrm>
            <a:off x="0" y="1647505"/>
            <a:ext cx="9144000" cy="5210495"/>
          </a:xfrm>
          <a:prstGeom prst="rect">
            <a:avLst/>
          </a:prstGeom>
        </p:spPr>
      </p:pic>
      <p:sp>
        <p:nvSpPr>
          <p:cNvPr id="19" name="圆角矩形 18"/>
          <p:cNvSpPr/>
          <p:nvPr/>
        </p:nvSpPr>
        <p:spPr>
          <a:xfrm>
            <a:off x="7812360" y="2492896"/>
            <a:ext cx="936104" cy="28803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4" grpId="0" animBg="1"/>
      <p:bldP spid="16" grpId="0" animBg="1"/>
      <p:bldP spid="1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jpg"/>
          <p:cNvPicPr>
            <a:picLocks noGrp="1" noChangeAspect="1"/>
          </p:cNvPicPr>
          <p:nvPr>
            <p:ph idx="1"/>
          </p:nvPr>
        </p:nvPicPr>
        <p:blipFill>
          <a:blip r:embed="rId2" cstate="print"/>
          <a:stretch>
            <a:fillRect/>
          </a:stretch>
        </p:blipFill>
        <p:spPr>
          <a:xfrm>
            <a:off x="179512" y="1052736"/>
            <a:ext cx="8229600" cy="3754451"/>
          </a:xfrm>
        </p:spPr>
      </p:pic>
      <p:sp>
        <p:nvSpPr>
          <p:cNvPr id="3" name="标题 2"/>
          <p:cNvSpPr>
            <a:spLocks noGrp="1"/>
          </p:cNvSpPr>
          <p:nvPr>
            <p:ph type="title"/>
          </p:nvPr>
        </p:nvSpPr>
        <p:spPr/>
        <p:txBody>
          <a:bodyPr>
            <a:normAutofit/>
          </a:bodyPr>
          <a:lstStyle/>
          <a:p>
            <a:r>
              <a:rPr lang="zh-CN" altLang="en-US" sz="2800" b="0" dirty="0" smtClean="0"/>
              <a:t>完整的成绩中心</a:t>
            </a:r>
            <a:endParaRPr lang="zh-CN" altLang="en-US" sz="2800" b="0" dirty="0"/>
          </a:p>
        </p:txBody>
      </p:sp>
      <p:sp>
        <p:nvSpPr>
          <p:cNvPr id="5" name="圆角矩形 4"/>
          <p:cNvSpPr/>
          <p:nvPr/>
        </p:nvSpPr>
        <p:spPr>
          <a:xfrm>
            <a:off x="611560" y="1844824"/>
            <a:ext cx="288032" cy="14401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39552" y="1340768"/>
            <a:ext cx="576064" cy="21602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2.jpg"/>
          <p:cNvPicPr>
            <a:picLocks noChangeAspect="1"/>
          </p:cNvPicPr>
          <p:nvPr/>
        </p:nvPicPr>
        <p:blipFill>
          <a:blip r:embed="rId3" cstate="print"/>
          <a:stretch>
            <a:fillRect/>
          </a:stretch>
        </p:blipFill>
        <p:spPr>
          <a:xfrm>
            <a:off x="0" y="2132856"/>
            <a:ext cx="9144000" cy="2594043"/>
          </a:xfrm>
          <a:prstGeom prst="rect">
            <a:avLst/>
          </a:prstGeom>
        </p:spPr>
      </p:pic>
      <p:pic>
        <p:nvPicPr>
          <p:cNvPr id="8" name="图片 7" descr="3.jpg"/>
          <p:cNvPicPr>
            <a:picLocks noChangeAspect="1"/>
          </p:cNvPicPr>
          <p:nvPr/>
        </p:nvPicPr>
        <p:blipFill>
          <a:blip r:embed="rId4" cstate="print"/>
          <a:stretch>
            <a:fillRect/>
          </a:stretch>
        </p:blipFill>
        <p:spPr>
          <a:xfrm>
            <a:off x="0" y="2564904"/>
            <a:ext cx="9144000" cy="3800319"/>
          </a:xfrm>
          <a:prstGeom prst="rect">
            <a:avLst/>
          </a:prstGeom>
        </p:spPr>
      </p:pic>
      <p:pic>
        <p:nvPicPr>
          <p:cNvPr id="9" name="图片 8" descr="4.jpg"/>
          <p:cNvPicPr>
            <a:picLocks noChangeAspect="1"/>
          </p:cNvPicPr>
          <p:nvPr/>
        </p:nvPicPr>
        <p:blipFill>
          <a:blip r:embed="rId5" cstate="print"/>
          <a:stretch>
            <a:fillRect/>
          </a:stretch>
        </p:blipFill>
        <p:spPr>
          <a:xfrm>
            <a:off x="5067300" y="1628775"/>
            <a:ext cx="4076700" cy="5229225"/>
          </a:xfrm>
          <a:prstGeom prst="rect">
            <a:avLst/>
          </a:prstGeom>
        </p:spPr>
      </p:pic>
      <p:sp>
        <p:nvSpPr>
          <p:cNvPr id="10" name="圆角矩形 9"/>
          <p:cNvSpPr/>
          <p:nvPr/>
        </p:nvSpPr>
        <p:spPr>
          <a:xfrm>
            <a:off x="7956376" y="1700808"/>
            <a:ext cx="864096" cy="21602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43608" y="5805264"/>
            <a:ext cx="648072" cy="28803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1196752"/>
            <a:ext cx="8229600" cy="4680520"/>
          </a:xfrm>
        </p:spPr>
        <p:txBody>
          <a:bodyPr>
            <a:normAutofit fontScale="77500" lnSpcReduction="20000"/>
          </a:bodyPr>
          <a:lstStyle/>
          <a:p>
            <a:pPr>
              <a:buClr>
                <a:srgbClr val="FF0000"/>
              </a:buClr>
              <a:buFont typeface="Wingdings" pitchFamily="2" charset="2"/>
              <a:buNone/>
              <a:defRPr/>
            </a:pPr>
            <a:r>
              <a:rPr lang="zh-CN" altLang="en-US" sz="3200" kern="0" dirty="0" smtClean="0">
                <a:solidFill>
                  <a:prstClr val="black"/>
                </a:solidFill>
                <a:effectLst>
                  <a:outerShdw blurRad="38100" dist="38100" dir="2700000" algn="tl">
                    <a:srgbClr val="C0C0C0"/>
                  </a:outerShdw>
                </a:effectLst>
                <a:latin typeface="微软雅黑" pitchFamily="34" charset="-122"/>
                <a:ea typeface="微软雅黑" pitchFamily="34" charset="-122"/>
              </a:rPr>
              <a:t>现代教育技术中心（西溪校区邵科馆、玉泉教七）</a:t>
            </a:r>
            <a:r>
              <a:rPr lang="en-US" altLang="zh-CN" sz="3200" kern="0" dirty="0" smtClean="0">
                <a:solidFill>
                  <a:prstClr val="black"/>
                </a:solidFill>
                <a:effectLst>
                  <a:outerShdw blurRad="38100" dist="38100" dir="2700000" algn="tl">
                    <a:srgbClr val="C0C0C0"/>
                  </a:outerShdw>
                </a:effectLst>
                <a:latin typeface="微软雅黑" pitchFamily="34" charset="-122"/>
                <a:ea typeface="微软雅黑" pitchFamily="34" charset="-122"/>
              </a:rPr>
              <a:t/>
            </a:r>
            <a:br>
              <a:rPr lang="en-US" altLang="zh-CN" sz="3200" kern="0" dirty="0" smtClean="0">
                <a:solidFill>
                  <a:prstClr val="black"/>
                </a:solidFill>
                <a:effectLst>
                  <a:outerShdw blurRad="38100" dist="38100" dir="2700000" algn="tl">
                    <a:srgbClr val="C0C0C0"/>
                  </a:outerShdw>
                </a:effectLst>
                <a:latin typeface="微软雅黑" pitchFamily="34" charset="-122"/>
                <a:ea typeface="微软雅黑" pitchFamily="34" charset="-122"/>
              </a:rPr>
            </a:br>
            <a:r>
              <a:rPr lang="en-US" altLang="zh-CN" sz="3200" kern="0" dirty="0" smtClean="0">
                <a:solidFill>
                  <a:prstClr val="black"/>
                </a:solidFill>
                <a:effectLst>
                  <a:outerShdw blurRad="38100" dist="38100" dir="2700000" algn="tl">
                    <a:srgbClr val="C0C0C0"/>
                  </a:outerShdw>
                </a:effectLst>
                <a:latin typeface="微软雅黑" pitchFamily="34" charset="-122"/>
                <a:ea typeface="微软雅黑" pitchFamily="34" charset="-122"/>
              </a:rPr>
              <a:t>metc@zju.edu.cn</a:t>
            </a:r>
          </a:p>
          <a:p>
            <a:pPr>
              <a:spcBef>
                <a:spcPts val="1200"/>
              </a:spcBef>
              <a:buClr>
                <a:srgbClr val="FF0000"/>
              </a:buClr>
              <a:defRPr/>
            </a:pPr>
            <a:r>
              <a:rPr lang="en-US" altLang="zh-CN" sz="2800" b="1" kern="0" dirty="0" smtClean="0">
                <a:solidFill>
                  <a:prstClr val="black"/>
                </a:solidFill>
                <a:latin typeface="微软雅黑" pitchFamily="34" charset="-122"/>
                <a:ea typeface="微软雅黑" pitchFamily="34" charset="-122"/>
              </a:rPr>
              <a:t>1</a:t>
            </a:r>
            <a:r>
              <a:rPr lang="zh-CN" altLang="en-US" sz="2800" b="1" kern="0" dirty="0" smtClean="0">
                <a:solidFill>
                  <a:prstClr val="black"/>
                </a:solidFill>
                <a:latin typeface="微软雅黑" pitchFamily="34" charset="-122"/>
                <a:ea typeface="微软雅黑" pitchFamily="34" charset="-122"/>
              </a:rPr>
              <a:t>、技术支持</a:t>
            </a:r>
            <a:r>
              <a:rPr lang="zh-CN" altLang="en-US" sz="2800" kern="0" dirty="0" smtClean="0">
                <a:solidFill>
                  <a:prstClr val="black"/>
                </a:solidFill>
                <a:latin typeface="微软雅黑" pitchFamily="34" charset="-122"/>
                <a:ea typeface="微软雅黑" pitchFamily="34" charset="-122"/>
              </a:rPr>
              <a:t>：技术维护、门户设计、二次开发</a:t>
            </a:r>
            <a:endParaRPr lang="en-US" altLang="zh-CN" sz="2800" kern="0" dirty="0" smtClean="0">
              <a:solidFill>
                <a:prstClr val="black"/>
              </a:solidFill>
              <a:latin typeface="微软雅黑" pitchFamily="34" charset="-122"/>
              <a:ea typeface="微软雅黑" pitchFamily="34" charset="-122"/>
            </a:endParaRPr>
          </a:p>
          <a:p>
            <a:pPr>
              <a:spcBef>
                <a:spcPts val="1200"/>
              </a:spcBef>
              <a:buClr>
                <a:srgbClr val="FF0000"/>
              </a:buClr>
              <a:buFont typeface="Wingdings" pitchFamily="2" charset="2"/>
              <a:buNone/>
              <a:defRPr/>
            </a:pPr>
            <a:r>
              <a:rPr lang="zh-CN" altLang="en-US" sz="2800" kern="0" dirty="0" smtClean="0">
                <a:solidFill>
                  <a:prstClr val="black"/>
                </a:solidFill>
                <a:latin typeface="微软雅黑" pitchFamily="34" charset="-122"/>
                <a:ea typeface="微软雅黑" pitchFamily="34" charset="-122"/>
              </a:rPr>
              <a:t>     </a:t>
            </a:r>
            <a:r>
              <a:rPr lang="zh-CN" altLang="en-US" sz="2800" kern="0" dirty="0" smtClean="0">
                <a:solidFill>
                  <a:prstClr val="black"/>
                </a:solidFill>
                <a:latin typeface="微软雅黑" pitchFamily="34" charset="-122"/>
                <a:ea typeface="微软雅黑" pitchFamily="34" charset="-122"/>
              </a:rPr>
              <a:t>    袁冰  </a:t>
            </a:r>
            <a:r>
              <a:rPr lang="zh-CN" altLang="en-US" sz="2800" kern="0" dirty="0" smtClean="0">
                <a:solidFill>
                  <a:prstClr val="black"/>
                </a:solidFill>
                <a:latin typeface="微软雅黑" pitchFamily="34" charset="-122"/>
                <a:ea typeface="微软雅黑" pitchFamily="34" charset="-122"/>
              </a:rPr>
              <a:t>陈亮  </a:t>
            </a:r>
            <a:r>
              <a:rPr lang="en-US" altLang="zh-CN" sz="2800" kern="0" dirty="0" smtClean="0">
                <a:solidFill>
                  <a:prstClr val="black"/>
                </a:solidFill>
                <a:latin typeface="微软雅黑" pitchFamily="34" charset="-122"/>
                <a:ea typeface="微软雅黑" pitchFamily="34" charset="-122"/>
              </a:rPr>
              <a:t>0571—88273895</a:t>
            </a:r>
          </a:p>
          <a:p>
            <a:pPr>
              <a:spcBef>
                <a:spcPts val="1200"/>
              </a:spcBef>
              <a:buClr>
                <a:srgbClr val="FF0000"/>
              </a:buClr>
              <a:defRPr/>
            </a:pPr>
            <a:r>
              <a:rPr lang="en-US" altLang="zh-CN" sz="2800" b="1" kern="0" dirty="0" smtClean="0">
                <a:solidFill>
                  <a:prstClr val="black"/>
                </a:solidFill>
                <a:latin typeface="微软雅黑" pitchFamily="34" charset="-122"/>
                <a:ea typeface="微软雅黑" pitchFamily="34" charset="-122"/>
              </a:rPr>
              <a:t>2</a:t>
            </a:r>
            <a:r>
              <a:rPr lang="zh-CN" altLang="en-US" sz="2800" b="1" kern="0" dirty="0" smtClean="0">
                <a:solidFill>
                  <a:prstClr val="black"/>
                </a:solidFill>
                <a:latin typeface="微软雅黑" pitchFamily="34" charset="-122"/>
                <a:ea typeface="微软雅黑" pitchFamily="34" charset="-122"/>
              </a:rPr>
              <a:t>、教学应用</a:t>
            </a:r>
            <a:r>
              <a:rPr lang="zh-CN" altLang="en-US" sz="2800" kern="0" dirty="0" smtClean="0">
                <a:solidFill>
                  <a:prstClr val="black"/>
                </a:solidFill>
                <a:latin typeface="微软雅黑" pitchFamily="34" charset="-122"/>
                <a:ea typeface="微软雅黑" pitchFamily="34" charset="-122"/>
              </a:rPr>
              <a:t>：课程设计、数据统计分析</a:t>
            </a:r>
            <a:endParaRPr lang="en-US" altLang="zh-CN" sz="2800" kern="0" dirty="0" smtClean="0">
              <a:solidFill>
                <a:prstClr val="black"/>
              </a:solidFill>
              <a:latin typeface="微软雅黑" pitchFamily="34" charset="-122"/>
              <a:ea typeface="微软雅黑" pitchFamily="34" charset="-122"/>
            </a:endParaRPr>
          </a:p>
          <a:p>
            <a:pPr>
              <a:spcBef>
                <a:spcPts val="1200"/>
              </a:spcBef>
              <a:buClr>
                <a:srgbClr val="FF0000"/>
              </a:buClr>
              <a:buNone/>
              <a:defRPr/>
            </a:pPr>
            <a:r>
              <a:rPr lang="en-US" altLang="zh-CN" sz="2800" kern="0" dirty="0" smtClean="0">
                <a:solidFill>
                  <a:prstClr val="black"/>
                </a:solidFill>
                <a:latin typeface="微软雅黑" pitchFamily="34" charset="-122"/>
                <a:ea typeface="微软雅黑" pitchFamily="34" charset="-122"/>
              </a:rPr>
              <a:t>         </a:t>
            </a:r>
            <a:r>
              <a:rPr lang="zh-CN" altLang="en-US" sz="2800" kern="0" dirty="0" smtClean="0">
                <a:solidFill>
                  <a:prstClr val="black"/>
                </a:solidFill>
                <a:latin typeface="微软雅黑" pitchFamily="34" charset="-122"/>
                <a:ea typeface="微软雅黑" pitchFamily="34" charset="-122"/>
              </a:rPr>
              <a:t>张宇燕  </a:t>
            </a:r>
            <a:r>
              <a:rPr lang="en-US" altLang="zh-CN" sz="2800" kern="0" dirty="0" smtClean="0">
                <a:solidFill>
                  <a:prstClr val="black"/>
                </a:solidFill>
                <a:latin typeface="微软雅黑" pitchFamily="34" charset="-122"/>
                <a:ea typeface="微软雅黑" pitchFamily="34" charset="-122"/>
              </a:rPr>
              <a:t>0571—88273255</a:t>
            </a:r>
          </a:p>
          <a:p>
            <a:pPr>
              <a:spcBef>
                <a:spcPts val="1200"/>
              </a:spcBef>
              <a:buClr>
                <a:srgbClr val="FF0000"/>
              </a:buClr>
              <a:defRPr/>
            </a:pPr>
            <a:r>
              <a:rPr lang="en-US" altLang="zh-CN" sz="2800" b="1" kern="0" dirty="0" smtClean="0">
                <a:solidFill>
                  <a:prstClr val="black"/>
                </a:solidFill>
                <a:latin typeface="微软雅黑" pitchFamily="34" charset="-122"/>
                <a:ea typeface="微软雅黑" pitchFamily="34" charset="-122"/>
              </a:rPr>
              <a:t>3</a:t>
            </a:r>
            <a:r>
              <a:rPr lang="zh-CN" altLang="en-US" sz="2800" b="1" kern="0" dirty="0" smtClean="0">
                <a:solidFill>
                  <a:prstClr val="black"/>
                </a:solidFill>
                <a:latin typeface="微软雅黑" pitchFamily="34" charset="-122"/>
                <a:ea typeface="微软雅黑" pitchFamily="34" charset="-122"/>
              </a:rPr>
              <a:t>、推广培训</a:t>
            </a:r>
            <a:r>
              <a:rPr lang="zh-CN" altLang="en-US" sz="2800" kern="0" dirty="0" smtClean="0">
                <a:solidFill>
                  <a:prstClr val="black"/>
                </a:solidFill>
                <a:latin typeface="微软雅黑" pitchFamily="34" charset="-122"/>
                <a:ea typeface="微软雅黑" pitchFamily="34" charset="-122"/>
              </a:rPr>
              <a:t>：宣传设计、组织培训</a:t>
            </a:r>
            <a:endParaRPr lang="en-US" altLang="zh-CN" sz="2800" kern="0" dirty="0" smtClean="0">
              <a:solidFill>
                <a:prstClr val="black"/>
              </a:solidFill>
              <a:latin typeface="微软雅黑" pitchFamily="34" charset="-122"/>
              <a:ea typeface="微软雅黑" pitchFamily="34" charset="-122"/>
            </a:endParaRPr>
          </a:p>
          <a:p>
            <a:pPr>
              <a:spcBef>
                <a:spcPts val="1200"/>
              </a:spcBef>
              <a:buClr>
                <a:srgbClr val="FF0000"/>
              </a:buClr>
              <a:buNone/>
              <a:defRPr/>
            </a:pPr>
            <a:r>
              <a:rPr lang="zh-CN" altLang="en-US" sz="2800" kern="0" dirty="0" smtClean="0">
                <a:solidFill>
                  <a:prstClr val="black"/>
                </a:solidFill>
                <a:latin typeface="微软雅黑" pitchFamily="34" charset="-122"/>
                <a:ea typeface="微软雅黑" pitchFamily="34" charset="-122"/>
              </a:rPr>
              <a:t>   </a:t>
            </a:r>
            <a:r>
              <a:rPr lang="zh-CN" altLang="en-US" sz="2800" kern="0" dirty="0" smtClean="0">
                <a:solidFill>
                  <a:prstClr val="black"/>
                </a:solidFill>
                <a:latin typeface="微软雅黑" pitchFamily="34" charset="-122"/>
                <a:ea typeface="微软雅黑" pitchFamily="34" charset="-122"/>
              </a:rPr>
              <a:t>      </a:t>
            </a:r>
            <a:r>
              <a:rPr lang="zh-CN" altLang="en-US" sz="2800" kern="0" dirty="0" smtClean="0">
                <a:solidFill>
                  <a:prstClr val="black"/>
                </a:solidFill>
                <a:latin typeface="微软雅黑" pitchFamily="34" charset="-122"/>
                <a:ea typeface="微软雅黑" pitchFamily="34" charset="-122"/>
              </a:rPr>
              <a:t>姜友斌   </a:t>
            </a:r>
            <a:r>
              <a:rPr lang="en-US" altLang="zh-CN" sz="2800" kern="0" dirty="0" smtClean="0">
                <a:solidFill>
                  <a:prstClr val="black"/>
                </a:solidFill>
                <a:latin typeface="微软雅黑" pitchFamily="34" charset="-122"/>
                <a:ea typeface="微软雅黑" pitchFamily="34" charset="-122"/>
              </a:rPr>
              <a:t>0571—88273476</a:t>
            </a:r>
          </a:p>
          <a:p>
            <a:pPr>
              <a:buClr>
                <a:srgbClr val="FF0000"/>
              </a:buClr>
              <a:buFont typeface="Wingdings" pitchFamily="2" charset="2"/>
              <a:buNone/>
              <a:defRPr/>
            </a:pPr>
            <a:r>
              <a:rPr lang="zh-CN" altLang="en-US" sz="3200" kern="0" dirty="0" smtClean="0">
                <a:solidFill>
                  <a:prstClr val="black"/>
                </a:solidFill>
                <a:effectLst>
                  <a:outerShdw blurRad="38100" dist="38100" dir="2700000" algn="tl">
                    <a:srgbClr val="C0C0C0"/>
                  </a:outerShdw>
                </a:effectLst>
                <a:latin typeface="微软雅黑" pitchFamily="34" charset="-122"/>
                <a:ea typeface="微软雅黑" pitchFamily="34" charset="-122"/>
              </a:rPr>
              <a:t>公司</a:t>
            </a:r>
            <a:endParaRPr lang="en-US" altLang="zh-CN" sz="3200" kern="0" dirty="0" smtClean="0">
              <a:solidFill>
                <a:prstClr val="black"/>
              </a:solidFill>
              <a:effectLst>
                <a:outerShdw blurRad="38100" dist="38100" dir="2700000" algn="tl">
                  <a:srgbClr val="C0C0C0"/>
                </a:outerShdw>
              </a:effectLst>
              <a:latin typeface="微软雅黑" pitchFamily="34" charset="-122"/>
              <a:ea typeface="微软雅黑" pitchFamily="34" charset="-122"/>
            </a:endParaRPr>
          </a:p>
          <a:p>
            <a:pPr>
              <a:spcBef>
                <a:spcPts val="600"/>
              </a:spcBef>
              <a:buClr>
                <a:srgbClr val="FF0000"/>
              </a:buClr>
              <a:buFont typeface="Wingdings" pitchFamily="2" charset="2"/>
              <a:buNone/>
              <a:defRPr/>
            </a:pPr>
            <a:r>
              <a:rPr lang="en-US" altLang="zh-CN" sz="2800" kern="0" dirty="0" smtClean="0">
                <a:solidFill>
                  <a:prstClr val="black"/>
                </a:solidFill>
                <a:latin typeface="微软雅黑" pitchFamily="34" charset="-122"/>
                <a:ea typeface="微软雅黑" pitchFamily="34" charset="-122"/>
              </a:rPr>
              <a:t>1</a:t>
            </a:r>
            <a:r>
              <a:rPr lang="zh-CN" altLang="en-US" sz="2800" kern="0" dirty="0" smtClean="0">
                <a:solidFill>
                  <a:prstClr val="black"/>
                </a:solidFill>
                <a:latin typeface="微软雅黑" pitchFamily="34" charset="-122"/>
                <a:ea typeface="微软雅黑" pitchFamily="34" charset="-122"/>
              </a:rPr>
              <a:t>、毕博公司网站：</a:t>
            </a:r>
            <a:r>
              <a:rPr lang="en-US" altLang="zh-CN" sz="2800" kern="0" dirty="0" smtClean="0">
                <a:solidFill>
                  <a:prstClr val="black"/>
                </a:solidFill>
                <a:latin typeface="微软雅黑" pitchFamily="34" charset="-122"/>
                <a:ea typeface="微软雅黑" pitchFamily="34" charset="-122"/>
              </a:rPr>
              <a:t>http://www.blackboard.com.cn</a:t>
            </a:r>
          </a:p>
          <a:p>
            <a:pPr>
              <a:spcBef>
                <a:spcPts val="600"/>
              </a:spcBef>
              <a:buClr>
                <a:srgbClr val="FF0000"/>
              </a:buClr>
              <a:defRPr/>
            </a:pPr>
            <a:r>
              <a:rPr lang="en-US" altLang="zh-CN" sz="2800" kern="0" dirty="0" smtClean="0">
                <a:solidFill>
                  <a:prstClr val="black"/>
                </a:solidFill>
                <a:latin typeface="微软雅黑" pitchFamily="34" charset="-122"/>
                <a:ea typeface="微软雅黑" pitchFamily="34" charset="-122"/>
              </a:rPr>
              <a:t>2</a:t>
            </a:r>
            <a:r>
              <a:rPr lang="zh-CN" altLang="en-US" sz="2800" kern="0" dirty="0" smtClean="0">
                <a:solidFill>
                  <a:prstClr val="black"/>
                </a:solidFill>
                <a:latin typeface="微软雅黑" pitchFamily="34" charset="-122"/>
                <a:ea typeface="微软雅黑" pitchFamily="34" charset="-122"/>
              </a:rPr>
              <a:t>、毕博服务邮箱：</a:t>
            </a:r>
            <a:r>
              <a:rPr lang="en-US" altLang="zh-CN" sz="2800" kern="0" dirty="0" smtClean="0">
                <a:solidFill>
                  <a:prstClr val="black"/>
                </a:solidFill>
                <a:latin typeface="微软雅黑" pitchFamily="34" charset="-122"/>
                <a:ea typeface="微软雅黑" pitchFamily="34" charset="-122"/>
              </a:rPr>
              <a:t>serv@blackboard.com.cn</a:t>
            </a:r>
          </a:p>
          <a:p>
            <a:pPr>
              <a:spcBef>
                <a:spcPts val="600"/>
              </a:spcBef>
              <a:buClr>
                <a:srgbClr val="FF0000"/>
              </a:buClr>
              <a:defRPr/>
            </a:pPr>
            <a:r>
              <a:rPr lang="en-US" altLang="zh-CN" sz="2800" kern="0" dirty="0" smtClean="0">
                <a:solidFill>
                  <a:prstClr val="black"/>
                </a:solidFill>
                <a:latin typeface="微软雅黑" pitchFamily="34" charset="-122"/>
                <a:ea typeface="微软雅黑" pitchFamily="34" charset="-122"/>
              </a:rPr>
              <a:t>3</a:t>
            </a:r>
            <a:r>
              <a:rPr lang="zh-CN" altLang="en-US" sz="2800" kern="0" dirty="0" smtClean="0">
                <a:solidFill>
                  <a:prstClr val="black"/>
                </a:solidFill>
                <a:latin typeface="微软雅黑" pitchFamily="34" charset="-122"/>
                <a:ea typeface="微软雅黑" pitchFamily="34" charset="-122"/>
              </a:rPr>
              <a:t>、毕博服务热线：</a:t>
            </a:r>
            <a:r>
              <a:rPr lang="en-US" altLang="zh-CN" sz="2800" kern="0" dirty="0" smtClean="0">
                <a:solidFill>
                  <a:prstClr val="black"/>
                </a:solidFill>
                <a:latin typeface="微软雅黑" pitchFamily="34" charset="-122"/>
                <a:ea typeface="微软雅黑" pitchFamily="34" charset="-122"/>
              </a:rPr>
              <a:t>4006-10-4006</a:t>
            </a:r>
            <a:r>
              <a:rPr lang="en-US" altLang="zh-CN" sz="3200" kern="0" dirty="0" smtClean="0">
                <a:solidFill>
                  <a:prstClr val="black"/>
                </a:solidFill>
                <a:latin typeface="微软雅黑" pitchFamily="34" charset="-122"/>
                <a:ea typeface="微软雅黑" pitchFamily="34" charset="-122"/>
              </a:rPr>
              <a:t>                               </a:t>
            </a:r>
          </a:p>
          <a:p>
            <a:pPr>
              <a:buNone/>
            </a:pPr>
            <a:endParaRPr lang="zh-CN" altLang="en-US" dirty="0"/>
          </a:p>
        </p:txBody>
      </p:sp>
      <p:sp>
        <p:nvSpPr>
          <p:cNvPr id="3" name="标题 2"/>
          <p:cNvSpPr>
            <a:spLocks noGrp="1"/>
          </p:cNvSpPr>
          <p:nvPr>
            <p:ph type="title"/>
          </p:nvPr>
        </p:nvSpPr>
        <p:spPr/>
        <p:txBody>
          <a:bodyPr>
            <a:normAutofit/>
          </a:bodyPr>
          <a:lstStyle/>
          <a:p>
            <a:r>
              <a:rPr lang="zh-CN" altLang="en-US" sz="2800" b="0" dirty="0" smtClean="0"/>
              <a:t>联系方式</a:t>
            </a:r>
            <a:endParaRPr lang="zh-CN" altLang="en-US" sz="2800" b="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dirty="0" smtClean="0"/>
              <a:t>教务平台读取数据创建课程</a:t>
            </a:r>
            <a:endParaRPr lang="zh-CN" altLang="en-US" sz="2800" dirty="0"/>
          </a:p>
        </p:txBody>
      </p:sp>
      <p:pic>
        <p:nvPicPr>
          <p:cNvPr id="6" name="内容占位符 5" descr="2.jpg"/>
          <p:cNvPicPr>
            <a:picLocks noGrp="1" noChangeAspect="1"/>
          </p:cNvPicPr>
          <p:nvPr>
            <p:ph idx="1"/>
          </p:nvPr>
        </p:nvPicPr>
        <p:blipFill>
          <a:blip r:embed="rId2" cstate="print"/>
          <a:stretch>
            <a:fillRect/>
          </a:stretch>
        </p:blipFill>
        <p:spPr>
          <a:xfrm>
            <a:off x="467544" y="1700808"/>
            <a:ext cx="8229600" cy="3509682"/>
          </a:xfrm>
        </p:spPr>
      </p:pic>
      <p:sp>
        <p:nvSpPr>
          <p:cNvPr id="7" name="圆角矩形标注 6"/>
          <p:cNvSpPr/>
          <p:nvPr/>
        </p:nvSpPr>
        <p:spPr>
          <a:xfrm>
            <a:off x="1763688" y="2708920"/>
            <a:ext cx="864096" cy="288032"/>
          </a:xfrm>
          <a:prstGeom prst="wedgeRoundRectCallout">
            <a:avLst>
              <a:gd name="adj1" fmla="val -65075"/>
              <a:gd name="adj2" fmla="val 22144"/>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763688" y="2708920"/>
            <a:ext cx="864096" cy="253916"/>
          </a:xfrm>
          <a:prstGeom prst="rect">
            <a:avLst/>
          </a:prstGeom>
          <a:noFill/>
        </p:spPr>
        <p:txBody>
          <a:bodyPr wrap="square" rtlCol="0">
            <a:spAutoFit/>
          </a:bodyPr>
          <a:lstStyle/>
          <a:p>
            <a:r>
              <a:rPr lang="zh-CN" altLang="en-US" sz="1050" dirty="0" smtClean="0"/>
              <a:t>选择课程</a:t>
            </a:r>
            <a:endParaRPr lang="zh-CN" altLang="en-US" sz="1050" dirty="0"/>
          </a:p>
        </p:txBody>
      </p:sp>
      <p:sp>
        <p:nvSpPr>
          <p:cNvPr id="9" name="圆角矩形标注 8"/>
          <p:cNvSpPr/>
          <p:nvPr/>
        </p:nvSpPr>
        <p:spPr>
          <a:xfrm>
            <a:off x="2771800" y="3356992"/>
            <a:ext cx="1008112" cy="360040"/>
          </a:xfrm>
          <a:prstGeom prst="wedgeRoundRectCallout">
            <a:avLst>
              <a:gd name="adj1" fmla="val -68662"/>
              <a:gd name="adj2" fmla="val -29742"/>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2843808" y="3429000"/>
            <a:ext cx="792088" cy="253916"/>
          </a:xfrm>
          <a:prstGeom prst="rect">
            <a:avLst/>
          </a:prstGeom>
          <a:noFill/>
        </p:spPr>
        <p:txBody>
          <a:bodyPr wrap="square" rtlCol="0">
            <a:spAutoFit/>
          </a:bodyPr>
          <a:lstStyle/>
          <a:p>
            <a:r>
              <a:rPr lang="zh-CN" altLang="en-US" sz="1050" dirty="0" smtClean="0"/>
              <a:t>选择班级</a:t>
            </a:r>
            <a:endParaRPr lang="zh-CN" altLang="en-US" sz="1050" dirty="0"/>
          </a:p>
        </p:txBody>
      </p:sp>
      <p:sp>
        <p:nvSpPr>
          <p:cNvPr id="11" name="圆角矩形标注 10"/>
          <p:cNvSpPr/>
          <p:nvPr/>
        </p:nvSpPr>
        <p:spPr>
          <a:xfrm>
            <a:off x="2123728" y="1988840"/>
            <a:ext cx="1080120" cy="288032"/>
          </a:xfrm>
          <a:prstGeom prst="wedgeRoundRectCallout">
            <a:avLst>
              <a:gd name="adj1" fmla="val -141227"/>
              <a:gd name="adj2" fmla="val 65190"/>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2195736" y="2060848"/>
            <a:ext cx="1080120" cy="253916"/>
          </a:xfrm>
          <a:prstGeom prst="rect">
            <a:avLst/>
          </a:prstGeom>
          <a:noFill/>
        </p:spPr>
        <p:txBody>
          <a:bodyPr wrap="square" rtlCol="0">
            <a:spAutoFit/>
          </a:bodyPr>
          <a:lstStyle/>
          <a:p>
            <a:r>
              <a:rPr lang="zh-CN" altLang="en-US" sz="1050" dirty="0" smtClean="0"/>
              <a:t>点击创建课程</a:t>
            </a:r>
            <a:endParaRPr lang="zh-CN" alt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4.jpg"/>
          <p:cNvPicPr>
            <a:picLocks noGrp="1" noChangeAspect="1"/>
          </p:cNvPicPr>
          <p:nvPr>
            <p:ph idx="1"/>
          </p:nvPr>
        </p:nvPicPr>
        <p:blipFill>
          <a:blip r:embed="rId2" cstate="print"/>
          <a:stretch>
            <a:fillRect/>
          </a:stretch>
        </p:blipFill>
        <p:spPr>
          <a:xfrm>
            <a:off x="467544" y="1052736"/>
            <a:ext cx="8229600" cy="2387707"/>
          </a:xfrm>
        </p:spPr>
      </p:pic>
      <p:sp>
        <p:nvSpPr>
          <p:cNvPr id="3" name="标题 2"/>
          <p:cNvSpPr>
            <a:spLocks noGrp="1"/>
          </p:cNvSpPr>
          <p:nvPr>
            <p:ph type="title"/>
          </p:nvPr>
        </p:nvSpPr>
        <p:spPr/>
        <p:txBody>
          <a:bodyPr>
            <a:normAutofit/>
          </a:bodyPr>
          <a:lstStyle/>
          <a:p>
            <a:r>
              <a:rPr lang="zh-CN" altLang="en-US" sz="2800" dirty="0" smtClean="0"/>
              <a:t>教务平台读取数据创建课程</a:t>
            </a:r>
            <a:endParaRPr lang="zh-CN" altLang="en-US" sz="2800" dirty="0"/>
          </a:p>
        </p:txBody>
      </p:sp>
      <p:sp>
        <p:nvSpPr>
          <p:cNvPr id="5" name="圆角矩形标注 4"/>
          <p:cNvSpPr/>
          <p:nvPr/>
        </p:nvSpPr>
        <p:spPr>
          <a:xfrm>
            <a:off x="5652120" y="2132856"/>
            <a:ext cx="1512168" cy="216024"/>
          </a:xfrm>
          <a:prstGeom prst="wedgeRoundRectCallout">
            <a:avLst>
              <a:gd name="adj1" fmla="val -47522"/>
              <a:gd name="adj2" fmla="val -156574"/>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5796136" y="2132856"/>
            <a:ext cx="1440160" cy="253916"/>
          </a:xfrm>
          <a:prstGeom prst="rect">
            <a:avLst/>
          </a:prstGeom>
          <a:noFill/>
        </p:spPr>
        <p:txBody>
          <a:bodyPr wrap="square" rtlCol="0">
            <a:spAutoFit/>
          </a:bodyPr>
          <a:lstStyle/>
          <a:p>
            <a:r>
              <a:rPr lang="zh-CN" altLang="en-US" sz="1050" dirty="0" smtClean="0"/>
              <a:t>等待课程数据导入</a:t>
            </a:r>
            <a:endParaRPr lang="zh-CN" altLang="en-US" sz="1050" dirty="0"/>
          </a:p>
        </p:txBody>
      </p:sp>
      <p:pic>
        <p:nvPicPr>
          <p:cNvPr id="7" name="图片 6" descr="3.jpg"/>
          <p:cNvPicPr>
            <a:picLocks noChangeAspect="1"/>
          </p:cNvPicPr>
          <p:nvPr/>
        </p:nvPicPr>
        <p:blipFill>
          <a:blip r:embed="rId3" cstate="print"/>
          <a:stretch>
            <a:fillRect/>
          </a:stretch>
        </p:blipFill>
        <p:spPr>
          <a:xfrm>
            <a:off x="467544" y="2420888"/>
            <a:ext cx="8424936" cy="2616131"/>
          </a:xfrm>
          <a:prstGeom prst="rect">
            <a:avLst/>
          </a:prstGeom>
        </p:spPr>
      </p:pic>
      <p:pic>
        <p:nvPicPr>
          <p:cNvPr id="8" name="图片 7" descr="5.jpg"/>
          <p:cNvPicPr>
            <a:picLocks noChangeAspect="1"/>
          </p:cNvPicPr>
          <p:nvPr/>
        </p:nvPicPr>
        <p:blipFill>
          <a:blip r:embed="rId4" cstate="print"/>
          <a:stretch>
            <a:fillRect/>
          </a:stretch>
        </p:blipFill>
        <p:spPr>
          <a:xfrm>
            <a:off x="467544" y="4293096"/>
            <a:ext cx="8532440" cy="2485296"/>
          </a:xfrm>
          <a:prstGeom prst="rect">
            <a:avLst/>
          </a:prstGeom>
        </p:spPr>
      </p:pic>
      <p:sp>
        <p:nvSpPr>
          <p:cNvPr id="9" name="圆角矩形标注 8"/>
          <p:cNvSpPr/>
          <p:nvPr/>
        </p:nvSpPr>
        <p:spPr>
          <a:xfrm>
            <a:off x="1763688" y="5157192"/>
            <a:ext cx="1368152" cy="504056"/>
          </a:xfrm>
          <a:prstGeom prst="wedgeRoundRectCallout">
            <a:avLst>
              <a:gd name="adj1" fmla="val -67277"/>
              <a:gd name="adj2" fmla="val -35891"/>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1907704" y="5229200"/>
            <a:ext cx="1080120" cy="415498"/>
          </a:xfrm>
          <a:prstGeom prst="rect">
            <a:avLst/>
          </a:prstGeom>
          <a:noFill/>
        </p:spPr>
        <p:txBody>
          <a:bodyPr wrap="square" rtlCol="0">
            <a:spAutoFit/>
          </a:bodyPr>
          <a:lstStyle/>
          <a:p>
            <a:r>
              <a:rPr lang="zh-CN" altLang="en-US" sz="1050" dirty="0" smtClean="0"/>
              <a:t>确认课程信息，进入课程</a:t>
            </a:r>
            <a:endParaRPr lang="zh-CN" alt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创建课程页面.jpg"/>
          <p:cNvPicPr>
            <a:picLocks noGrp="1" noChangeAspect="1"/>
          </p:cNvPicPr>
          <p:nvPr>
            <p:ph idx="1"/>
          </p:nvPr>
        </p:nvPicPr>
        <p:blipFill>
          <a:blip r:embed="rId2" cstate="print"/>
          <a:stretch>
            <a:fillRect/>
          </a:stretch>
        </p:blipFill>
        <p:spPr>
          <a:xfrm>
            <a:off x="395536" y="1052736"/>
            <a:ext cx="8229600" cy="4303721"/>
          </a:xfrm>
        </p:spPr>
      </p:pic>
      <p:sp>
        <p:nvSpPr>
          <p:cNvPr id="3" name="标题 2"/>
          <p:cNvSpPr>
            <a:spLocks noGrp="1"/>
          </p:cNvSpPr>
          <p:nvPr>
            <p:ph type="title"/>
          </p:nvPr>
        </p:nvSpPr>
        <p:spPr/>
        <p:txBody>
          <a:bodyPr>
            <a:normAutofit/>
          </a:bodyPr>
          <a:lstStyle/>
          <a:p>
            <a:r>
              <a:rPr lang="zh-CN" altLang="en-US" sz="2800" b="0" dirty="0" smtClean="0"/>
              <a:t>手动创建课程页面</a:t>
            </a:r>
            <a:endParaRPr lang="zh-CN" altLang="en-US" sz="2800" b="0" dirty="0"/>
          </a:p>
        </p:txBody>
      </p:sp>
      <p:sp>
        <p:nvSpPr>
          <p:cNvPr id="5" name="椭圆 4"/>
          <p:cNvSpPr/>
          <p:nvPr/>
        </p:nvSpPr>
        <p:spPr>
          <a:xfrm>
            <a:off x="1259632" y="2204864"/>
            <a:ext cx="230425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创建课程页面2.jpg"/>
          <p:cNvPicPr>
            <a:picLocks noChangeAspect="1"/>
          </p:cNvPicPr>
          <p:nvPr/>
        </p:nvPicPr>
        <p:blipFill>
          <a:blip r:embed="rId3" cstate="print"/>
          <a:stretch>
            <a:fillRect/>
          </a:stretch>
        </p:blipFill>
        <p:spPr>
          <a:xfrm>
            <a:off x="1043608" y="2996952"/>
            <a:ext cx="3495675" cy="3009900"/>
          </a:xfrm>
          <a:prstGeom prst="rect">
            <a:avLst/>
          </a:prstGeom>
        </p:spPr>
      </p:pic>
      <p:pic>
        <p:nvPicPr>
          <p:cNvPr id="7" name="图片 6" descr="创建课程页面3.jpg"/>
          <p:cNvPicPr>
            <a:picLocks noChangeAspect="1"/>
          </p:cNvPicPr>
          <p:nvPr/>
        </p:nvPicPr>
        <p:blipFill>
          <a:blip r:embed="rId4" cstate="print"/>
          <a:stretch>
            <a:fillRect/>
          </a:stretch>
        </p:blipFill>
        <p:spPr>
          <a:xfrm>
            <a:off x="1763688" y="2996952"/>
            <a:ext cx="4505325" cy="3286125"/>
          </a:xfrm>
          <a:prstGeom prst="rect">
            <a:avLst/>
          </a:prstGeom>
        </p:spPr>
      </p:pic>
      <p:pic>
        <p:nvPicPr>
          <p:cNvPr id="8" name="图片 7" descr="创建课程页面4.jpg"/>
          <p:cNvPicPr>
            <a:picLocks noChangeAspect="1"/>
          </p:cNvPicPr>
          <p:nvPr/>
        </p:nvPicPr>
        <p:blipFill>
          <a:blip r:embed="rId5" cstate="print"/>
          <a:stretch>
            <a:fillRect/>
          </a:stretch>
        </p:blipFill>
        <p:spPr>
          <a:xfrm>
            <a:off x="2627784" y="2996952"/>
            <a:ext cx="5810250" cy="2257425"/>
          </a:xfrm>
          <a:prstGeom prst="rect">
            <a:avLst/>
          </a:prstGeom>
        </p:spPr>
      </p:pic>
      <p:pic>
        <p:nvPicPr>
          <p:cNvPr id="9" name="图片 8" descr="创建课程页面5.jpg"/>
          <p:cNvPicPr>
            <a:picLocks noChangeAspect="1"/>
          </p:cNvPicPr>
          <p:nvPr/>
        </p:nvPicPr>
        <p:blipFill>
          <a:blip r:embed="rId6" cstate="print"/>
          <a:stretch>
            <a:fillRect/>
          </a:stretch>
        </p:blipFill>
        <p:spPr>
          <a:xfrm>
            <a:off x="3203848" y="3068960"/>
            <a:ext cx="5810250" cy="3238500"/>
          </a:xfrm>
          <a:prstGeom prst="rect">
            <a:avLst/>
          </a:prstGeom>
        </p:spPr>
      </p:pic>
      <p:sp>
        <p:nvSpPr>
          <p:cNvPr id="10" name="TextBox 9"/>
          <p:cNvSpPr txBox="1"/>
          <p:nvPr/>
        </p:nvSpPr>
        <p:spPr>
          <a:xfrm>
            <a:off x="3707904" y="2276872"/>
            <a:ext cx="1224136" cy="415498"/>
          </a:xfrm>
          <a:prstGeom prst="rect">
            <a:avLst/>
          </a:prstGeom>
          <a:noFill/>
        </p:spPr>
        <p:txBody>
          <a:bodyPr wrap="square" rtlCol="0">
            <a:spAutoFit/>
          </a:bodyPr>
          <a:lstStyle/>
          <a:p>
            <a:r>
              <a:rPr lang="zh-CN" altLang="en-US" sz="1050" dirty="0" smtClean="0"/>
              <a:t>输入课程名称和课程</a:t>
            </a:r>
            <a:r>
              <a:rPr lang="en-US" altLang="zh-CN" sz="1050" dirty="0" smtClean="0"/>
              <a:t>ID</a:t>
            </a:r>
            <a:endParaRPr lang="zh-CN" alt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2859</TotalTime>
  <Words>1425</Words>
  <Application>Microsoft Office PowerPoint</Application>
  <PresentationFormat>全屏显示(4:3)</PresentationFormat>
  <Paragraphs>148</Paragraphs>
  <Slides>67</Slides>
  <Notes>3</Notes>
  <HiddenSlides>0</HiddenSlides>
  <MMClips>0</MMClips>
  <ScaleCrop>false</ScaleCrop>
  <HeadingPairs>
    <vt:vector size="4" baseType="variant">
      <vt:variant>
        <vt:lpstr>主题</vt:lpstr>
      </vt:variant>
      <vt:variant>
        <vt:i4>1</vt:i4>
      </vt:variant>
      <vt:variant>
        <vt:lpstr>幻灯片标题</vt:lpstr>
      </vt:variant>
      <vt:variant>
        <vt:i4>67</vt:i4>
      </vt:variant>
    </vt:vector>
  </HeadingPairs>
  <TitlesOfParts>
    <vt:vector size="68" baseType="lpstr">
      <vt:lpstr>聚合</vt:lpstr>
      <vt:lpstr>BB教学平台课程建设五步走</vt:lpstr>
      <vt:lpstr>幻灯片 2</vt:lpstr>
      <vt:lpstr>幻灯片 3</vt:lpstr>
      <vt:lpstr>登录平台的界面：用一个用户名,就可以教授/学习多门课程。 平台网址：https://c.zju.edu.cn/</vt:lpstr>
      <vt:lpstr>幻灯片 5</vt:lpstr>
      <vt:lpstr>课程创建分两种形式：教务平台数据导入创建和手动创建</vt:lpstr>
      <vt:lpstr>教务平台读取数据创建课程</vt:lpstr>
      <vt:lpstr>教务平台读取数据创建课程</vt:lpstr>
      <vt:lpstr>手动创建课程页面</vt:lpstr>
      <vt:lpstr>创建课程完成，进入课程主页</vt:lpstr>
      <vt:lpstr>课程菜单设置：两种不同形式的课程菜单</vt:lpstr>
      <vt:lpstr>课程菜单设置</vt:lpstr>
      <vt:lpstr>创建课程内容区菜单 </vt:lpstr>
      <vt:lpstr>创建课程内容菜单具体操作 添加课程菜单：点击菜单左上角的    可增加菜单</vt:lpstr>
      <vt:lpstr>模块页面和空白页面</vt:lpstr>
      <vt:lpstr>工具链接：工具链接菜单项用于将某个课程工具，如任务、协作、博客等添加到课程菜单以便学习者能够快速定位到该学习工具。 </vt:lpstr>
      <vt:lpstr>Web链接: Web链接菜单项用于将外部网站的链接添加至课程以便学生快速访问该外部站点。</vt:lpstr>
      <vt:lpstr>课程链接：创建课程链接菜单链接到课程的部分内容，如创建一个名为“课程重点”的课程连接菜单，链接到课程最重要的章节。 </vt:lpstr>
      <vt:lpstr>归类小工具：副标题和划分工具</vt:lpstr>
      <vt:lpstr>幻灯片 20</vt:lpstr>
      <vt:lpstr>课程内容功能模块（以资源为中心课程建设）</vt:lpstr>
      <vt:lpstr>教学资源建设——“项目”的应用（发布内容）</vt:lpstr>
      <vt:lpstr>教学资源建设——“文件夹”的应用（组织课程内容，规        划章节）</vt:lpstr>
      <vt:lpstr>教学资源建设——文件、视音频、图像、web链接</vt:lpstr>
      <vt:lpstr>教学资源建设——文件、视音频、图像、web链接设置</vt:lpstr>
      <vt:lpstr>教学资源建设——学习模块</vt:lpstr>
      <vt:lpstr>教学资源建设——学习模块设置</vt:lpstr>
      <vt:lpstr>Blackboard支持的多媒体文件格式</vt:lpstr>
      <vt:lpstr>幻灯片 29</vt:lpstr>
      <vt:lpstr>互动工具</vt:lpstr>
      <vt:lpstr>互动工具——通知（创建通知菜单）</vt:lpstr>
      <vt:lpstr>互动工具——通知（发布通知）</vt:lpstr>
      <vt:lpstr>互动工具——讨论版</vt:lpstr>
      <vt:lpstr>创建课程论坛菜单</vt:lpstr>
      <vt:lpstr>创建课程论坛</vt:lpstr>
      <vt:lpstr>添加论坛内容</vt:lpstr>
      <vt:lpstr>创建小组论坛</vt:lpstr>
      <vt:lpstr>幻灯片 38</vt:lpstr>
      <vt:lpstr>作业的发布与评价——发布作业</vt:lpstr>
      <vt:lpstr>1、在课程菜单建立作业菜单按钮，发布作业。     </vt:lpstr>
      <vt:lpstr>1、在课程菜单建立作业菜单按钮，发布作业。 </vt:lpstr>
      <vt:lpstr>1、在课程菜单建立作业菜单按钮，发布作业。 </vt:lpstr>
      <vt:lpstr>2、在课程内容区发布作业。</vt:lpstr>
      <vt:lpstr>评价作业——单独批改一个学生的作业</vt:lpstr>
      <vt:lpstr>评价作业——单独批改一个学生的作业</vt:lpstr>
      <vt:lpstr>评价效果</vt:lpstr>
      <vt:lpstr>评价作业——批量下载及批改学生的作业</vt:lpstr>
      <vt:lpstr>评价作业——批量下载及批改学生的作业</vt:lpstr>
      <vt:lpstr>测试与题库</vt:lpstr>
      <vt:lpstr>创建题库</vt:lpstr>
      <vt:lpstr>创建题库</vt:lpstr>
      <vt:lpstr>创建题库</vt:lpstr>
      <vt:lpstr>上传题目模板</vt:lpstr>
      <vt:lpstr>题目示例</vt:lpstr>
      <vt:lpstr>创建测试</vt:lpstr>
      <vt:lpstr>题库组卷</vt:lpstr>
      <vt:lpstr>利用题库创建测试</vt:lpstr>
      <vt:lpstr>手动创建测试 </vt:lpstr>
      <vt:lpstr>手动创建试题</vt:lpstr>
      <vt:lpstr>手动创建试题</vt:lpstr>
      <vt:lpstr>手动创建试题</vt:lpstr>
      <vt:lpstr>发布测试</vt:lpstr>
      <vt:lpstr>学生预览</vt:lpstr>
      <vt:lpstr>测试评分</vt:lpstr>
      <vt:lpstr>测试评分</vt:lpstr>
      <vt:lpstr>完整的成绩中心</vt:lpstr>
      <vt:lpstr>联系方式</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BB教学平台课程建设培训</dc:title>
  <dc:creator>windows7正版</dc:creator>
  <cp:lastModifiedBy>JXW</cp:lastModifiedBy>
  <cp:revision>223</cp:revision>
  <dcterms:created xsi:type="dcterms:W3CDTF">2016-03-22T01:31:22Z</dcterms:created>
  <dcterms:modified xsi:type="dcterms:W3CDTF">2017-01-23T03:06:43Z</dcterms:modified>
</cp:coreProperties>
</file>