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84" r:id="rId1"/>
  </p:sldMasterIdLst>
  <p:notesMasterIdLst>
    <p:notesMasterId r:id="rId54"/>
  </p:notesMasterIdLst>
  <p:handoutMasterIdLst>
    <p:handoutMasterId r:id="rId55"/>
  </p:handoutMasterIdLst>
  <p:sldIdLst>
    <p:sldId id="814" r:id="rId2"/>
    <p:sldId id="928" r:id="rId3"/>
    <p:sldId id="929" r:id="rId4"/>
    <p:sldId id="930" r:id="rId5"/>
    <p:sldId id="985" r:id="rId6"/>
    <p:sldId id="931" r:id="rId7"/>
    <p:sldId id="932" r:id="rId8"/>
    <p:sldId id="935" r:id="rId9"/>
    <p:sldId id="940" r:id="rId10"/>
    <p:sldId id="941" r:id="rId11"/>
    <p:sldId id="942" r:id="rId12"/>
    <p:sldId id="943" r:id="rId13"/>
    <p:sldId id="944" r:id="rId14"/>
    <p:sldId id="945" r:id="rId15"/>
    <p:sldId id="946" r:id="rId16"/>
    <p:sldId id="947" r:id="rId17"/>
    <p:sldId id="948" r:id="rId18"/>
    <p:sldId id="981" r:id="rId19"/>
    <p:sldId id="949" r:id="rId20"/>
    <p:sldId id="950" r:id="rId21"/>
    <p:sldId id="974" r:id="rId22"/>
    <p:sldId id="951" r:id="rId23"/>
    <p:sldId id="952" r:id="rId24"/>
    <p:sldId id="953" r:id="rId25"/>
    <p:sldId id="954" r:id="rId26"/>
    <p:sldId id="955" r:id="rId27"/>
    <p:sldId id="956" r:id="rId28"/>
    <p:sldId id="957" r:id="rId29"/>
    <p:sldId id="975" r:id="rId30"/>
    <p:sldId id="958" r:id="rId31"/>
    <p:sldId id="959" r:id="rId32"/>
    <p:sldId id="960" r:id="rId33"/>
    <p:sldId id="972" r:id="rId34"/>
    <p:sldId id="976" r:id="rId35"/>
    <p:sldId id="961" r:id="rId36"/>
    <p:sldId id="962" r:id="rId37"/>
    <p:sldId id="963" r:id="rId38"/>
    <p:sldId id="970" r:id="rId39"/>
    <p:sldId id="977" r:id="rId40"/>
    <p:sldId id="973" r:id="rId41"/>
    <p:sldId id="964" r:id="rId42"/>
    <p:sldId id="978" r:id="rId43"/>
    <p:sldId id="971" r:id="rId44"/>
    <p:sldId id="979" r:id="rId45"/>
    <p:sldId id="965" r:id="rId46"/>
    <p:sldId id="966" r:id="rId47"/>
    <p:sldId id="983" r:id="rId48"/>
    <p:sldId id="967" r:id="rId49"/>
    <p:sldId id="968" r:id="rId50"/>
    <p:sldId id="986" r:id="rId51"/>
    <p:sldId id="982" r:id="rId52"/>
    <p:sldId id="969" r:id="rId53"/>
  </p:sldIdLst>
  <p:sldSz cx="9144000" cy="6858000" type="screen4x3"/>
  <p:notesSz cx="6858000" cy="9144000"/>
  <p:defaultTextStyle>
    <a:defPPr>
      <a:defRPr lang="zh-CN"/>
    </a:defPPr>
    <a:lvl1pPr algn="l" rtl="0" eaLnBrk="0" fontAlgn="base" hangingPunct="0">
      <a:spcBef>
        <a:spcPct val="0"/>
      </a:spcBef>
      <a:spcAft>
        <a:spcPct val="0"/>
      </a:spcAft>
      <a:defRPr kumimoji="1" sz="2400" b="1"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0"/>
      </a:spcBef>
      <a:spcAft>
        <a:spcPct val="0"/>
      </a:spcAft>
      <a:defRPr kumimoji="1" sz="2400" b="1"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0"/>
      </a:spcBef>
      <a:spcAft>
        <a:spcPct val="0"/>
      </a:spcAft>
      <a:defRPr kumimoji="1" sz="2400" b="1"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0"/>
      </a:spcBef>
      <a:spcAft>
        <a:spcPct val="0"/>
      </a:spcAft>
      <a:defRPr kumimoji="1" sz="2400" b="1"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0"/>
      </a:spcBef>
      <a:spcAft>
        <a:spcPct val="0"/>
      </a:spcAft>
      <a:defRPr kumimoji="1" sz="2400" b="1"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kumimoji="1" sz="2400" b="1" kern="1200">
        <a:solidFill>
          <a:schemeClr val="tx1"/>
        </a:solidFill>
        <a:latin typeface="Times New Roman" panose="02020603050405020304" pitchFamily="18" charset="0"/>
        <a:ea typeface="宋体" panose="02010600030101010101" pitchFamily="2" charset="-122"/>
        <a:cs typeface="+mn-cs"/>
      </a:defRPr>
    </a:lvl6pPr>
    <a:lvl7pPr marL="2743200" algn="l" defTabSz="914400" rtl="0" eaLnBrk="1" latinLnBrk="0" hangingPunct="1">
      <a:defRPr kumimoji="1" sz="2400" b="1" kern="1200">
        <a:solidFill>
          <a:schemeClr val="tx1"/>
        </a:solidFill>
        <a:latin typeface="Times New Roman" panose="02020603050405020304" pitchFamily="18" charset="0"/>
        <a:ea typeface="宋体" panose="02010600030101010101" pitchFamily="2" charset="-122"/>
        <a:cs typeface="+mn-cs"/>
      </a:defRPr>
    </a:lvl7pPr>
    <a:lvl8pPr marL="3200400" algn="l" defTabSz="914400" rtl="0" eaLnBrk="1" latinLnBrk="0" hangingPunct="1">
      <a:defRPr kumimoji="1" sz="2400" b="1" kern="1200">
        <a:solidFill>
          <a:schemeClr val="tx1"/>
        </a:solidFill>
        <a:latin typeface="Times New Roman" panose="02020603050405020304" pitchFamily="18" charset="0"/>
        <a:ea typeface="宋体" panose="02010600030101010101" pitchFamily="2" charset="-122"/>
        <a:cs typeface="+mn-cs"/>
      </a:defRPr>
    </a:lvl8pPr>
    <a:lvl9pPr marL="3657600" algn="l" defTabSz="914400" rtl="0" eaLnBrk="1" latinLnBrk="0" hangingPunct="1">
      <a:defRPr kumimoji="1" sz="2400" b="1" kern="1200">
        <a:solidFill>
          <a:schemeClr val="tx1"/>
        </a:solidFill>
        <a:latin typeface="Times New Roman" panose="02020603050405020304" pitchFamily="18"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66"/>
    <a:srgbClr val="3366FF"/>
    <a:srgbClr val="A50021"/>
    <a:srgbClr val="CC0000"/>
    <a:srgbClr val="0066FF"/>
    <a:srgbClr val="3399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中度样式 3 - 强调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中度样式 3 - 强调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中度样式 3 - 强调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77" autoAdjust="0"/>
    <p:restoredTop sz="94830" autoAdjust="0"/>
  </p:normalViewPr>
  <p:slideViewPr>
    <p:cSldViewPr>
      <p:cViewPr varScale="1">
        <p:scale>
          <a:sx n="60" d="100"/>
          <a:sy n="60" d="100"/>
        </p:scale>
        <p:origin x="1536"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90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0" sz="1200" b="0">
                <a:latin typeface="Arial" pitchFamily="34" charset="0"/>
              </a:defRPr>
            </a:lvl1pPr>
          </a:lstStyle>
          <a:p>
            <a:pPr>
              <a:defRPr/>
            </a:pPr>
            <a:endParaRPr lang="en-US" altLang="zh-CN"/>
          </a:p>
        </p:txBody>
      </p:sp>
      <p:sp>
        <p:nvSpPr>
          <p:cNvPr id="717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200" b="0">
                <a:latin typeface="Arial" pitchFamily="34" charset="0"/>
              </a:defRPr>
            </a:lvl1pPr>
          </a:lstStyle>
          <a:p>
            <a:pPr>
              <a:defRPr/>
            </a:pPr>
            <a:endParaRPr lang="en-US" altLang="zh-CN"/>
          </a:p>
        </p:txBody>
      </p:sp>
      <p:sp>
        <p:nvSpPr>
          <p:cNvPr id="717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0" sz="1200" b="0">
                <a:latin typeface="Arial" pitchFamily="34" charset="0"/>
              </a:defRPr>
            </a:lvl1pPr>
          </a:lstStyle>
          <a:p>
            <a:pPr>
              <a:defRPr/>
            </a:pPr>
            <a:endParaRPr lang="en-US" altLang="zh-CN"/>
          </a:p>
        </p:txBody>
      </p:sp>
      <p:sp>
        <p:nvSpPr>
          <p:cNvPr id="717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0" sz="1200" b="0">
                <a:latin typeface="Arial" panose="020B0604020202020204" pitchFamily="34" charset="0"/>
              </a:defRPr>
            </a:lvl1pPr>
          </a:lstStyle>
          <a:p>
            <a:fld id="{4992EF9F-DA6D-4C46-BA98-EF64B219A4FA}" type="slidenum">
              <a:rPr lang="en-US" altLang="zh-CN"/>
              <a:pPr/>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vl1pPr>
          </a:lstStyle>
          <a:p>
            <a:pPr>
              <a:defRPr/>
            </a:pPr>
            <a:endParaRPr lang="en-US" altLang="zh-CN"/>
          </a:p>
        </p:txBody>
      </p:sp>
      <p:sp>
        <p:nvSpPr>
          <p:cNvPr id="10240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vl1pPr>
          </a:lstStyle>
          <a:p>
            <a:pPr>
              <a:defRPr/>
            </a:pPr>
            <a:endParaRPr lang="en-US" altLang="zh-CN"/>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dirty="0"/>
              <a:t>单击此处编辑母版文本样式</a:t>
            </a:r>
          </a:p>
          <a:p>
            <a:pPr lvl="1"/>
            <a:r>
              <a:rPr lang="zh-CN" altLang="en-US" noProof="0" dirty="0"/>
              <a:t>第二级</a:t>
            </a:r>
          </a:p>
          <a:p>
            <a:pPr lvl="2"/>
            <a:r>
              <a:rPr lang="zh-CN" altLang="en-US" noProof="0" dirty="0"/>
              <a:t>第三级</a:t>
            </a:r>
          </a:p>
          <a:p>
            <a:pPr lvl="3"/>
            <a:r>
              <a:rPr lang="zh-CN" altLang="en-US" noProof="0" dirty="0"/>
              <a:t>第四级</a:t>
            </a:r>
          </a:p>
          <a:p>
            <a:pPr lvl="4"/>
            <a:r>
              <a:rPr lang="zh-CN" altLang="en-US" noProof="0" dirty="0"/>
              <a:t>第五级</a:t>
            </a:r>
          </a:p>
        </p:txBody>
      </p:sp>
      <p:sp>
        <p:nvSpPr>
          <p:cNvPr id="10240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vl1pPr>
          </a:lstStyle>
          <a:p>
            <a:pPr>
              <a:defRPr/>
            </a:pPr>
            <a:endParaRPr lang="en-US" altLang="zh-CN"/>
          </a:p>
        </p:txBody>
      </p:sp>
      <p:sp>
        <p:nvSpPr>
          <p:cNvPr id="10240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vl1pPr>
          </a:lstStyle>
          <a:p>
            <a:fld id="{69218917-B9E1-4250-8980-5F1613C870D5}"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宋体" pitchFamily="2" charset="-122"/>
        <a:cs typeface="+mn-cs"/>
      </a:defRPr>
    </a:lvl1pPr>
    <a:lvl2pPr marL="457200" algn="l" rtl="0" eaLnBrk="0" fontAlgn="base" hangingPunct="0">
      <a:spcBef>
        <a:spcPct val="30000"/>
      </a:spcBef>
      <a:spcAft>
        <a:spcPct val="0"/>
      </a:spcAft>
      <a:defRPr sz="1200" b="1" kern="1200">
        <a:solidFill>
          <a:schemeClr val="tx1"/>
        </a:solidFill>
        <a:latin typeface="Arial" pitchFamily="34" charset="0"/>
        <a:ea typeface="宋体" pitchFamily="2" charset="-122"/>
        <a:cs typeface="+mn-cs"/>
      </a:defRPr>
    </a:lvl2pPr>
    <a:lvl3pPr marL="914400" algn="l" rtl="0" eaLnBrk="0" fontAlgn="base" hangingPunct="0">
      <a:spcBef>
        <a:spcPct val="30000"/>
      </a:spcBef>
      <a:spcAft>
        <a:spcPct val="0"/>
      </a:spcAft>
      <a:defRPr sz="1200" b="1" kern="1200">
        <a:solidFill>
          <a:schemeClr val="tx1"/>
        </a:solidFill>
        <a:latin typeface="Arial" pitchFamily="34" charset="0"/>
        <a:ea typeface="宋体" pitchFamily="2" charset="-122"/>
        <a:cs typeface="+mn-cs"/>
      </a:defRPr>
    </a:lvl3pPr>
    <a:lvl4pPr marL="1371600" algn="l" rtl="0" eaLnBrk="0" fontAlgn="base" hangingPunct="0">
      <a:spcBef>
        <a:spcPct val="30000"/>
      </a:spcBef>
      <a:spcAft>
        <a:spcPct val="0"/>
      </a:spcAft>
      <a:defRPr sz="1200" b="1" kern="1200">
        <a:solidFill>
          <a:schemeClr val="tx1"/>
        </a:solidFill>
        <a:latin typeface="Arial" pitchFamily="34" charset="0"/>
        <a:ea typeface="宋体" pitchFamily="2" charset="-122"/>
        <a:cs typeface="+mn-cs"/>
      </a:defRPr>
    </a:lvl4pPr>
    <a:lvl5pPr marL="1828800" algn="l" rtl="0" eaLnBrk="0" fontAlgn="base" hangingPunct="0">
      <a:spcBef>
        <a:spcPct val="30000"/>
      </a:spcBef>
      <a:spcAft>
        <a:spcPct val="0"/>
      </a:spcAft>
      <a:defRPr sz="1200" b="1" kern="1200">
        <a:solidFill>
          <a:schemeClr val="tx1"/>
        </a:solidFill>
        <a:latin typeface="Arial"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p:spPr>
      </p:sp>
      <p:sp>
        <p:nvSpPr>
          <p:cNvPr id="7171"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solidFill>
                <a:srgbClr val="800000"/>
              </a:solidFill>
              <a:latin typeface="仿宋_GB2312" pitchFamily="49" charset="-122"/>
              <a:ea typeface="仿宋_GB2312" pitchFamily="49" charset="-122"/>
            </a:endParaRPr>
          </a:p>
        </p:txBody>
      </p:sp>
      <p:sp>
        <p:nvSpPr>
          <p:cNvPr id="7172" name="幻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Times New Roman" panose="02020603050405020304" pitchFamily="18" charset="0"/>
                <a:ea typeface="宋体" panose="02010600030101010101" pitchFamily="2" charset="-122"/>
              </a:defRPr>
            </a:lvl1pPr>
            <a:lvl2pPr marL="742950" indent="-285750">
              <a:defRPr kumimoji="1" sz="2400" b="1">
                <a:solidFill>
                  <a:schemeClr val="tx1"/>
                </a:solidFill>
                <a:latin typeface="Times New Roman" panose="02020603050405020304" pitchFamily="18" charset="0"/>
                <a:ea typeface="宋体" panose="02010600030101010101" pitchFamily="2" charset="-122"/>
              </a:defRPr>
            </a:lvl2pPr>
            <a:lvl3pPr marL="1143000" indent="-228600">
              <a:defRPr kumimoji="1" sz="2400" b="1">
                <a:solidFill>
                  <a:schemeClr val="tx1"/>
                </a:solidFill>
                <a:latin typeface="Times New Roman" panose="02020603050405020304" pitchFamily="18" charset="0"/>
                <a:ea typeface="宋体" panose="02010600030101010101" pitchFamily="2" charset="-122"/>
              </a:defRPr>
            </a:lvl3pPr>
            <a:lvl4pPr marL="1600200" indent="-228600">
              <a:defRPr kumimoji="1" sz="2400" b="1">
                <a:solidFill>
                  <a:schemeClr val="tx1"/>
                </a:solidFill>
                <a:latin typeface="Times New Roman" panose="02020603050405020304" pitchFamily="18" charset="0"/>
                <a:ea typeface="宋体" panose="02010600030101010101" pitchFamily="2" charset="-122"/>
              </a:defRPr>
            </a:lvl4pPr>
            <a:lvl5pPr marL="2057400" indent="-228600">
              <a:defRPr kumimoji="1" sz="2400" b="1">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9pPr>
          </a:lstStyle>
          <a:p>
            <a:fld id="{2528087C-ABF0-470D-A4E4-5A050A5AE4C6}" type="slidenum">
              <a:rPr lang="zh-CN" altLang="en-US" sz="1200" b="0">
                <a:solidFill>
                  <a:srgbClr val="000000"/>
                </a:solidFill>
                <a:latin typeface="Calibri" panose="020F0502020204030204" pitchFamily="34" charset="0"/>
              </a:rPr>
              <a:pPr/>
              <a:t>1</a:t>
            </a:fld>
            <a:endParaRPr lang="zh-CN" altLang="en-US" sz="1200" b="0">
              <a:solidFill>
                <a:srgbClr val="000000"/>
              </a:solidFil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TextEdit="1"/>
          </p:cNvSpPr>
          <p:nvPr>
            <p:ph type="sldImg"/>
          </p:nvPr>
        </p:nvSpPr>
        <p:spPr>
          <a:ln/>
        </p:spPr>
      </p:sp>
      <p:sp>
        <p:nvSpPr>
          <p:cNvPr id="32771" name="备注占位符 2"/>
          <p:cNvSpPr>
            <a:spLocks noGrp="1"/>
          </p:cNvSpPr>
          <p:nvPr>
            <p:ph type="body" idx="1"/>
          </p:nvPr>
        </p:nvSpPr>
        <p:spPr>
          <a:noFill/>
          <a:ln/>
        </p:spPr>
        <p:txBody>
          <a:bodyPr/>
          <a:lstStyle/>
          <a:p>
            <a:endParaRPr lang="zh-CN" altLang="en-US"/>
          </a:p>
        </p:txBody>
      </p:sp>
      <p:sp>
        <p:nvSpPr>
          <p:cNvPr id="32772" name="灯片编号占位符 3"/>
          <p:cNvSpPr>
            <a:spLocks noGrp="1"/>
          </p:cNvSpPr>
          <p:nvPr>
            <p:ph type="sldNum" sz="quarter" idx="5"/>
          </p:nvPr>
        </p:nvSpPr>
        <p:spPr>
          <a:noFill/>
        </p:spPr>
        <p:txBody>
          <a:bodyPr/>
          <a:lstStyle/>
          <a:p>
            <a:fld id="{33776FAB-20FC-4891-9AD9-FE0A0FF63163}" type="slidenum">
              <a:rPr lang="en-US" altLang="zh-CN"/>
              <a:pPr/>
              <a:t>52</a:t>
            </a:fld>
            <a:endParaRPr lang="en-US" altLang="zh-CN"/>
          </a:p>
        </p:txBody>
      </p:sp>
    </p:spTree>
    <p:extLst>
      <p:ext uri="{BB962C8B-B14F-4D97-AF65-F5344CB8AC3E}">
        <p14:creationId xmlns:p14="http://schemas.microsoft.com/office/powerpoint/2010/main" val="35485295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标题幻灯片">
    <p:spTree>
      <p:nvGrpSpPr>
        <p:cNvPr id="1" name=""/>
        <p:cNvGrpSpPr/>
        <p:nvPr/>
      </p:nvGrpSpPr>
      <p:grpSpPr>
        <a:xfrm>
          <a:off x="0" y="0"/>
          <a:ext cx="0" cy="0"/>
          <a:chOff x="0" y="0"/>
          <a:chExt cx="0" cy="0"/>
        </a:xfrm>
      </p:grpSpPr>
      <p:sp>
        <p:nvSpPr>
          <p:cNvPr id="4" name="Line 4"/>
          <p:cNvSpPr>
            <a:spLocks noChangeShapeType="1"/>
          </p:cNvSpPr>
          <p:nvPr/>
        </p:nvSpPr>
        <p:spPr bwMode="auto">
          <a:xfrm>
            <a:off x="0" y="6731000"/>
            <a:ext cx="9144000" cy="0"/>
          </a:xfrm>
          <a:prstGeom prst="line">
            <a:avLst/>
          </a:prstGeom>
          <a:noFill/>
          <a:ln w="215900">
            <a:solidFill>
              <a:srgbClr val="005096"/>
            </a:solidFill>
            <a:round/>
            <a:headEnd/>
            <a:tailEnd/>
          </a:ln>
        </p:spPr>
        <p:txBody>
          <a:bodyPr/>
          <a:lstStyle/>
          <a:p>
            <a:pPr>
              <a:defRPr/>
            </a:pPr>
            <a:endParaRPr lang="zh-CN" altLang="en-US"/>
          </a:p>
        </p:txBody>
      </p:sp>
      <p:sp>
        <p:nvSpPr>
          <p:cNvPr id="5" name="Line 5"/>
          <p:cNvSpPr>
            <a:spLocks noChangeShapeType="1"/>
          </p:cNvSpPr>
          <p:nvPr/>
        </p:nvSpPr>
        <p:spPr bwMode="auto">
          <a:xfrm>
            <a:off x="0" y="6448425"/>
            <a:ext cx="9144000" cy="0"/>
          </a:xfrm>
          <a:prstGeom prst="line">
            <a:avLst/>
          </a:prstGeom>
          <a:noFill/>
          <a:ln w="114300">
            <a:solidFill>
              <a:srgbClr val="005096"/>
            </a:solidFill>
            <a:round/>
            <a:headEnd/>
            <a:tailEnd/>
          </a:ln>
        </p:spPr>
        <p:txBody>
          <a:bodyPr/>
          <a:lstStyle/>
          <a:p>
            <a:pPr>
              <a:defRPr/>
            </a:pPr>
            <a:endParaRPr lang="zh-CN" altLang="en-US"/>
          </a:p>
        </p:txBody>
      </p:sp>
      <p:sp>
        <p:nvSpPr>
          <p:cNvPr id="6" name="Line 6"/>
          <p:cNvSpPr>
            <a:spLocks noChangeShapeType="1"/>
          </p:cNvSpPr>
          <p:nvPr/>
        </p:nvSpPr>
        <p:spPr bwMode="auto">
          <a:xfrm>
            <a:off x="0" y="6251575"/>
            <a:ext cx="9144000" cy="0"/>
          </a:xfrm>
          <a:prstGeom prst="line">
            <a:avLst/>
          </a:prstGeom>
          <a:noFill/>
          <a:ln w="63500">
            <a:solidFill>
              <a:srgbClr val="005096"/>
            </a:solidFill>
            <a:round/>
            <a:headEnd/>
            <a:tailEnd/>
          </a:ln>
        </p:spPr>
        <p:txBody>
          <a:bodyPr/>
          <a:lstStyle/>
          <a:p>
            <a:pPr>
              <a:defRPr/>
            </a:pPr>
            <a:endParaRPr lang="zh-CN" altLang="en-US"/>
          </a:p>
        </p:txBody>
      </p:sp>
      <p:graphicFrame>
        <p:nvGraphicFramePr>
          <p:cNvPr id="7" name="Object 1"/>
          <p:cNvGraphicFramePr>
            <a:graphicFrameLocks noChangeAspect="1"/>
          </p:cNvGraphicFramePr>
          <p:nvPr/>
        </p:nvGraphicFramePr>
        <p:xfrm>
          <a:off x="250825" y="260350"/>
          <a:ext cx="1131888" cy="1009650"/>
        </p:xfrm>
        <a:graphic>
          <a:graphicData uri="http://schemas.openxmlformats.org/presentationml/2006/ole">
            <mc:AlternateContent xmlns:mc="http://schemas.openxmlformats.org/markup-compatibility/2006">
              <mc:Choice xmlns:v="urn:schemas-microsoft-com:vml" Requires="v">
                <p:oleObj spid="_x0000_s25791" name="BMP 图象" r:id="rId3" imgW="2209524" imgH="2049958" progId="PBrush">
                  <p:embed/>
                </p:oleObj>
              </mc:Choice>
              <mc:Fallback>
                <p:oleObj name="BMP 图象" r:id="rId3" imgW="2209524" imgH="2049958" progId="PBrush">
                  <p:embed/>
                  <p:pic>
                    <p:nvPicPr>
                      <p:cNvPr id="0" name="Picture 1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60350"/>
                        <a:ext cx="1131888" cy="1009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Picture 19" descr="图片1"/>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4149725"/>
            <a:ext cx="914400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0" name="Rectangle 2"/>
          <p:cNvSpPr>
            <a:spLocks noGrp="1" noChangeArrowheads="1"/>
          </p:cNvSpPr>
          <p:nvPr>
            <p:ph type="ctrTitle"/>
          </p:nvPr>
        </p:nvSpPr>
        <p:spPr>
          <a:xfrm>
            <a:off x="755650" y="765175"/>
            <a:ext cx="7772400" cy="1470025"/>
          </a:xfrm>
        </p:spPr>
        <p:txBody>
          <a:bodyPr/>
          <a:lstStyle>
            <a:lvl1pPr algn="ctr">
              <a:defRPr smtClean="0"/>
            </a:lvl1pPr>
          </a:lstStyle>
          <a:p>
            <a:r>
              <a:rPr lang="zh-CN" altLang="en-US"/>
              <a:t>单击此处编辑母版标题样式</a:t>
            </a:r>
          </a:p>
        </p:txBody>
      </p:sp>
      <p:sp>
        <p:nvSpPr>
          <p:cNvPr id="78851" name="Rectangle 3"/>
          <p:cNvSpPr>
            <a:spLocks noGrp="1" noChangeArrowheads="1"/>
          </p:cNvSpPr>
          <p:nvPr>
            <p:ph type="subTitle" idx="1"/>
          </p:nvPr>
        </p:nvSpPr>
        <p:spPr>
          <a:xfrm>
            <a:off x="1547813" y="2565400"/>
            <a:ext cx="6400800" cy="719138"/>
          </a:xfrm>
        </p:spPr>
        <p:txBody>
          <a:bodyPr/>
          <a:lstStyle>
            <a:lvl1pPr marL="0" indent="0" algn="ctr">
              <a:buFont typeface="Wingdings" pitchFamily="2" charset="2"/>
              <a:buNone/>
              <a:defRPr smtClean="0"/>
            </a:lvl1pPr>
          </a:lstStyle>
          <a:p>
            <a:r>
              <a:rPr lang="zh-CN" altLang="en-US"/>
              <a:t>单击此处编辑母版副标题样式</a:t>
            </a:r>
          </a:p>
        </p:txBody>
      </p:sp>
    </p:spTree>
    <p:extLst>
      <p:ext uri="{BB962C8B-B14F-4D97-AF65-F5344CB8AC3E}">
        <p14:creationId xmlns:p14="http://schemas.microsoft.com/office/powerpoint/2010/main" val="287960645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11635132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60065900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86550" y="150813"/>
            <a:ext cx="2000250" cy="594518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85800" y="150813"/>
            <a:ext cx="5848350" cy="594518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89980385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2895600" y="150813"/>
            <a:ext cx="5791200" cy="1143000"/>
          </a:xfrm>
        </p:spPr>
        <p:txBody>
          <a:bodyPr/>
          <a:lstStyle/>
          <a:p>
            <a:r>
              <a:rPr lang="zh-CN" altLang="en-US"/>
              <a:t>单击此处编辑母版标题样式</a:t>
            </a:r>
          </a:p>
        </p:txBody>
      </p:sp>
      <p:sp>
        <p:nvSpPr>
          <p:cNvPr id="3" name="图表占位符 2"/>
          <p:cNvSpPr>
            <a:spLocks noGrp="1"/>
          </p:cNvSpPr>
          <p:nvPr>
            <p:ph type="chart" idx="1"/>
          </p:nvPr>
        </p:nvSpPr>
        <p:spPr>
          <a:xfrm>
            <a:off x="685800" y="1981200"/>
            <a:ext cx="7772400" cy="4114800"/>
          </a:xfrm>
        </p:spPr>
        <p:txBody>
          <a:bodyPr/>
          <a:lstStyle/>
          <a:p>
            <a:pPr lvl="0"/>
            <a:endParaRPr lang="zh-CN" altLang="en-US" noProof="0"/>
          </a:p>
        </p:txBody>
      </p:sp>
    </p:spTree>
    <p:extLst>
      <p:ext uri="{BB962C8B-B14F-4D97-AF65-F5344CB8AC3E}">
        <p14:creationId xmlns:p14="http://schemas.microsoft.com/office/powerpoint/2010/main" val="341488378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reserve="1">
  <p:cSld name="标题和文本在内容之上">
    <p:spTree>
      <p:nvGrpSpPr>
        <p:cNvPr id="1" name=""/>
        <p:cNvGrpSpPr/>
        <p:nvPr/>
      </p:nvGrpSpPr>
      <p:grpSpPr>
        <a:xfrm>
          <a:off x="0" y="0"/>
          <a:ext cx="0" cy="0"/>
          <a:chOff x="0" y="0"/>
          <a:chExt cx="0" cy="0"/>
        </a:xfrm>
      </p:grpSpPr>
      <p:sp>
        <p:nvSpPr>
          <p:cNvPr id="2" name="标题 1"/>
          <p:cNvSpPr>
            <a:spLocks noGrp="1"/>
          </p:cNvSpPr>
          <p:nvPr>
            <p:ph type="title"/>
          </p:nvPr>
        </p:nvSpPr>
        <p:spPr>
          <a:xfrm>
            <a:off x="1331640" y="0"/>
            <a:ext cx="57912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685800" y="1981200"/>
            <a:ext cx="77724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85800" y="4114800"/>
            <a:ext cx="77724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24223523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标题，文本与剪贴画">
    <p:spTree>
      <p:nvGrpSpPr>
        <p:cNvPr id="1" name=""/>
        <p:cNvGrpSpPr/>
        <p:nvPr/>
      </p:nvGrpSpPr>
      <p:grpSpPr>
        <a:xfrm>
          <a:off x="0" y="0"/>
          <a:ext cx="0" cy="0"/>
          <a:chOff x="0" y="0"/>
          <a:chExt cx="0" cy="0"/>
        </a:xfrm>
      </p:grpSpPr>
      <p:sp>
        <p:nvSpPr>
          <p:cNvPr id="2" name="标题 1"/>
          <p:cNvSpPr>
            <a:spLocks noGrp="1"/>
          </p:cNvSpPr>
          <p:nvPr>
            <p:ph type="title"/>
          </p:nvPr>
        </p:nvSpPr>
        <p:spPr>
          <a:xfrm>
            <a:off x="2895600" y="150813"/>
            <a:ext cx="57912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685800" y="1981200"/>
            <a:ext cx="381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剪贴画占位符 3"/>
          <p:cNvSpPr>
            <a:spLocks noGrp="1"/>
          </p:cNvSpPr>
          <p:nvPr>
            <p:ph type="clipArt" sz="half" idx="2"/>
          </p:nvPr>
        </p:nvSpPr>
        <p:spPr>
          <a:xfrm>
            <a:off x="4648200" y="1981200"/>
            <a:ext cx="3810000" cy="4114800"/>
          </a:xfrm>
        </p:spPr>
        <p:txBody>
          <a:bodyPr/>
          <a:lstStyle/>
          <a:p>
            <a:pPr lvl="0"/>
            <a:endParaRPr lang="zh-CN" altLang="en-US" noProof="0"/>
          </a:p>
        </p:txBody>
      </p:sp>
    </p:spTree>
    <p:extLst>
      <p:ext uri="{BB962C8B-B14F-4D97-AF65-F5344CB8AC3E}">
        <p14:creationId xmlns:p14="http://schemas.microsoft.com/office/powerpoint/2010/main" val="261568751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2895600" y="150813"/>
            <a:ext cx="57912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685800" y="1981200"/>
            <a:ext cx="381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81200"/>
            <a:ext cx="381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90236415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692275" y="115888"/>
            <a:ext cx="5791200" cy="1143000"/>
          </a:xfrm>
        </p:spPr>
        <p:txBody>
          <a:bodyPr/>
          <a:lstStyle/>
          <a:p>
            <a:r>
              <a:rPr lang="zh-CN" altLang="en-US"/>
              <a:t>单击此处编辑母版标题样式</a:t>
            </a:r>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a:p>
        </p:txBody>
      </p:sp>
    </p:spTree>
    <p:extLst>
      <p:ext uri="{BB962C8B-B14F-4D97-AF65-F5344CB8AC3E}">
        <p14:creationId xmlns:p14="http://schemas.microsoft.com/office/powerpoint/2010/main" val="317515017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306834868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5790911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395325136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31536476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24619141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391232053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51464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6478508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Rectangle 17"/>
          <p:cNvSpPr>
            <a:spLocks noChangeArrowheads="1"/>
          </p:cNvSpPr>
          <p:nvPr userDrawn="1"/>
        </p:nvSpPr>
        <p:spPr bwMode="gray">
          <a:xfrm>
            <a:off x="0" y="0"/>
            <a:ext cx="9144000" cy="415925"/>
          </a:xfrm>
          <a:prstGeom prst="rect">
            <a:avLst/>
          </a:prstGeom>
          <a:gradFill rotWithShape="1">
            <a:gsLst>
              <a:gs pos="0">
                <a:srgbClr val="0070C0"/>
              </a:gs>
              <a:gs pos="100000">
                <a:schemeClr val="accent1">
                  <a:gamma/>
                  <a:tint val="0"/>
                  <a:invGamma/>
                </a:schemeClr>
              </a:gs>
            </a:gsLst>
            <a:lin ang="5400000" scaled="1"/>
          </a:gradFill>
          <a:ln w="9525">
            <a:noFill/>
            <a:miter lim="800000"/>
            <a:headEnd/>
            <a:tailEnd/>
          </a:ln>
          <a:effectLst/>
        </p:spPr>
        <p:txBody>
          <a:bodyPr wrap="none" anchor="ctr"/>
          <a:lstStyle/>
          <a:p>
            <a:pPr eaLnBrk="1" hangingPunct="1">
              <a:defRPr/>
            </a:pPr>
            <a:endParaRPr lang="zh-CN" altLang="en-US">
              <a:solidFill>
                <a:srgbClr val="000000"/>
              </a:solidFill>
            </a:endParaRPr>
          </a:p>
        </p:txBody>
      </p:sp>
      <p:sp>
        <p:nvSpPr>
          <p:cNvPr id="3075" name="Rectangle 2"/>
          <p:cNvSpPr>
            <a:spLocks noGrp="1" noChangeArrowheads="1"/>
          </p:cNvSpPr>
          <p:nvPr>
            <p:ph type="title"/>
          </p:nvPr>
        </p:nvSpPr>
        <p:spPr bwMode="auto">
          <a:xfrm>
            <a:off x="1403350" y="0"/>
            <a:ext cx="579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a:t>
            </a:r>
          </a:p>
        </p:txBody>
      </p:sp>
      <p:sp>
        <p:nvSpPr>
          <p:cNvPr id="3076"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p:txBody>
      </p:sp>
      <p:sp>
        <p:nvSpPr>
          <p:cNvPr id="1029" name="Line 7"/>
          <p:cNvSpPr>
            <a:spLocks noChangeShapeType="1"/>
          </p:cNvSpPr>
          <p:nvPr/>
        </p:nvSpPr>
        <p:spPr bwMode="auto">
          <a:xfrm>
            <a:off x="1331913" y="981075"/>
            <a:ext cx="6211887" cy="0"/>
          </a:xfrm>
          <a:prstGeom prst="line">
            <a:avLst/>
          </a:prstGeom>
          <a:noFill/>
          <a:ln w="63500">
            <a:solidFill>
              <a:srgbClr val="005096"/>
            </a:solidFill>
            <a:round/>
            <a:headEnd/>
            <a:tailEnd/>
          </a:ln>
        </p:spPr>
        <p:txBody>
          <a:bodyPr/>
          <a:lstStyle/>
          <a:p>
            <a:pPr>
              <a:defRPr/>
            </a:pPr>
            <a:endParaRPr lang="zh-CN" altLang="en-US"/>
          </a:p>
        </p:txBody>
      </p:sp>
      <p:pic>
        <p:nvPicPr>
          <p:cNvPr id="3078" name="Picture 19" descr="1"/>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b="38461"/>
          <a:stretch>
            <a:fillRect/>
          </a:stretch>
        </p:blipFill>
        <p:spPr bwMode="auto">
          <a:xfrm>
            <a:off x="0" y="6324600"/>
            <a:ext cx="91440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Box 11"/>
          <p:cNvSpPr txBox="1">
            <a:spLocks noChangeArrowheads="1"/>
          </p:cNvSpPr>
          <p:nvPr userDrawn="1"/>
        </p:nvSpPr>
        <p:spPr bwMode="auto">
          <a:xfrm>
            <a:off x="0" y="6519863"/>
            <a:ext cx="3492500" cy="338137"/>
          </a:xfrm>
          <a:prstGeom prst="rect">
            <a:avLst/>
          </a:prstGeom>
          <a:noFill/>
          <a:ln>
            <a:noFill/>
          </a:ln>
          <a:extLst/>
        </p:spPr>
        <p:txBody>
          <a:bodyPr>
            <a:spAutoFit/>
          </a:bodyPr>
          <a:lstStyle>
            <a:lvl1pPr>
              <a:defRPr kumimoji="1" sz="2400" b="1">
                <a:solidFill>
                  <a:schemeClr val="tx1"/>
                </a:solidFill>
                <a:latin typeface="Times New Roman" panose="02020603050405020304" pitchFamily="18" charset="0"/>
                <a:ea typeface="宋体" panose="02010600030101010101" pitchFamily="2" charset="-122"/>
              </a:defRPr>
            </a:lvl1pPr>
            <a:lvl2pPr marL="742950" indent="-285750">
              <a:defRPr kumimoji="1" sz="2400" b="1">
                <a:solidFill>
                  <a:schemeClr val="tx1"/>
                </a:solidFill>
                <a:latin typeface="Times New Roman" panose="02020603050405020304" pitchFamily="18" charset="0"/>
                <a:ea typeface="宋体" panose="02010600030101010101" pitchFamily="2" charset="-122"/>
              </a:defRPr>
            </a:lvl2pPr>
            <a:lvl3pPr marL="1143000" indent="-228600">
              <a:defRPr kumimoji="1" sz="2400" b="1">
                <a:solidFill>
                  <a:schemeClr val="tx1"/>
                </a:solidFill>
                <a:latin typeface="Times New Roman" panose="02020603050405020304" pitchFamily="18" charset="0"/>
                <a:ea typeface="宋体" panose="02010600030101010101" pitchFamily="2" charset="-122"/>
              </a:defRPr>
            </a:lvl3pPr>
            <a:lvl4pPr marL="1600200" indent="-228600">
              <a:defRPr kumimoji="1" sz="2400" b="1">
                <a:solidFill>
                  <a:schemeClr val="tx1"/>
                </a:solidFill>
                <a:latin typeface="Times New Roman" panose="02020603050405020304" pitchFamily="18" charset="0"/>
                <a:ea typeface="宋体" panose="02010600030101010101" pitchFamily="2" charset="-122"/>
              </a:defRPr>
            </a:lvl4pPr>
            <a:lvl5pPr marL="2057400" indent="-228600">
              <a:defRPr kumimoji="1" sz="2400" b="1">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9pPr>
          </a:lstStyle>
          <a:p>
            <a:pPr eaLnBrk="1" hangingPunct="1">
              <a:defRPr/>
            </a:pPr>
            <a:r>
              <a:rPr lang="en-US" altLang="zh-CN" sz="1600">
                <a:solidFill>
                  <a:srgbClr val="FFFFFF"/>
                </a:solidFill>
                <a:cs typeface="Times New Roman" panose="02020603050405020304" pitchFamily="18" charset="0"/>
              </a:rPr>
              <a:t>http://cse.zju.edu.cn</a:t>
            </a:r>
            <a:endParaRPr lang="zh-CN" altLang="en-US" sz="1600">
              <a:solidFill>
                <a:srgbClr val="FFFFFF"/>
              </a:solidFill>
              <a:cs typeface="Times New Roman" panose="02020603050405020304" pitchFamily="18" charset="0"/>
            </a:endParaRPr>
          </a:p>
        </p:txBody>
      </p:sp>
      <p:pic>
        <p:nvPicPr>
          <p:cNvPr id="3080" name="Picture 5"/>
          <p:cNvPicPr>
            <a:picLocks noChangeAspect="1" noChangeArrowheads="1"/>
          </p:cNvPicPr>
          <p:nvPr userDrawn="1"/>
        </p:nvPicPr>
        <p:blipFill>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950" y="125413"/>
            <a:ext cx="10795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Box 1"/>
          <p:cNvSpPr txBox="1">
            <a:spLocks noChangeArrowheads="1"/>
          </p:cNvSpPr>
          <p:nvPr userDrawn="1"/>
        </p:nvSpPr>
        <p:spPr bwMode="auto">
          <a:xfrm>
            <a:off x="8459788" y="6383338"/>
            <a:ext cx="684212" cy="460375"/>
          </a:xfrm>
          <a:prstGeom prst="rect">
            <a:avLst/>
          </a:prstGeom>
          <a:noFill/>
          <a:ln>
            <a:noFill/>
          </a:ln>
          <a:extLst/>
        </p:spPr>
        <p:txBody>
          <a:bodyPr>
            <a:spAutoFit/>
          </a:bodyPr>
          <a:lstStyle>
            <a:lvl1pPr>
              <a:defRPr kumimoji="1" sz="2400" b="1">
                <a:solidFill>
                  <a:schemeClr val="tx1"/>
                </a:solidFill>
                <a:latin typeface="Times New Roman" panose="02020603050405020304" pitchFamily="18" charset="0"/>
                <a:ea typeface="宋体" panose="02010600030101010101" pitchFamily="2" charset="-122"/>
              </a:defRPr>
            </a:lvl1pPr>
            <a:lvl2pPr marL="742950" indent="-285750">
              <a:defRPr kumimoji="1" sz="2400" b="1">
                <a:solidFill>
                  <a:schemeClr val="tx1"/>
                </a:solidFill>
                <a:latin typeface="Times New Roman" panose="02020603050405020304" pitchFamily="18" charset="0"/>
                <a:ea typeface="宋体" panose="02010600030101010101" pitchFamily="2" charset="-122"/>
              </a:defRPr>
            </a:lvl2pPr>
            <a:lvl3pPr marL="1143000" indent="-228600">
              <a:defRPr kumimoji="1" sz="2400" b="1">
                <a:solidFill>
                  <a:schemeClr val="tx1"/>
                </a:solidFill>
                <a:latin typeface="Times New Roman" panose="02020603050405020304" pitchFamily="18" charset="0"/>
                <a:ea typeface="宋体" panose="02010600030101010101" pitchFamily="2" charset="-122"/>
              </a:defRPr>
            </a:lvl3pPr>
            <a:lvl4pPr marL="1600200" indent="-228600">
              <a:defRPr kumimoji="1" sz="2400" b="1">
                <a:solidFill>
                  <a:schemeClr val="tx1"/>
                </a:solidFill>
                <a:latin typeface="Times New Roman" panose="02020603050405020304" pitchFamily="18" charset="0"/>
                <a:ea typeface="宋体" panose="02010600030101010101" pitchFamily="2" charset="-122"/>
              </a:defRPr>
            </a:lvl4pPr>
            <a:lvl5pPr marL="2057400" indent="-228600">
              <a:defRPr kumimoji="1" sz="2400" b="1">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9pPr>
          </a:lstStyle>
          <a:p>
            <a:pPr algn="ctr" eaLnBrk="1" hangingPunct="1"/>
            <a:fld id="{1698ADF6-E51E-457C-8C84-14BDC0807B8A}" type="slidenum">
              <a:rPr lang="zh-CN" altLang="en-US">
                <a:solidFill>
                  <a:srgbClr val="000000"/>
                </a:solidFill>
              </a:rPr>
              <a:pPr algn="ctr" eaLnBrk="1" hangingPunct="1"/>
              <a:t>‹#›</a:t>
            </a:fld>
            <a:endParaRPr lang="zh-CN" altLang="en-US">
              <a:solidFill>
                <a:srgbClr val="000000"/>
              </a:solidFill>
            </a:endParaRPr>
          </a:p>
        </p:txBody>
      </p:sp>
      <p:pic>
        <p:nvPicPr>
          <p:cNvPr id="3082" name="Picture 11" descr="D:\2010-2014工作\控制系logo\CSE红色透明.tif"/>
          <p:cNvPicPr>
            <a:picLocks noChangeAspect="1" noChangeArrowheads="1"/>
          </p:cNvPicPr>
          <p:nvPr userDrawn="1"/>
        </p:nvPicPr>
        <p:blipFill>
          <a:blip r:embed="rId21" cstate="print">
            <a:extLst>
              <a:ext uri="{28A0092B-C50C-407E-A947-70E740481C1C}">
                <a14:useLocalDpi xmlns:a14="http://schemas.microsoft.com/office/drawing/2010/main" val="0"/>
              </a:ext>
            </a:extLst>
          </a:blip>
          <a:srcRect/>
          <a:stretch>
            <a:fillRect/>
          </a:stretch>
        </p:blipFill>
        <p:spPr bwMode="auto">
          <a:xfrm>
            <a:off x="7786688" y="214313"/>
            <a:ext cx="122237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81" r:id="rId1"/>
    <p:sldLayoutId id="2147484465" r:id="rId2"/>
    <p:sldLayoutId id="2147484466" r:id="rId3"/>
    <p:sldLayoutId id="2147484467" r:id="rId4"/>
    <p:sldLayoutId id="2147484468" r:id="rId5"/>
    <p:sldLayoutId id="2147484469" r:id="rId6"/>
    <p:sldLayoutId id="2147484470" r:id="rId7"/>
    <p:sldLayoutId id="2147484471" r:id="rId8"/>
    <p:sldLayoutId id="2147484472" r:id="rId9"/>
    <p:sldLayoutId id="2147484473" r:id="rId10"/>
    <p:sldLayoutId id="2147484474" r:id="rId11"/>
    <p:sldLayoutId id="2147484475" r:id="rId12"/>
    <p:sldLayoutId id="2147484476" r:id="rId13"/>
    <p:sldLayoutId id="2147484477" r:id="rId14"/>
    <p:sldLayoutId id="2147484478" r:id="rId15"/>
    <p:sldLayoutId id="2147484479" r:id="rId16"/>
    <p:sldLayoutId id="2147484480" r:id="rId17"/>
  </p:sldLayoutIdLst>
  <p:transition/>
  <p:hf sldNum="0" hdr="0" ftr="0" dt="0"/>
  <p:txStyles>
    <p:titleStyle>
      <a:lvl1pPr algn="l" rtl="0" eaLnBrk="0" fontAlgn="base" hangingPunct="0">
        <a:spcBef>
          <a:spcPct val="0"/>
        </a:spcBef>
        <a:spcAft>
          <a:spcPct val="0"/>
        </a:spcAft>
        <a:defRPr kumimoji="1" sz="2800" b="1">
          <a:solidFill>
            <a:srgbClr val="FF0000"/>
          </a:solidFill>
          <a:latin typeface="+mn-lt"/>
          <a:ea typeface="华文中宋" pitchFamily="2" charset="-122"/>
          <a:cs typeface="+mj-cs"/>
        </a:defRPr>
      </a:lvl1pPr>
      <a:lvl2pPr algn="l" rtl="0" eaLnBrk="0" fontAlgn="base" hangingPunct="0">
        <a:spcBef>
          <a:spcPct val="0"/>
        </a:spcBef>
        <a:spcAft>
          <a:spcPct val="0"/>
        </a:spcAft>
        <a:defRPr kumimoji="1" sz="2800" b="1">
          <a:solidFill>
            <a:srgbClr val="FF0000"/>
          </a:solidFill>
          <a:latin typeface="Times New Roman" pitchFamily="18" charset="0"/>
          <a:ea typeface="华文中宋" pitchFamily="2" charset="-122"/>
        </a:defRPr>
      </a:lvl2pPr>
      <a:lvl3pPr algn="l" rtl="0" eaLnBrk="0" fontAlgn="base" hangingPunct="0">
        <a:spcBef>
          <a:spcPct val="0"/>
        </a:spcBef>
        <a:spcAft>
          <a:spcPct val="0"/>
        </a:spcAft>
        <a:defRPr kumimoji="1" sz="2800" b="1">
          <a:solidFill>
            <a:srgbClr val="FF0000"/>
          </a:solidFill>
          <a:latin typeface="Times New Roman" pitchFamily="18" charset="0"/>
          <a:ea typeface="华文中宋" pitchFamily="2" charset="-122"/>
        </a:defRPr>
      </a:lvl3pPr>
      <a:lvl4pPr algn="l" rtl="0" eaLnBrk="0" fontAlgn="base" hangingPunct="0">
        <a:spcBef>
          <a:spcPct val="0"/>
        </a:spcBef>
        <a:spcAft>
          <a:spcPct val="0"/>
        </a:spcAft>
        <a:defRPr kumimoji="1" sz="2800" b="1">
          <a:solidFill>
            <a:srgbClr val="FF0000"/>
          </a:solidFill>
          <a:latin typeface="Times New Roman" pitchFamily="18" charset="0"/>
          <a:ea typeface="华文中宋" pitchFamily="2" charset="-122"/>
        </a:defRPr>
      </a:lvl4pPr>
      <a:lvl5pPr algn="l" rtl="0" eaLnBrk="0" fontAlgn="base" hangingPunct="0">
        <a:spcBef>
          <a:spcPct val="0"/>
        </a:spcBef>
        <a:spcAft>
          <a:spcPct val="0"/>
        </a:spcAft>
        <a:defRPr kumimoji="1" sz="2800" b="1">
          <a:solidFill>
            <a:srgbClr val="FF0000"/>
          </a:solidFill>
          <a:latin typeface="Times New Roman" pitchFamily="18" charset="0"/>
          <a:ea typeface="华文中宋" pitchFamily="2" charset="-122"/>
        </a:defRPr>
      </a:lvl5pPr>
      <a:lvl6pPr marL="457200" algn="r" rtl="0" fontAlgn="base">
        <a:spcBef>
          <a:spcPct val="0"/>
        </a:spcBef>
        <a:spcAft>
          <a:spcPct val="0"/>
        </a:spcAft>
        <a:defRPr kumimoji="1" sz="3600" b="1">
          <a:solidFill>
            <a:srgbClr val="FF0000"/>
          </a:solidFill>
          <a:latin typeface="Times New Roman" pitchFamily="18" charset="0"/>
          <a:ea typeface="楷体_GB2312" pitchFamily="49" charset="-122"/>
        </a:defRPr>
      </a:lvl6pPr>
      <a:lvl7pPr marL="914400" algn="r" rtl="0" fontAlgn="base">
        <a:spcBef>
          <a:spcPct val="0"/>
        </a:spcBef>
        <a:spcAft>
          <a:spcPct val="0"/>
        </a:spcAft>
        <a:defRPr kumimoji="1" sz="3600" b="1">
          <a:solidFill>
            <a:srgbClr val="FF0000"/>
          </a:solidFill>
          <a:latin typeface="Times New Roman" pitchFamily="18" charset="0"/>
          <a:ea typeface="楷体_GB2312" pitchFamily="49" charset="-122"/>
        </a:defRPr>
      </a:lvl7pPr>
      <a:lvl8pPr marL="1371600" algn="r" rtl="0" fontAlgn="base">
        <a:spcBef>
          <a:spcPct val="0"/>
        </a:spcBef>
        <a:spcAft>
          <a:spcPct val="0"/>
        </a:spcAft>
        <a:defRPr kumimoji="1" sz="3600" b="1">
          <a:solidFill>
            <a:srgbClr val="FF0000"/>
          </a:solidFill>
          <a:latin typeface="Times New Roman" pitchFamily="18" charset="0"/>
          <a:ea typeface="楷体_GB2312" pitchFamily="49" charset="-122"/>
        </a:defRPr>
      </a:lvl8pPr>
      <a:lvl9pPr marL="1828800" algn="r" rtl="0" fontAlgn="base">
        <a:spcBef>
          <a:spcPct val="0"/>
        </a:spcBef>
        <a:spcAft>
          <a:spcPct val="0"/>
        </a:spcAft>
        <a:defRPr kumimoji="1" sz="3600" b="1">
          <a:solidFill>
            <a:srgbClr val="FF0000"/>
          </a:solidFill>
          <a:latin typeface="Times New Roman" pitchFamily="18" charset="0"/>
          <a:ea typeface="楷体_GB2312" pitchFamily="49" charset="-122"/>
        </a:defRPr>
      </a:lvl9pPr>
    </p:titleStyle>
    <p:bodyStyle>
      <a:lvl1pPr marL="342900" indent="-342900" algn="l" rtl="0" eaLnBrk="0" fontAlgn="base" hangingPunct="0">
        <a:spcBef>
          <a:spcPct val="20000"/>
        </a:spcBef>
        <a:spcAft>
          <a:spcPct val="0"/>
        </a:spcAft>
        <a:buFont typeface="Wingdings" panose="05000000000000000000" pitchFamily="2" charset="2"/>
        <a:buChar char="Ø"/>
        <a:defRPr kumimoji="1" sz="24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宋体" charset="-122"/>
        </a:defRPr>
      </a:lvl3pPr>
      <a:lvl4pPr marL="1600200" indent="-228600" algn="l" rtl="0" eaLnBrk="0" fontAlgn="base" hangingPunct="0">
        <a:spcBef>
          <a:spcPct val="20000"/>
        </a:spcBef>
        <a:spcAft>
          <a:spcPct val="0"/>
        </a:spcAft>
        <a:buChar char="–"/>
        <a:defRPr kumimoji="1" sz="2000">
          <a:solidFill>
            <a:schemeClr val="tx1"/>
          </a:solidFill>
          <a:latin typeface="+mn-lt"/>
          <a:ea typeface="宋体" charset="-122"/>
        </a:defRPr>
      </a:lvl4pPr>
      <a:lvl5pPr marL="2057400" indent="-228600" algn="l" rtl="0" eaLnBrk="0" fontAlgn="base" hangingPunct="0">
        <a:spcBef>
          <a:spcPct val="20000"/>
        </a:spcBef>
        <a:spcAft>
          <a:spcPct val="0"/>
        </a:spcAft>
        <a:buChar char="»"/>
        <a:defRPr kumimoji="1" sz="2000">
          <a:solidFill>
            <a:schemeClr val="tx1"/>
          </a:solidFill>
          <a:latin typeface="+mn-lt"/>
          <a:ea typeface="宋体" charset="-122"/>
        </a:defRPr>
      </a:lvl5pPr>
      <a:lvl6pPr marL="2514600" indent="-228600" algn="l" rtl="0" fontAlgn="base">
        <a:spcBef>
          <a:spcPct val="20000"/>
        </a:spcBef>
        <a:spcAft>
          <a:spcPct val="0"/>
        </a:spcAft>
        <a:buChar char="»"/>
        <a:defRPr kumimoji="1" sz="2000">
          <a:solidFill>
            <a:schemeClr val="tx1"/>
          </a:solidFill>
          <a:latin typeface="+mn-lt"/>
          <a:ea typeface="宋体" charset="-122"/>
        </a:defRPr>
      </a:lvl6pPr>
      <a:lvl7pPr marL="2971800" indent="-228600" algn="l" rtl="0" fontAlgn="base">
        <a:spcBef>
          <a:spcPct val="20000"/>
        </a:spcBef>
        <a:spcAft>
          <a:spcPct val="0"/>
        </a:spcAft>
        <a:buChar char="»"/>
        <a:defRPr kumimoji="1" sz="2000">
          <a:solidFill>
            <a:schemeClr val="tx1"/>
          </a:solidFill>
          <a:latin typeface="+mn-lt"/>
          <a:ea typeface="宋体" charset="-122"/>
        </a:defRPr>
      </a:lvl7pPr>
      <a:lvl8pPr marL="3429000" indent="-228600" algn="l" rtl="0" fontAlgn="base">
        <a:spcBef>
          <a:spcPct val="20000"/>
        </a:spcBef>
        <a:spcAft>
          <a:spcPct val="0"/>
        </a:spcAft>
        <a:buChar char="»"/>
        <a:defRPr kumimoji="1" sz="2000">
          <a:solidFill>
            <a:schemeClr val="tx1"/>
          </a:solidFill>
          <a:latin typeface="+mn-lt"/>
          <a:ea typeface="宋体" charset="-122"/>
        </a:defRPr>
      </a:lvl8pPr>
      <a:lvl9pPr marL="3886200" indent="-228600" algn="l" rtl="0" fontAlgn="base">
        <a:spcBef>
          <a:spcPct val="20000"/>
        </a:spcBef>
        <a:spcAft>
          <a:spcPct val="0"/>
        </a:spcAft>
        <a:buChar char="»"/>
        <a:defRPr kumimoji="1" sz="2000">
          <a:solidFill>
            <a:schemeClr val="tx1"/>
          </a:solidFill>
          <a:latin typeface="+mn-lt"/>
          <a:ea typeface="宋体"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7.xml"/><Relationship Id="rId5" Type="http://schemas.openxmlformats.org/officeDocument/2006/relationships/image" Target="../media/image22.gif"/><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video" Target="../media/media4.wmv"/><Relationship Id="rId13" Type="http://schemas.openxmlformats.org/officeDocument/2006/relationships/image" Target="../media/image32.png"/><Relationship Id="rId3" Type="http://schemas.microsoft.com/office/2007/relationships/media" Target="../media/media2.wmv"/><Relationship Id="rId7" Type="http://schemas.microsoft.com/office/2007/relationships/media" Target="../media/media4.wmv"/><Relationship Id="rId12" Type="http://schemas.openxmlformats.org/officeDocument/2006/relationships/image" Target="../media/image31.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video" Target="../media/media3.wmv"/><Relationship Id="rId11" Type="http://schemas.openxmlformats.org/officeDocument/2006/relationships/image" Target="../media/image30.png"/><Relationship Id="rId5" Type="http://schemas.microsoft.com/office/2007/relationships/media" Target="../media/media3.wmv"/><Relationship Id="rId10" Type="http://schemas.openxmlformats.org/officeDocument/2006/relationships/image" Target="../media/image29.png"/><Relationship Id="rId4" Type="http://schemas.openxmlformats.org/officeDocument/2006/relationships/video" Target="../media/media2.wmv"/><Relationship Id="rId9"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image" Target="../media/image36.jpeg"/><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jpeg"/><Relationship Id="rId7" Type="http://schemas.openxmlformats.org/officeDocument/2006/relationships/image" Target="../media/image46.png"/><Relationship Id="rId2" Type="http://schemas.openxmlformats.org/officeDocument/2006/relationships/image" Target="../media/image41.jpeg"/><Relationship Id="rId1" Type="http://schemas.openxmlformats.org/officeDocument/2006/relationships/slideLayout" Target="../slideLayouts/slideLayout8.xml"/><Relationship Id="rId6" Type="http://schemas.openxmlformats.org/officeDocument/2006/relationships/image" Target="../media/image45.jpeg"/><Relationship Id="rId5" Type="http://schemas.openxmlformats.org/officeDocument/2006/relationships/image" Target="../media/image44.jpeg"/><Relationship Id="rId10" Type="http://schemas.openxmlformats.org/officeDocument/2006/relationships/image" Target="../media/image49.png"/><Relationship Id="rId4" Type="http://schemas.openxmlformats.org/officeDocument/2006/relationships/image" Target="../media/image43.jpeg"/><Relationship Id="rId9"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35.jpeg"/><Relationship Id="rId1" Type="http://schemas.openxmlformats.org/officeDocument/2006/relationships/slideLayout" Target="../slideLayouts/slideLayout3.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2.vml"/><Relationship Id="rId5" Type="http://schemas.openxmlformats.org/officeDocument/2006/relationships/image" Target="../media/image67.jpeg"/><Relationship Id="rId4" Type="http://schemas.openxmlformats.org/officeDocument/2006/relationships/image" Target="../media/image66.emf"/></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34.png"/><Relationship Id="rId1" Type="http://schemas.openxmlformats.org/officeDocument/2006/relationships/slideLayout" Target="../slideLayouts/slideLayout3.xml"/><Relationship Id="rId5" Type="http://schemas.openxmlformats.org/officeDocument/2006/relationships/image" Target="../media/image71.jpeg"/><Relationship Id="rId4" Type="http://schemas.openxmlformats.org/officeDocument/2006/relationships/image" Target="../media/image70.png"/></Relationships>
</file>

<file path=ppt/slides/_rels/slide3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3.xml"/><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3.xml"/><Relationship Id="rId5" Type="http://schemas.openxmlformats.org/officeDocument/2006/relationships/image" Target="../media/image81.jpeg"/><Relationship Id="rId4" Type="http://schemas.openxmlformats.org/officeDocument/2006/relationships/image" Target="../media/image80.jpeg"/></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83.png"/><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84.jpeg"/><Relationship Id="rId1" Type="http://schemas.openxmlformats.org/officeDocument/2006/relationships/slideLayout" Target="../slideLayouts/slideLayout3.xml"/><Relationship Id="rId4" Type="http://schemas.openxmlformats.org/officeDocument/2006/relationships/image" Target="../media/image85.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eg"/><Relationship Id="rId1" Type="http://schemas.openxmlformats.org/officeDocument/2006/relationships/slideLayout" Target="../slideLayouts/slideLayout3.xml"/><Relationship Id="rId6" Type="http://schemas.openxmlformats.org/officeDocument/2006/relationships/image" Target="../media/image90.png"/><Relationship Id="rId5" Type="http://schemas.openxmlformats.org/officeDocument/2006/relationships/image" Target="../media/image89.jpg"/><Relationship Id="rId4" Type="http://schemas.openxmlformats.org/officeDocument/2006/relationships/image" Target="../media/image88.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9" descr="图片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149725"/>
            <a:ext cx="914400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txBox="1">
            <a:spLocks noChangeArrowheads="1"/>
          </p:cNvSpPr>
          <p:nvPr/>
        </p:nvSpPr>
        <p:spPr bwMode="auto">
          <a:xfrm>
            <a:off x="1331913" y="389157"/>
            <a:ext cx="60483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defTabSz="457200">
              <a:defRPr kumimoji="1" sz="2400" b="1">
                <a:solidFill>
                  <a:schemeClr val="tx1"/>
                </a:solidFill>
                <a:latin typeface="Times New Roman" panose="02020603050405020304" pitchFamily="18" charset="0"/>
                <a:ea typeface="宋体" panose="02010600030101010101" pitchFamily="2" charset="-122"/>
              </a:defRPr>
            </a:lvl1pPr>
            <a:lvl2pPr marL="742950" indent="-285750" defTabSz="457200">
              <a:defRPr kumimoji="1" sz="2400" b="1">
                <a:solidFill>
                  <a:schemeClr val="tx1"/>
                </a:solidFill>
                <a:latin typeface="Times New Roman" panose="02020603050405020304" pitchFamily="18" charset="0"/>
                <a:ea typeface="宋体" panose="02010600030101010101" pitchFamily="2" charset="-122"/>
              </a:defRPr>
            </a:lvl2pPr>
            <a:lvl3pPr marL="1143000" indent="-228600" defTabSz="457200">
              <a:defRPr kumimoji="1" sz="2400" b="1">
                <a:solidFill>
                  <a:schemeClr val="tx1"/>
                </a:solidFill>
                <a:latin typeface="Times New Roman" panose="02020603050405020304" pitchFamily="18" charset="0"/>
                <a:ea typeface="宋体" panose="02010600030101010101" pitchFamily="2" charset="-122"/>
              </a:defRPr>
            </a:lvl3pPr>
            <a:lvl4pPr marL="1600200" indent="-228600" defTabSz="457200">
              <a:defRPr kumimoji="1" sz="2400" b="1">
                <a:solidFill>
                  <a:schemeClr val="tx1"/>
                </a:solidFill>
                <a:latin typeface="Times New Roman" panose="02020603050405020304" pitchFamily="18" charset="0"/>
                <a:ea typeface="宋体" panose="02010600030101010101" pitchFamily="2" charset="-122"/>
              </a:defRPr>
            </a:lvl4pPr>
            <a:lvl5pPr marL="2057400" indent="-228600" defTabSz="457200">
              <a:defRPr kumimoji="1" sz="2400" b="1">
                <a:solidFill>
                  <a:schemeClr val="tx1"/>
                </a:solidFill>
                <a:latin typeface="Times New Roman" panose="02020603050405020304" pitchFamily="18" charset="0"/>
                <a:ea typeface="宋体" panose="02010600030101010101" pitchFamily="2" charset="-122"/>
              </a:defRPr>
            </a:lvl5pPr>
            <a:lvl6pPr marL="2514600" indent="-228600" defTabSz="4572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6pPr>
            <a:lvl7pPr marL="2971800" indent="-228600" defTabSz="4572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7pPr>
            <a:lvl8pPr marL="3429000" indent="-228600" defTabSz="4572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8pPr>
            <a:lvl9pPr marL="3886200" indent="-228600" defTabSz="4572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9pPr>
          </a:lstStyle>
          <a:p>
            <a:r>
              <a:rPr lang="zh-CN" altLang="en-US" sz="2000" dirty="0">
                <a:solidFill>
                  <a:srgbClr val="000000"/>
                </a:solidFill>
                <a:latin typeface="华文中宋" panose="02010600040101010101" pitchFamily="2" charset="-122"/>
                <a:ea typeface="华文中宋" panose="02010600040101010101" pitchFamily="2" charset="-122"/>
                <a:cs typeface="宋体" panose="02010600030101010101" pitchFamily="2" charset="-122"/>
              </a:rPr>
              <a:t>浙江大学控制科学与工程学院</a:t>
            </a:r>
            <a:endParaRPr lang="en-US" altLang="zh-CN" sz="2000" dirty="0">
              <a:solidFill>
                <a:srgbClr val="000000"/>
              </a:solidFill>
              <a:latin typeface="华文中宋" panose="02010600040101010101" pitchFamily="2" charset="-122"/>
              <a:ea typeface="华文中宋" panose="02010600040101010101" pitchFamily="2" charset="-122"/>
              <a:cs typeface="宋体" panose="02010600030101010101" pitchFamily="2" charset="-122"/>
            </a:endParaRPr>
          </a:p>
          <a:p>
            <a:r>
              <a:rPr lang="en-US" altLang="zh-CN" sz="2000" dirty="0">
                <a:solidFill>
                  <a:srgbClr val="000000"/>
                </a:solidFill>
                <a:ea typeface="华文中宋" panose="02010600040101010101" pitchFamily="2" charset="-122"/>
                <a:cs typeface="Times New Roman" panose="02020603050405020304" pitchFamily="18" charset="0"/>
              </a:rPr>
              <a:t>College of Control Science &amp; Engineering</a:t>
            </a:r>
          </a:p>
        </p:txBody>
      </p:sp>
      <p:sp>
        <p:nvSpPr>
          <p:cNvPr id="4100" name="矩形 1"/>
          <p:cNvSpPr>
            <a:spLocks noChangeArrowheads="1"/>
          </p:cNvSpPr>
          <p:nvPr/>
        </p:nvSpPr>
        <p:spPr bwMode="auto">
          <a:xfrm>
            <a:off x="6432550" y="6480175"/>
            <a:ext cx="2711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defRPr kumimoji="1" sz="2400" b="1">
                <a:solidFill>
                  <a:schemeClr val="tx1"/>
                </a:solidFill>
                <a:latin typeface="Times New Roman" panose="02020603050405020304" pitchFamily="18" charset="0"/>
                <a:ea typeface="宋体" panose="02010600030101010101" pitchFamily="2" charset="-122"/>
              </a:defRPr>
            </a:lvl1pPr>
            <a:lvl2pPr marL="742950" indent="-285750" defTabSz="457200">
              <a:defRPr kumimoji="1" sz="2400" b="1">
                <a:solidFill>
                  <a:schemeClr val="tx1"/>
                </a:solidFill>
                <a:latin typeface="Times New Roman" panose="02020603050405020304" pitchFamily="18" charset="0"/>
                <a:ea typeface="宋体" panose="02010600030101010101" pitchFamily="2" charset="-122"/>
              </a:defRPr>
            </a:lvl2pPr>
            <a:lvl3pPr marL="1143000" indent="-228600" defTabSz="457200">
              <a:defRPr kumimoji="1" sz="2400" b="1">
                <a:solidFill>
                  <a:schemeClr val="tx1"/>
                </a:solidFill>
                <a:latin typeface="Times New Roman" panose="02020603050405020304" pitchFamily="18" charset="0"/>
                <a:ea typeface="宋体" panose="02010600030101010101" pitchFamily="2" charset="-122"/>
              </a:defRPr>
            </a:lvl3pPr>
            <a:lvl4pPr marL="1600200" indent="-228600" defTabSz="457200">
              <a:defRPr kumimoji="1" sz="2400" b="1">
                <a:solidFill>
                  <a:schemeClr val="tx1"/>
                </a:solidFill>
                <a:latin typeface="Times New Roman" panose="02020603050405020304" pitchFamily="18" charset="0"/>
                <a:ea typeface="宋体" panose="02010600030101010101" pitchFamily="2" charset="-122"/>
              </a:defRPr>
            </a:lvl4pPr>
            <a:lvl5pPr marL="2057400" indent="-228600" defTabSz="457200">
              <a:defRPr kumimoji="1" sz="2400" b="1">
                <a:solidFill>
                  <a:schemeClr val="tx1"/>
                </a:solidFill>
                <a:latin typeface="Times New Roman" panose="02020603050405020304" pitchFamily="18" charset="0"/>
                <a:ea typeface="宋体" panose="02010600030101010101" pitchFamily="2" charset="-122"/>
              </a:defRPr>
            </a:lvl5pPr>
            <a:lvl6pPr marL="2514600" indent="-228600" defTabSz="4572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6pPr>
            <a:lvl7pPr marL="2971800" indent="-228600" defTabSz="4572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7pPr>
            <a:lvl8pPr marL="3429000" indent="-228600" defTabSz="4572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8pPr>
            <a:lvl9pPr marL="3886200" indent="-228600" defTabSz="457200" eaLnBrk="0" fontAlgn="base" hangingPunct="0">
              <a:spcBef>
                <a:spcPct val="0"/>
              </a:spcBef>
              <a:spcAft>
                <a:spcPct val="0"/>
              </a:spcAft>
              <a:defRPr kumimoji="1" sz="24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a:solidFill>
                  <a:srgbClr val="000000"/>
                </a:solidFill>
                <a:ea typeface="华文中宋" panose="02010600040101010101" pitchFamily="2" charset="-122"/>
                <a:cs typeface="Times New Roman" panose="02020603050405020304" pitchFamily="18" charset="0"/>
              </a:rPr>
              <a:t>http://www.cse.zju.edu.cn</a:t>
            </a:r>
            <a:endParaRPr lang="zh-CN" altLang="en-US" sz="1800">
              <a:solidFill>
                <a:srgbClr val="000000"/>
              </a:solidFill>
              <a:ea typeface="华文中宋" panose="02010600040101010101" pitchFamily="2" charset="-122"/>
              <a:cs typeface="Times New Roman" panose="02020603050405020304" pitchFamily="18" charset="0"/>
            </a:endParaRPr>
          </a:p>
        </p:txBody>
      </p:sp>
      <p:sp>
        <p:nvSpPr>
          <p:cNvPr id="5" name="Rectangle 2"/>
          <p:cNvSpPr>
            <a:spLocks noGrp="1" noChangeArrowheads="1"/>
          </p:cNvSpPr>
          <p:nvPr>
            <p:ph type="ctrTitle"/>
          </p:nvPr>
        </p:nvSpPr>
        <p:spPr>
          <a:xfrm>
            <a:off x="1763713" y="1484313"/>
            <a:ext cx="5832623" cy="1006213"/>
          </a:xfrm>
        </p:spPr>
        <p:txBody>
          <a:bodyPr/>
          <a:lstStyle/>
          <a:p>
            <a:pPr algn="ctr" eaLnBrk="1" hangingPunct="1"/>
            <a:r>
              <a:rPr lang="en-US" altLang="zh-CN" sz="3600" dirty="0">
                <a:latin typeface="微软雅黑" pitchFamily="34" charset="-122"/>
                <a:ea typeface="微软雅黑" pitchFamily="34" charset="-122"/>
              </a:rPr>
              <a:t>2016</a:t>
            </a:r>
            <a:r>
              <a:rPr lang="zh-CN" altLang="en-US" sz="3600" dirty="0">
                <a:latin typeface="微软雅黑" pitchFamily="34" charset="-122"/>
                <a:ea typeface="微软雅黑" pitchFamily="34" charset="-122"/>
              </a:rPr>
              <a:t>级专业认知</a:t>
            </a:r>
            <a:br>
              <a:rPr lang="en-US" altLang="zh-CN" dirty="0">
                <a:latin typeface="微软雅黑" pitchFamily="34" charset="-122"/>
                <a:ea typeface="微软雅黑" pitchFamily="34" charset="-122"/>
              </a:rPr>
            </a:br>
            <a:r>
              <a:rPr lang="en-US" altLang="zh-CN" dirty="0">
                <a:latin typeface="微软雅黑" pitchFamily="34" charset="-122"/>
                <a:ea typeface="微软雅黑" pitchFamily="34" charset="-122"/>
              </a:rPr>
              <a:t>--</a:t>
            </a:r>
            <a:r>
              <a:rPr lang="zh-CN" altLang="en-US" sz="2400" dirty="0">
                <a:latin typeface="微软雅黑" pitchFamily="34" charset="-122"/>
                <a:ea typeface="微软雅黑" pitchFamily="34" charset="-122"/>
              </a:rPr>
              <a:t>自动化仪表研究所</a:t>
            </a:r>
          </a:p>
        </p:txBody>
      </p:sp>
      <p:sp>
        <p:nvSpPr>
          <p:cNvPr id="6" name="Rectangle 3"/>
          <p:cNvSpPr>
            <a:spLocks noGrp="1" noChangeArrowheads="1"/>
          </p:cNvSpPr>
          <p:nvPr>
            <p:ph type="subTitle" idx="1"/>
          </p:nvPr>
        </p:nvSpPr>
        <p:spPr>
          <a:xfrm>
            <a:off x="611560" y="2513506"/>
            <a:ext cx="8064500" cy="576262"/>
          </a:xfrm>
        </p:spPr>
        <p:txBody>
          <a:bodyPr/>
          <a:lstStyle/>
          <a:p>
            <a:pPr algn="dist" eaLnBrk="1" hangingPunct="1">
              <a:defRPr/>
            </a:pPr>
            <a:r>
              <a:rPr lang="en-US" altLang="zh-CN" sz="2800" dirty="0">
                <a:solidFill>
                  <a:srgbClr val="002060"/>
                </a:solidFill>
                <a:effectLst>
                  <a:outerShdw blurRad="38100" dist="38100" dir="2700000" algn="tl">
                    <a:srgbClr val="C0C0C0"/>
                  </a:outerShdw>
                </a:effectLst>
                <a:latin typeface="Arial Black" panose="020B0A04020102020204" pitchFamily="34" charset="0"/>
              </a:rPr>
              <a:t>Institute of Automation Instrumentation</a:t>
            </a:r>
          </a:p>
        </p:txBody>
      </p:sp>
      <p:sp>
        <p:nvSpPr>
          <p:cNvPr id="7" name="Rectangle 11"/>
          <p:cNvSpPr>
            <a:spLocks noChangeArrowheads="1"/>
          </p:cNvSpPr>
          <p:nvPr/>
        </p:nvSpPr>
        <p:spPr bwMode="auto">
          <a:xfrm>
            <a:off x="1479624" y="3645024"/>
            <a:ext cx="6400800" cy="576288"/>
          </a:xfrm>
          <a:prstGeom prst="rect">
            <a:avLst/>
          </a:prstGeom>
          <a:noFill/>
          <a:ln w="9525">
            <a:noFill/>
            <a:miter lim="800000"/>
            <a:headEnd/>
            <a:tailEnd/>
          </a:ln>
          <a:effectLst/>
        </p:spPr>
        <p:txBody>
          <a:bodyPr/>
          <a:lstStyle/>
          <a:p>
            <a:pPr algn="ctr" eaLnBrk="1" hangingPunct="1">
              <a:spcBef>
                <a:spcPct val="50000"/>
              </a:spcBef>
              <a:buClr>
                <a:srgbClr val="FF0000"/>
              </a:buClr>
              <a:defRPr/>
            </a:pPr>
            <a:r>
              <a:rPr lang="en-US" altLang="zh-CN" sz="2800" b="1" dirty="0">
                <a:solidFill>
                  <a:srgbClr val="2B3078"/>
                </a:solidFill>
                <a:effectLst>
                  <a:outerShdw blurRad="38100" dist="38100" dir="2700000" algn="tl">
                    <a:srgbClr val="C0C0C0"/>
                  </a:outerShdw>
                </a:effectLst>
                <a:latin typeface="Tahoma" pitchFamily="34" charset="0"/>
                <a:ea typeface="黑体" pitchFamily="49" charset="-122"/>
              </a:rPr>
              <a:t>2017</a:t>
            </a:r>
            <a:r>
              <a:rPr lang="zh-CN" altLang="en-US" sz="2800" b="1" dirty="0">
                <a:solidFill>
                  <a:srgbClr val="2B3078"/>
                </a:solidFill>
                <a:effectLst>
                  <a:outerShdw blurRad="38100" dist="38100" dir="2700000" algn="tl">
                    <a:srgbClr val="C0C0C0"/>
                  </a:outerShdw>
                </a:effectLst>
                <a:latin typeface="Tahoma" pitchFamily="34" charset="0"/>
                <a:ea typeface="黑体" pitchFamily="49" charset="-122"/>
              </a:rPr>
              <a:t>年</a:t>
            </a:r>
            <a:r>
              <a:rPr lang="en-US" altLang="zh-CN" sz="2800" b="1" dirty="0">
                <a:solidFill>
                  <a:srgbClr val="2B3078"/>
                </a:solidFill>
                <a:effectLst>
                  <a:outerShdw blurRad="38100" dist="38100" dir="2700000" algn="tl">
                    <a:srgbClr val="C0C0C0"/>
                  </a:outerShdw>
                </a:effectLst>
                <a:latin typeface="Tahoma" pitchFamily="34" charset="0"/>
                <a:ea typeface="黑体" pitchFamily="49" charset="-122"/>
              </a:rPr>
              <a:t>7</a:t>
            </a:r>
            <a:r>
              <a:rPr lang="zh-CN" altLang="en-US" sz="2800" b="1" dirty="0">
                <a:solidFill>
                  <a:srgbClr val="2B3078"/>
                </a:solidFill>
                <a:effectLst>
                  <a:outerShdw blurRad="38100" dist="38100" dir="2700000" algn="tl">
                    <a:srgbClr val="C0C0C0"/>
                  </a:outerShdw>
                </a:effectLst>
                <a:latin typeface="Tahoma" pitchFamily="34" charset="0"/>
                <a:ea typeface="黑体" pitchFamily="49" charset="-122"/>
              </a:rPr>
              <a:t>月</a:t>
            </a:r>
            <a:r>
              <a:rPr lang="en-US" altLang="zh-CN" sz="2800" dirty="0">
                <a:solidFill>
                  <a:srgbClr val="2B3078"/>
                </a:solidFill>
                <a:effectLst>
                  <a:outerShdw blurRad="38100" dist="38100" dir="2700000" algn="tl">
                    <a:srgbClr val="C0C0C0"/>
                  </a:outerShdw>
                </a:effectLst>
                <a:latin typeface="Tahoma" pitchFamily="34" charset="0"/>
                <a:ea typeface="黑体" pitchFamily="49" charset="-122"/>
              </a:rPr>
              <a:t>21</a:t>
            </a:r>
            <a:r>
              <a:rPr lang="zh-CN" altLang="en-US" sz="2800" b="1" dirty="0">
                <a:solidFill>
                  <a:srgbClr val="2B3078"/>
                </a:solidFill>
                <a:effectLst>
                  <a:outerShdw blurRad="38100" dist="38100" dir="2700000" algn="tl">
                    <a:srgbClr val="C0C0C0"/>
                  </a:outerShdw>
                </a:effectLst>
                <a:latin typeface="Tahoma" pitchFamily="34" charset="0"/>
                <a:ea typeface="黑体" pitchFamily="49" charset="-122"/>
              </a:rPr>
              <a:t>日</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3"/>
          <p:cNvSpPr>
            <a:spLocks noGrp="1"/>
          </p:cNvSpPr>
          <p:nvPr>
            <p:ph type="title"/>
          </p:nvPr>
        </p:nvSpPr>
        <p:spPr>
          <a:xfrm>
            <a:off x="1115616" y="0"/>
            <a:ext cx="6696744" cy="1143000"/>
          </a:xfrm>
        </p:spPr>
        <p:txBody>
          <a:bodyPr/>
          <a:lstStyle/>
          <a:p>
            <a:r>
              <a:rPr lang="zh-CN" altLang="en-US" dirty="0">
                <a:latin typeface="Arial" panose="020B0604020202020204" pitchFamily="34" charset="0"/>
                <a:cs typeface="Arial" panose="020B0604020202020204" pitchFamily="34" charset="0"/>
              </a:rPr>
              <a:t>过程层析成像（</a:t>
            </a:r>
            <a:r>
              <a:rPr lang="en-US" altLang="zh-CN" dirty="0">
                <a:latin typeface="Arial" panose="020B0604020202020204" pitchFamily="34" charset="0"/>
                <a:cs typeface="Arial" panose="020B0604020202020204" pitchFamily="34" charset="0"/>
              </a:rPr>
              <a:t>Process Tomography</a:t>
            </a:r>
            <a:r>
              <a:rPr lang="zh-CN" altLang="en-US" dirty="0">
                <a:latin typeface="Arial" panose="020B0604020202020204" pitchFamily="34" charset="0"/>
                <a:cs typeface="Arial" panose="020B0604020202020204" pitchFamily="34" charset="0"/>
              </a:rPr>
              <a:t>）</a:t>
            </a:r>
          </a:p>
        </p:txBody>
      </p:sp>
      <p:sp>
        <p:nvSpPr>
          <p:cNvPr id="2" name="内容占位符 1"/>
          <p:cNvSpPr>
            <a:spLocks noGrp="1"/>
          </p:cNvSpPr>
          <p:nvPr>
            <p:ph idx="1"/>
          </p:nvPr>
        </p:nvSpPr>
        <p:spPr>
          <a:xfrm>
            <a:off x="683568" y="1412776"/>
            <a:ext cx="7772400" cy="576064"/>
          </a:xfrm>
        </p:spPr>
        <p:txBody>
          <a:bodyPr/>
          <a:lstStyle/>
          <a:p>
            <a:pPr marL="0" indent="0">
              <a:buNone/>
            </a:pPr>
            <a:r>
              <a:rPr lang="en-US" altLang="zh-CN" sz="2400" dirty="0">
                <a:latin typeface="Arial" panose="020B0604020202020204" pitchFamily="34" charset="0"/>
                <a:cs typeface="Arial" panose="020B0604020202020204" pitchFamily="34" charset="0"/>
              </a:rPr>
              <a:t>CT</a:t>
            </a:r>
            <a:r>
              <a:rPr lang="zh-CN" altLang="en-US" sz="2400" dirty="0">
                <a:latin typeface="Arial" panose="020B0604020202020204" pitchFamily="34" charset="0"/>
                <a:cs typeface="Arial" panose="020B0604020202020204" pitchFamily="34" charset="0"/>
              </a:rPr>
              <a:t>技术（</a:t>
            </a:r>
            <a:r>
              <a:rPr lang="en-US" altLang="zh-CN" sz="2400" dirty="0">
                <a:latin typeface="Arial" panose="020B0604020202020204" pitchFamily="34" charset="0"/>
                <a:cs typeface="Arial" panose="020B0604020202020204" pitchFamily="34" charset="0"/>
              </a:rPr>
              <a:t>Computerized Tomography</a:t>
            </a:r>
            <a:r>
              <a:rPr lang="zh-CN" altLang="en-US" sz="2400" dirty="0">
                <a:latin typeface="Arial" panose="020B0604020202020204" pitchFamily="34" charset="0"/>
                <a:cs typeface="Arial" panose="020B0604020202020204" pitchFamily="34" charset="0"/>
              </a:rPr>
              <a:t>）</a:t>
            </a:r>
          </a:p>
          <a:p>
            <a:pPr marL="0" indent="0">
              <a:buNone/>
            </a:pPr>
            <a:endParaRPr lang="zh-CN" altLang="en-US" dirty="0">
              <a:latin typeface="Arial" panose="020B0604020202020204" pitchFamily="34" charset="0"/>
              <a:cs typeface="Arial" panose="020B0604020202020204" pitchFamily="34" charset="0"/>
            </a:endParaRPr>
          </a:p>
        </p:txBody>
      </p:sp>
      <p:pic>
        <p:nvPicPr>
          <p:cNvPr id="17412" name="图片 2"/>
          <p:cNvPicPr>
            <a:picLocks noChangeAspect="1"/>
          </p:cNvPicPr>
          <p:nvPr/>
        </p:nvPicPr>
        <p:blipFill>
          <a:blip r:embed="rId2" cstate="print"/>
          <a:srcRect/>
          <a:stretch>
            <a:fillRect/>
          </a:stretch>
        </p:blipFill>
        <p:spPr bwMode="auto">
          <a:xfrm>
            <a:off x="323528" y="2204864"/>
            <a:ext cx="4655292" cy="3096344"/>
          </a:xfrm>
          <a:prstGeom prst="rect">
            <a:avLst/>
          </a:prstGeom>
          <a:noFill/>
          <a:ln w="9525">
            <a:noFill/>
            <a:miter lim="800000"/>
            <a:headEnd/>
            <a:tailEnd/>
          </a:ln>
        </p:spPr>
      </p:pic>
      <p:pic>
        <p:nvPicPr>
          <p:cNvPr id="17414" name="图片 5"/>
          <p:cNvPicPr>
            <a:picLocks noChangeAspect="1"/>
          </p:cNvPicPr>
          <p:nvPr/>
        </p:nvPicPr>
        <p:blipFill>
          <a:blip r:embed="rId3" cstate="print"/>
          <a:srcRect/>
          <a:stretch>
            <a:fillRect/>
          </a:stretch>
        </p:blipFill>
        <p:spPr bwMode="auto">
          <a:xfrm>
            <a:off x="5292080" y="2204864"/>
            <a:ext cx="3312368" cy="4280046"/>
          </a:xfrm>
          <a:prstGeom prst="rect">
            <a:avLst/>
          </a:prstGeom>
          <a:noFill/>
          <a:ln w="9525">
            <a:noFill/>
            <a:miter lim="800000"/>
            <a:headEnd/>
            <a:tailEnd/>
          </a:ln>
        </p:spPr>
      </p:pic>
    </p:spTree>
    <p:extLst>
      <p:ext uri="{BB962C8B-B14F-4D97-AF65-F5344CB8AC3E}">
        <p14:creationId xmlns:p14="http://schemas.microsoft.com/office/powerpoint/2010/main" val="116347656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55776" y="5949280"/>
            <a:ext cx="4177747" cy="400110"/>
          </a:xfrm>
          <a:prstGeom prst="rect">
            <a:avLst/>
          </a:prstGeom>
        </p:spPr>
        <p:txBody>
          <a:bodyPr wrap="none">
            <a:spAutoFit/>
          </a:bodyPr>
          <a:lstStyle/>
          <a:p>
            <a:r>
              <a:rPr lang="zh-CN" altLang="en-US" sz="2000" b="1" dirty="0">
                <a:latin typeface="Arial" panose="020B0604020202020204" pitchFamily="34" charset="0"/>
                <a:ea typeface="+mn-ea"/>
                <a:cs typeface="Arial" panose="020B0604020202020204" pitchFamily="34" charset="0"/>
              </a:rPr>
              <a:t>原理：</a:t>
            </a:r>
            <a:r>
              <a:rPr lang="en-US" altLang="zh-CN" sz="2000" b="1" dirty="0">
                <a:latin typeface="Arial" panose="020B0604020202020204" pitchFamily="34" charset="0"/>
                <a:ea typeface="+mn-ea"/>
                <a:cs typeface="Arial" panose="020B0604020202020204" pitchFamily="34" charset="0"/>
              </a:rPr>
              <a:t>Radon</a:t>
            </a:r>
            <a:r>
              <a:rPr lang="zh-CN" altLang="en-US" sz="2000" b="1" dirty="0">
                <a:latin typeface="Arial" panose="020B0604020202020204" pitchFamily="34" charset="0"/>
                <a:ea typeface="+mn-ea"/>
                <a:cs typeface="Arial" panose="020B0604020202020204" pitchFamily="34" charset="0"/>
              </a:rPr>
              <a:t>变换及</a:t>
            </a:r>
            <a:r>
              <a:rPr lang="en-US" altLang="zh-CN" sz="2000" b="1" dirty="0">
                <a:latin typeface="Arial" panose="020B0604020202020204" pitchFamily="34" charset="0"/>
                <a:ea typeface="+mn-ea"/>
                <a:cs typeface="Arial" panose="020B0604020202020204" pitchFamily="34" charset="0"/>
              </a:rPr>
              <a:t>Radon</a:t>
            </a:r>
            <a:r>
              <a:rPr lang="zh-CN" altLang="en-US" sz="2000" b="1" dirty="0">
                <a:latin typeface="Arial" panose="020B0604020202020204" pitchFamily="34" charset="0"/>
                <a:ea typeface="+mn-ea"/>
                <a:cs typeface="Arial" panose="020B0604020202020204" pitchFamily="34" charset="0"/>
              </a:rPr>
              <a:t>逆变换 </a:t>
            </a:r>
          </a:p>
        </p:txBody>
      </p:sp>
      <p:pic>
        <p:nvPicPr>
          <p:cNvPr id="47106" name="Picture 2" descr="H:\Users\Hfji\Course\自动化前沿\2016\Measurement Technology\figures\CTPrinciple.jpg"/>
          <p:cNvPicPr>
            <a:picLocks noChangeAspect="1" noChangeArrowheads="1"/>
          </p:cNvPicPr>
          <p:nvPr/>
        </p:nvPicPr>
        <p:blipFill>
          <a:blip r:embed="rId2" cstate="print"/>
          <a:srcRect/>
          <a:stretch>
            <a:fillRect/>
          </a:stretch>
        </p:blipFill>
        <p:spPr bwMode="auto">
          <a:xfrm>
            <a:off x="899592" y="1484784"/>
            <a:ext cx="6624736" cy="4144987"/>
          </a:xfrm>
          <a:prstGeom prst="rect">
            <a:avLst/>
          </a:prstGeom>
          <a:noFill/>
        </p:spPr>
      </p:pic>
    </p:spTree>
    <p:extLst>
      <p:ext uri="{BB962C8B-B14F-4D97-AF65-F5344CB8AC3E}">
        <p14:creationId xmlns:p14="http://schemas.microsoft.com/office/powerpoint/2010/main" val="32712941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图片 3"/>
          <p:cNvPicPr>
            <a:picLocks noChangeAspect="1"/>
          </p:cNvPicPr>
          <p:nvPr/>
        </p:nvPicPr>
        <p:blipFill>
          <a:blip r:embed="rId2" cstate="print"/>
          <a:srcRect/>
          <a:stretch>
            <a:fillRect/>
          </a:stretch>
        </p:blipFill>
        <p:spPr bwMode="auto">
          <a:xfrm>
            <a:off x="1151112" y="1241376"/>
            <a:ext cx="2366541" cy="2366541"/>
          </a:xfrm>
          <a:prstGeom prst="rect">
            <a:avLst/>
          </a:prstGeom>
          <a:noFill/>
          <a:ln w="9525">
            <a:noFill/>
            <a:miter lim="800000"/>
            <a:headEnd/>
            <a:tailEnd/>
          </a:ln>
        </p:spPr>
      </p:pic>
      <p:pic>
        <p:nvPicPr>
          <p:cNvPr id="18436" name="图片 4"/>
          <p:cNvPicPr>
            <a:picLocks noChangeAspect="1"/>
          </p:cNvPicPr>
          <p:nvPr/>
        </p:nvPicPr>
        <p:blipFill>
          <a:blip r:embed="rId3" cstate="print"/>
          <a:srcRect/>
          <a:stretch>
            <a:fillRect/>
          </a:stretch>
        </p:blipFill>
        <p:spPr bwMode="auto">
          <a:xfrm>
            <a:off x="5183560" y="1241376"/>
            <a:ext cx="2448272" cy="2448272"/>
          </a:xfrm>
          <a:prstGeom prst="rect">
            <a:avLst/>
          </a:prstGeom>
          <a:noFill/>
          <a:ln w="9525">
            <a:noFill/>
            <a:miter lim="800000"/>
            <a:headEnd/>
            <a:tailEnd/>
          </a:ln>
        </p:spPr>
      </p:pic>
      <p:pic>
        <p:nvPicPr>
          <p:cNvPr id="18437" name="图片 5"/>
          <p:cNvPicPr>
            <a:picLocks noChangeAspect="1"/>
          </p:cNvPicPr>
          <p:nvPr/>
        </p:nvPicPr>
        <p:blipFill>
          <a:blip r:embed="rId4" cstate="print"/>
          <a:srcRect/>
          <a:stretch>
            <a:fillRect/>
          </a:stretch>
        </p:blipFill>
        <p:spPr bwMode="auto">
          <a:xfrm>
            <a:off x="1095053" y="3800972"/>
            <a:ext cx="2552700" cy="2552700"/>
          </a:xfrm>
          <a:prstGeom prst="rect">
            <a:avLst/>
          </a:prstGeom>
          <a:noFill/>
          <a:ln w="9525">
            <a:noFill/>
            <a:miter lim="800000"/>
            <a:headEnd/>
            <a:tailEnd/>
          </a:ln>
        </p:spPr>
      </p:pic>
      <p:pic>
        <p:nvPicPr>
          <p:cNvPr id="18438" name="图片 6"/>
          <p:cNvPicPr>
            <a:picLocks noChangeAspect="1"/>
          </p:cNvPicPr>
          <p:nvPr/>
        </p:nvPicPr>
        <p:blipFill>
          <a:blip r:embed="rId5" cstate="print"/>
          <a:srcRect/>
          <a:stretch>
            <a:fillRect/>
          </a:stretch>
        </p:blipFill>
        <p:spPr bwMode="auto">
          <a:xfrm>
            <a:off x="5059041" y="3729534"/>
            <a:ext cx="2697162" cy="2697163"/>
          </a:xfrm>
          <a:prstGeom prst="rect">
            <a:avLst/>
          </a:prstGeom>
          <a:noFill/>
          <a:ln w="9525">
            <a:noFill/>
            <a:miter lim="800000"/>
            <a:headEnd/>
            <a:tailEnd/>
          </a:ln>
        </p:spPr>
      </p:pic>
    </p:spTree>
    <p:extLst>
      <p:ext uri="{BB962C8B-B14F-4D97-AF65-F5344CB8AC3E}">
        <p14:creationId xmlns:p14="http://schemas.microsoft.com/office/powerpoint/2010/main" val="305277338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457200" y="1268760"/>
            <a:ext cx="8229600" cy="4968551"/>
          </a:xfrm>
        </p:spPr>
        <p:txBody>
          <a:bodyPr/>
          <a:lstStyle/>
          <a:p>
            <a:pPr>
              <a:buNone/>
            </a:pPr>
            <a:r>
              <a:rPr lang="zh-CN" altLang="en-US" sz="2800" dirty="0">
                <a:solidFill>
                  <a:srgbClr val="FF0000"/>
                </a:solidFill>
                <a:latin typeface="Arial" panose="020B0604020202020204" pitchFamily="34" charset="0"/>
                <a:cs typeface="Arial" panose="020B0604020202020204" pitchFamily="34" charset="0"/>
              </a:rPr>
              <a:t>过程层析成像（</a:t>
            </a:r>
            <a:r>
              <a:rPr lang="en-US" altLang="zh-CN" sz="2800" dirty="0">
                <a:solidFill>
                  <a:srgbClr val="FF0000"/>
                </a:solidFill>
                <a:latin typeface="Arial" panose="020B0604020202020204" pitchFamily="34" charset="0"/>
                <a:cs typeface="Arial" panose="020B0604020202020204" pitchFamily="34" charset="0"/>
              </a:rPr>
              <a:t>Process Tomography</a:t>
            </a:r>
            <a:r>
              <a:rPr lang="zh-CN" altLang="en-US" sz="2800" dirty="0">
                <a:solidFill>
                  <a:srgbClr val="FF0000"/>
                </a:solidFill>
                <a:latin typeface="Arial" panose="020B0604020202020204" pitchFamily="34" charset="0"/>
                <a:cs typeface="Arial" panose="020B0604020202020204" pitchFamily="34" charset="0"/>
              </a:rPr>
              <a:t>，简称</a:t>
            </a:r>
            <a:r>
              <a:rPr lang="en-US" altLang="zh-CN" sz="2800" dirty="0">
                <a:solidFill>
                  <a:srgbClr val="FF0000"/>
                </a:solidFill>
                <a:latin typeface="Arial" panose="020B0604020202020204" pitchFamily="34" charset="0"/>
                <a:cs typeface="Arial" panose="020B0604020202020204" pitchFamily="34" charset="0"/>
              </a:rPr>
              <a:t>PT</a:t>
            </a:r>
            <a:r>
              <a:rPr lang="zh-CN" altLang="en-US" sz="2800" dirty="0">
                <a:solidFill>
                  <a:srgbClr val="FF0000"/>
                </a:solidFill>
                <a:latin typeface="Arial" panose="020B0604020202020204" pitchFamily="34" charset="0"/>
                <a:cs typeface="Arial" panose="020B0604020202020204" pitchFamily="34" charset="0"/>
              </a:rPr>
              <a:t>）</a:t>
            </a:r>
            <a:endParaRPr lang="en-US" altLang="zh-CN" sz="2800" dirty="0">
              <a:solidFill>
                <a:srgbClr val="FF0000"/>
              </a:solidFill>
              <a:latin typeface="Arial" panose="020B0604020202020204" pitchFamily="34" charset="0"/>
              <a:cs typeface="Arial" panose="020B0604020202020204" pitchFamily="34" charset="0"/>
            </a:endParaRPr>
          </a:p>
          <a:p>
            <a:pPr>
              <a:buNone/>
            </a:pPr>
            <a:r>
              <a:rPr lang="zh-CN" altLang="en-US" dirty="0">
                <a:latin typeface="Arial" panose="020B0604020202020204" pitchFamily="34" charset="0"/>
                <a:cs typeface="Arial" panose="020B0604020202020204" pitchFamily="34" charset="0"/>
              </a:rPr>
              <a:t>原理：</a:t>
            </a:r>
            <a:r>
              <a:rPr lang="en-US" altLang="zh-CN" dirty="0">
                <a:latin typeface="Arial" panose="020B0604020202020204" pitchFamily="34" charset="0"/>
                <a:cs typeface="Arial" panose="020B0604020202020204" pitchFamily="34" charset="0"/>
              </a:rPr>
              <a:t>Radon</a:t>
            </a:r>
            <a:r>
              <a:rPr lang="zh-CN" altLang="en-US" dirty="0">
                <a:latin typeface="Arial" panose="020B0604020202020204" pitchFamily="34" charset="0"/>
                <a:cs typeface="Arial" panose="020B0604020202020204" pitchFamily="34" charset="0"/>
              </a:rPr>
              <a:t>变换及</a:t>
            </a:r>
            <a:r>
              <a:rPr lang="en-US" altLang="zh-CN" dirty="0">
                <a:latin typeface="Arial" panose="020B0604020202020204" pitchFamily="34" charset="0"/>
                <a:cs typeface="Arial" panose="020B0604020202020204" pitchFamily="34" charset="0"/>
              </a:rPr>
              <a:t>Radon</a:t>
            </a:r>
            <a:r>
              <a:rPr lang="zh-CN" altLang="en-US" dirty="0">
                <a:latin typeface="Arial" panose="020B0604020202020204" pitchFamily="34" charset="0"/>
                <a:cs typeface="Arial" panose="020B0604020202020204" pitchFamily="34" charset="0"/>
              </a:rPr>
              <a:t>逆变换</a:t>
            </a:r>
            <a:endParaRPr lang="en-US" altLang="zh-CN" dirty="0">
              <a:latin typeface="Arial" panose="020B0604020202020204" pitchFamily="34" charset="0"/>
              <a:cs typeface="Arial" panose="020B0604020202020204" pitchFamily="34" charset="0"/>
            </a:endParaRPr>
          </a:p>
          <a:p>
            <a:pPr>
              <a:buNone/>
            </a:pPr>
            <a:r>
              <a:rPr lang="zh-CN" altLang="en-US" dirty="0">
                <a:latin typeface="Arial" panose="020B0604020202020204" pitchFamily="34" charset="0"/>
                <a:cs typeface="Arial" panose="020B0604020202020204" pitchFamily="34" charset="0"/>
              </a:rPr>
              <a:t>结构：基于某种原理的阵列传感器（</a:t>
            </a:r>
            <a:r>
              <a:rPr lang="zh-CN" altLang="en-US" dirty="0">
                <a:solidFill>
                  <a:srgbClr val="FF0000"/>
                </a:solidFill>
                <a:latin typeface="Arial" panose="020B0604020202020204" pitchFamily="34" charset="0"/>
                <a:cs typeface="Arial" panose="020B0604020202020204" pitchFamily="34" charset="0"/>
              </a:rPr>
              <a:t>电学</a:t>
            </a:r>
            <a:r>
              <a:rPr lang="zh-CN" altLang="en-US" dirty="0">
                <a:latin typeface="Arial" panose="020B0604020202020204" pitchFamily="34" charset="0"/>
                <a:cs typeface="Arial" panose="020B0604020202020204" pitchFamily="34" charset="0"/>
              </a:rPr>
              <a:t>，光学，辐射，核磁共振，声学等）</a:t>
            </a:r>
            <a:endParaRPr lang="en-US" altLang="zh-CN" dirty="0">
              <a:latin typeface="Arial" panose="020B0604020202020204" pitchFamily="34" charset="0"/>
              <a:cs typeface="Arial" panose="020B0604020202020204" pitchFamily="34" charset="0"/>
            </a:endParaRPr>
          </a:p>
          <a:p>
            <a:pPr>
              <a:buNone/>
            </a:pPr>
            <a:r>
              <a:rPr lang="en-US" altLang="zh-CN" dirty="0">
                <a:latin typeface="Arial" panose="020B0604020202020204" pitchFamily="34" charset="0"/>
                <a:cs typeface="Arial" panose="020B0604020202020204" pitchFamily="34" charset="0"/>
              </a:rPr>
              <a:t>      </a:t>
            </a:r>
            <a:r>
              <a:rPr lang="zh-CN" altLang="en-US" dirty="0">
                <a:latin typeface="Arial" panose="020B0604020202020204" pitchFamily="34" charset="0"/>
                <a:cs typeface="Arial" panose="020B0604020202020204" pitchFamily="34" charset="0"/>
              </a:rPr>
              <a:t>数据采集及处理系统</a:t>
            </a:r>
            <a:endParaRPr lang="en-US" altLang="zh-CN" dirty="0">
              <a:latin typeface="Arial" panose="020B0604020202020204" pitchFamily="34" charset="0"/>
              <a:cs typeface="Arial" panose="020B0604020202020204" pitchFamily="34" charset="0"/>
            </a:endParaRPr>
          </a:p>
          <a:p>
            <a:pPr>
              <a:buNone/>
            </a:pPr>
            <a:r>
              <a:rPr lang="en-US" altLang="zh-CN" dirty="0">
                <a:latin typeface="Arial" panose="020B0604020202020204" pitchFamily="34" charset="0"/>
                <a:cs typeface="Arial" panose="020B0604020202020204" pitchFamily="34" charset="0"/>
              </a:rPr>
              <a:t>      </a:t>
            </a:r>
            <a:r>
              <a:rPr lang="zh-CN" altLang="en-US" dirty="0">
                <a:latin typeface="Arial" panose="020B0604020202020204" pitchFamily="34" charset="0"/>
                <a:cs typeface="Arial" panose="020B0604020202020204" pitchFamily="34" charset="0"/>
              </a:rPr>
              <a:t>图像重建计算机 </a:t>
            </a:r>
          </a:p>
          <a:p>
            <a:pPr>
              <a:buNone/>
            </a:pPr>
            <a:endParaRPr lang="zh-CN" altLang="en-US" dirty="0">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545" y="4139290"/>
            <a:ext cx="6244810" cy="2198649"/>
          </a:xfrm>
          <a:prstGeom prst="rect">
            <a:avLst/>
          </a:prstGeom>
        </p:spPr>
      </p:pic>
    </p:spTree>
    <p:extLst>
      <p:ext uri="{BB962C8B-B14F-4D97-AF65-F5344CB8AC3E}">
        <p14:creationId xmlns:p14="http://schemas.microsoft.com/office/powerpoint/2010/main" val="823333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457200" y="1600200"/>
            <a:ext cx="8229600" cy="4277072"/>
          </a:xfrm>
        </p:spPr>
        <p:txBody>
          <a:bodyPr/>
          <a:lstStyle/>
          <a:p>
            <a:r>
              <a:rPr lang="zh-CN" altLang="en-US" sz="2800" dirty="0">
                <a:latin typeface="Arial" panose="020B0604020202020204" pitchFamily="34" charset="0"/>
                <a:cs typeface="Arial" panose="020B0604020202020204" pitchFamily="34" charset="0"/>
              </a:rPr>
              <a:t>过程层析成像技术（</a:t>
            </a:r>
            <a:r>
              <a:rPr lang="en-US" altLang="zh-CN" sz="2800" dirty="0">
                <a:latin typeface="Arial" panose="020B0604020202020204" pitchFamily="34" charset="0"/>
                <a:cs typeface="Arial" panose="020B0604020202020204" pitchFamily="34" charset="0"/>
              </a:rPr>
              <a:t>PT</a:t>
            </a:r>
            <a:r>
              <a:rPr lang="zh-CN" altLang="en-US" sz="2800" dirty="0">
                <a:latin typeface="Arial" panose="020B0604020202020204" pitchFamily="34" charset="0"/>
                <a:cs typeface="Arial" panose="020B0604020202020204" pitchFamily="34" charset="0"/>
              </a:rPr>
              <a:t>）难点：</a:t>
            </a:r>
            <a:endParaRPr lang="en-US" altLang="zh-CN" sz="2800" dirty="0">
              <a:latin typeface="Arial" panose="020B0604020202020204" pitchFamily="34" charset="0"/>
              <a:cs typeface="Arial" panose="020B0604020202020204" pitchFamily="34" charset="0"/>
            </a:endParaRPr>
          </a:p>
          <a:p>
            <a:pPr lvl="1"/>
            <a:r>
              <a:rPr lang="zh-CN" altLang="en-US" sz="2400" b="1" dirty="0">
                <a:latin typeface="Arial" panose="020B0604020202020204" pitchFamily="34" charset="0"/>
                <a:cs typeface="Arial" panose="020B0604020202020204" pitchFamily="34" charset="0"/>
              </a:rPr>
              <a:t>数据采集、处理及图像重建和显示</a:t>
            </a:r>
            <a:r>
              <a:rPr lang="zh-CN" altLang="en-US" sz="2400" b="1" dirty="0">
                <a:solidFill>
                  <a:srgbClr val="FF0000"/>
                </a:solidFill>
                <a:latin typeface="Arial" panose="020B0604020202020204" pitchFamily="34" charset="0"/>
                <a:cs typeface="Arial" panose="020B0604020202020204" pitchFamily="34" charset="0"/>
              </a:rPr>
              <a:t>速度高</a:t>
            </a:r>
            <a:endParaRPr lang="en-US" altLang="zh-CN" sz="2400" b="1" dirty="0">
              <a:solidFill>
                <a:srgbClr val="FF0000"/>
              </a:solidFill>
              <a:latin typeface="Arial" panose="020B0604020202020204" pitchFamily="34" charset="0"/>
              <a:cs typeface="Arial" panose="020B0604020202020204" pitchFamily="34" charset="0"/>
            </a:endParaRPr>
          </a:p>
          <a:p>
            <a:pPr lvl="1"/>
            <a:r>
              <a:rPr lang="zh-CN" altLang="en-US" sz="2400" b="1" dirty="0">
                <a:latin typeface="Arial" panose="020B0604020202020204" pitchFamily="34" charset="0"/>
                <a:cs typeface="Arial" panose="020B0604020202020204" pitchFamily="34" charset="0"/>
              </a:rPr>
              <a:t>信息获取手段和图像重建算法</a:t>
            </a:r>
            <a:r>
              <a:rPr lang="zh-CN" altLang="en-US" sz="2400" b="1" dirty="0">
                <a:solidFill>
                  <a:srgbClr val="FF0000"/>
                </a:solidFill>
                <a:latin typeface="Arial" panose="020B0604020202020204" pitchFamily="34" charset="0"/>
                <a:cs typeface="Arial" panose="020B0604020202020204" pitchFamily="34" charset="0"/>
              </a:rPr>
              <a:t>适应性强</a:t>
            </a:r>
            <a:endParaRPr lang="en-US" altLang="zh-CN" sz="2400" b="1" dirty="0">
              <a:solidFill>
                <a:srgbClr val="FF0000"/>
              </a:solidFill>
              <a:latin typeface="Arial" panose="020B0604020202020204" pitchFamily="34" charset="0"/>
              <a:cs typeface="Arial" panose="020B0604020202020204" pitchFamily="34" charset="0"/>
            </a:endParaRPr>
          </a:p>
          <a:p>
            <a:pPr lvl="1"/>
            <a:r>
              <a:rPr lang="zh-CN" altLang="en-US" sz="2400" b="1" dirty="0">
                <a:solidFill>
                  <a:srgbClr val="FF0000"/>
                </a:solidFill>
                <a:latin typeface="Arial" panose="020B0604020202020204" pitchFamily="34" charset="0"/>
                <a:cs typeface="Arial" panose="020B0604020202020204" pitchFamily="34" charset="0"/>
              </a:rPr>
              <a:t>抗干扰、抗腐蚀、抗磨损</a:t>
            </a:r>
            <a:r>
              <a:rPr lang="zh-CN" altLang="en-US" sz="2400" b="1" dirty="0">
                <a:latin typeface="Arial" panose="020B0604020202020204" pitchFamily="34" charset="0"/>
                <a:cs typeface="Arial" panose="020B0604020202020204" pitchFamily="34" charset="0"/>
              </a:rPr>
              <a:t>等特性</a:t>
            </a:r>
            <a:endParaRPr lang="en-US" altLang="zh-CN" sz="2400" b="1" dirty="0">
              <a:latin typeface="Arial" panose="020B0604020202020204" pitchFamily="34" charset="0"/>
              <a:cs typeface="Arial" panose="020B0604020202020204" pitchFamily="34" charset="0"/>
            </a:endParaRPr>
          </a:p>
          <a:p>
            <a:pPr lvl="1"/>
            <a:r>
              <a:rPr lang="en-US" altLang="zh-CN" sz="2400" b="1" dirty="0">
                <a:latin typeface="Arial" panose="020B0604020202020204" pitchFamily="34" charset="0"/>
                <a:cs typeface="Arial" panose="020B0604020202020204" pitchFamily="34" charset="0"/>
              </a:rPr>
              <a:t>PT</a:t>
            </a:r>
            <a:r>
              <a:rPr lang="zh-CN" altLang="en-US" sz="2400" b="1" dirty="0">
                <a:latin typeface="Arial" panose="020B0604020202020204" pitchFamily="34" charset="0"/>
                <a:cs typeface="Arial" panose="020B0604020202020204" pitchFamily="34" charset="0"/>
              </a:rPr>
              <a:t>成像系统必须具备对所获重建图像进行分析处理并从图像中获取反映被测工业对象状况的</a:t>
            </a:r>
            <a:r>
              <a:rPr lang="zh-CN" altLang="en-US" sz="2400" b="1" dirty="0">
                <a:solidFill>
                  <a:srgbClr val="FF0000"/>
                </a:solidFill>
                <a:latin typeface="Arial" panose="020B0604020202020204" pitchFamily="34" charset="0"/>
                <a:cs typeface="Arial" panose="020B0604020202020204" pitchFamily="34" charset="0"/>
              </a:rPr>
              <a:t>定量或定性</a:t>
            </a:r>
            <a:r>
              <a:rPr lang="zh-CN" altLang="en-US" sz="2400" b="1" dirty="0">
                <a:latin typeface="Arial" panose="020B0604020202020204" pitchFamily="34" charset="0"/>
                <a:cs typeface="Arial" panose="020B0604020202020204" pitchFamily="34" charset="0"/>
              </a:rPr>
              <a:t>特征信息等重要功能</a:t>
            </a:r>
          </a:p>
        </p:txBody>
      </p:sp>
    </p:spTree>
    <p:extLst>
      <p:ext uri="{BB962C8B-B14F-4D97-AF65-F5344CB8AC3E}">
        <p14:creationId xmlns:p14="http://schemas.microsoft.com/office/powerpoint/2010/main" val="306587235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图片 3"/>
          <p:cNvPicPr>
            <a:picLocks noChangeAspect="1"/>
          </p:cNvPicPr>
          <p:nvPr/>
        </p:nvPicPr>
        <p:blipFill>
          <a:blip r:embed="rId2" cstate="print"/>
          <a:srcRect/>
          <a:stretch>
            <a:fillRect/>
          </a:stretch>
        </p:blipFill>
        <p:spPr bwMode="auto">
          <a:xfrm>
            <a:off x="400606" y="1849946"/>
            <a:ext cx="3806284" cy="2438028"/>
          </a:xfrm>
          <a:prstGeom prst="rect">
            <a:avLst/>
          </a:prstGeom>
          <a:noFill/>
          <a:ln w="9525">
            <a:noFill/>
            <a:miter lim="800000"/>
            <a:headEnd/>
            <a:tailEnd/>
          </a:ln>
        </p:spPr>
      </p:pic>
      <p:pic>
        <p:nvPicPr>
          <p:cNvPr id="19460" name="图片 4"/>
          <p:cNvPicPr>
            <a:picLocks noChangeAspect="1"/>
          </p:cNvPicPr>
          <p:nvPr/>
        </p:nvPicPr>
        <p:blipFill>
          <a:blip r:embed="rId3" cstate="print"/>
          <a:srcRect/>
          <a:stretch>
            <a:fillRect/>
          </a:stretch>
        </p:blipFill>
        <p:spPr bwMode="auto">
          <a:xfrm>
            <a:off x="4499992" y="1700808"/>
            <a:ext cx="4039127" cy="2448272"/>
          </a:xfrm>
          <a:prstGeom prst="rect">
            <a:avLst/>
          </a:prstGeom>
          <a:noFill/>
          <a:ln w="9525">
            <a:noFill/>
            <a:miter lim="800000"/>
            <a:headEnd/>
            <a:tailEnd/>
          </a:ln>
        </p:spPr>
      </p:pic>
      <p:sp>
        <p:nvSpPr>
          <p:cNvPr id="5" name="TextBox 4"/>
          <p:cNvSpPr txBox="1"/>
          <p:nvPr/>
        </p:nvSpPr>
        <p:spPr>
          <a:xfrm>
            <a:off x="395536" y="1239143"/>
            <a:ext cx="2433680" cy="461665"/>
          </a:xfrm>
          <a:prstGeom prst="rect">
            <a:avLst/>
          </a:prstGeom>
          <a:noFill/>
        </p:spPr>
        <p:txBody>
          <a:bodyPr wrap="none" rtlCol="0">
            <a:spAutoFit/>
          </a:bodyPr>
          <a:lstStyle/>
          <a:p>
            <a:r>
              <a:rPr lang="zh-CN" altLang="en-US" sz="2400" b="1" dirty="0">
                <a:latin typeface="Arial" panose="020B0604020202020204" pitchFamily="34" charset="0"/>
                <a:ea typeface="+mn-ea"/>
                <a:cs typeface="Arial" panose="020B0604020202020204" pitchFamily="34" charset="0"/>
              </a:rPr>
              <a:t>现有</a:t>
            </a:r>
            <a:r>
              <a:rPr lang="en-US" altLang="zh-CN" sz="2400" b="1" dirty="0">
                <a:latin typeface="Arial" panose="020B0604020202020204" pitchFamily="34" charset="0"/>
                <a:ea typeface="+mn-ea"/>
                <a:cs typeface="Arial" panose="020B0604020202020204" pitchFamily="34" charset="0"/>
              </a:rPr>
              <a:t>PT</a:t>
            </a:r>
            <a:r>
              <a:rPr lang="zh-CN" altLang="en-US" sz="2400" b="1" dirty="0">
                <a:latin typeface="Arial" panose="020B0604020202020204" pitchFamily="34" charset="0"/>
                <a:ea typeface="+mn-ea"/>
                <a:cs typeface="Arial" panose="020B0604020202020204" pitchFamily="34" charset="0"/>
              </a:rPr>
              <a:t>系统举例</a:t>
            </a:r>
          </a:p>
        </p:txBody>
      </p:sp>
      <p:pic>
        <p:nvPicPr>
          <p:cNvPr id="6" name="图片 3"/>
          <p:cNvPicPr>
            <a:picLocks noChangeAspect="1"/>
          </p:cNvPicPr>
          <p:nvPr/>
        </p:nvPicPr>
        <p:blipFill>
          <a:blip r:embed="rId4" cstate="print"/>
          <a:srcRect/>
          <a:stretch>
            <a:fillRect/>
          </a:stretch>
        </p:blipFill>
        <p:spPr bwMode="auto">
          <a:xfrm>
            <a:off x="1187624" y="4323569"/>
            <a:ext cx="2232248" cy="2172721"/>
          </a:xfrm>
          <a:prstGeom prst="rect">
            <a:avLst/>
          </a:prstGeom>
          <a:noFill/>
          <a:ln w="9525">
            <a:noFill/>
            <a:miter lim="800000"/>
            <a:headEnd/>
            <a:tailEnd/>
          </a:ln>
        </p:spPr>
      </p:pic>
      <p:pic>
        <p:nvPicPr>
          <p:cNvPr id="7" name="图片 4"/>
          <p:cNvPicPr>
            <a:picLocks noChangeAspect="1"/>
          </p:cNvPicPr>
          <p:nvPr/>
        </p:nvPicPr>
        <p:blipFill>
          <a:blip r:embed="rId5" cstate="print"/>
          <a:srcRect/>
          <a:stretch>
            <a:fillRect/>
          </a:stretch>
        </p:blipFill>
        <p:spPr bwMode="auto">
          <a:xfrm>
            <a:off x="4934550" y="4221088"/>
            <a:ext cx="3170009" cy="2536007"/>
          </a:xfrm>
          <a:prstGeom prst="rect">
            <a:avLst/>
          </a:prstGeom>
          <a:noFill/>
          <a:ln w="9525">
            <a:noFill/>
            <a:miter lim="800000"/>
            <a:headEnd/>
            <a:tailEnd/>
          </a:ln>
        </p:spPr>
      </p:pic>
    </p:spTree>
    <p:extLst>
      <p:ext uri="{BB962C8B-B14F-4D97-AF65-F5344CB8AC3E}">
        <p14:creationId xmlns:p14="http://schemas.microsoft.com/office/powerpoint/2010/main" val="70839000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cstate="print"/>
          <a:srcRect/>
          <a:stretch>
            <a:fillRect/>
          </a:stretch>
        </p:blipFill>
        <p:spPr bwMode="auto">
          <a:xfrm>
            <a:off x="1601788" y="2332509"/>
            <a:ext cx="5940425" cy="3760787"/>
          </a:xfrm>
          <a:prstGeom prst="rect">
            <a:avLst/>
          </a:prstGeom>
          <a:noFill/>
          <a:ln w="9525">
            <a:noFill/>
            <a:miter lim="800000"/>
            <a:headEnd/>
            <a:tailEnd/>
          </a:ln>
        </p:spPr>
      </p:pic>
      <p:grpSp>
        <p:nvGrpSpPr>
          <p:cNvPr id="6" name="组合 4"/>
          <p:cNvGrpSpPr>
            <a:grpSpLocks/>
          </p:cNvGrpSpPr>
          <p:nvPr/>
        </p:nvGrpSpPr>
        <p:grpSpPr bwMode="auto">
          <a:xfrm>
            <a:off x="3851275" y="1613371"/>
            <a:ext cx="1035050" cy="461963"/>
            <a:chOff x="746575" y="2663917"/>
            <a:chExt cx="945105" cy="630070"/>
          </a:xfrm>
        </p:grpSpPr>
        <p:sp>
          <p:nvSpPr>
            <p:cNvPr id="7" name="矩形标注 6"/>
            <p:cNvSpPr/>
            <p:nvPr/>
          </p:nvSpPr>
          <p:spPr>
            <a:xfrm>
              <a:off x="746575" y="2663917"/>
              <a:ext cx="945105" cy="630070"/>
            </a:xfrm>
            <a:prstGeom prst="wedgeRectCallout">
              <a:avLst>
                <a:gd name="adj1" fmla="val -54340"/>
                <a:gd name="adj2" fmla="val 118679"/>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0000"/>
                </a:solidFill>
                <a:latin typeface="+mn-ea"/>
                <a:cs typeface="Arial" panose="020B0604020202020204" pitchFamily="34" charset="0"/>
              </a:endParaRPr>
            </a:p>
          </p:txBody>
        </p:sp>
        <p:sp>
          <p:nvSpPr>
            <p:cNvPr id="8" name="TextBox 6"/>
            <p:cNvSpPr txBox="1">
              <a:spLocks noChangeArrowheads="1"/>
            </p:cNvSpPr>
            <p:nvPr/>
          </p:nvSpPr>
          <p:spPr bwMode="auto">
            <a:xfrm>
              <a:off x="836585" y="2786561"/>
              <a:ext cx="810090" cy="461753"/>
            </a:xfrm>
            <a:prstGeom prst="rect">
              <a:avLst/>
            </a:prstGeom>
            <a:noFill/>
            <a:ln w="9525">
              <a:noFill/>
              <a:miter lim="800000"/>
              <a:headEnd/>
              <a:tailEnd/>
            </a:ln>
          </p:spPr>
          <p:txBody>
            <a:bodyPr>
              <a:spAutoFit/>
            </a:bodyPr>
            <a:lstStyle/>
            <a:p>
              <a:pPr eaLnBrk="1" hangingPunct="1"/>
              <a:r>
                <a:rPr lang="zh-CN" altLang="en-US" sz="1600">
                  <a:solidFill>
                    <a:srgbClr val="FF0000"/>
                  </a:solidFill>
                  <a:latin typeface="+mn-ea"/>
                  <a:ea typeface="+mn-ea"/>
                  <a:cs typeface="Arial" panose="020B0604020202020204" pitchFamily="34" charset="0"/>
                </a:rPr>
                <a:t>传感器</a:t>
              </a:r>
            </a:p>
          </p:txBody>
        </p:sp>
      </p:grpSp>
      <p:grpSp>
        <p:nvGrpSpPr>
          <p:cNvPr id="9" name="组合 7"/>
          <p:cNvGrpSpPr>
            <a:grpSpLocks/>
          </p:cNvGrpSpPr>
          <p:nvPr/>
        </p:nvGrpSpPr>
        <p:grpSpPr bwMode="auto">
          <a:xfrm>
            <a:off x="1646238" y="3007196"/>
            <a:ext cx="1260475" cy="733425"/>
            <a:chOff x="746575" y="2663914"/>
            <a:chExt cx="945105" cy="630072"/>
          </a:xfrm>
        </p:grpSpPr>
        <p:sp>
          <p:nvSpPr>
            <p:cNvPr id="10" name="矩形标注 9"/>
            <p:cNvSpPr/>
            <p:nvPr/>
          </p:nvSpPr>
          <p:spPr>
            <a:xfrm>
              <a:off x="746575" y="2663914"/>
              <a:ext cx="945105" cy="630072"/>
            </a:xfrm>
            <a:prstGeom prst="wedgeRectCallout">
              <a:avLst>
                <a:gd name="adj1" fmla="val 82636"/>
                <a:gd name="adj2" fmla="val 8897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0000"/>
                </a:solidFill>
                <a:latin typeface="+mn-ea"/>
                <a:cs typeface="Arial" panose="020B0604020202020204" pitchFamily="34" charset="0"/>
              </a:endParaRPr>
            </a:p>
          </p:txBody>
        </p:sp>
        <p:sp>
          <p:nvSpPr>
            <p:cNvPr id="11" name="TextBox 9"/>
            <p:cNvSpPr txBox="1">
              <a:spLocks noChangeArrowheads="1"/>
            </p:cNvSpPr>
            <p:nvPr/>
          </p:nvSpPr>
          <p:spPr bwMode="auto">
            <a:xfrm>
              <a:off x="836585" y="2663914"/>
              <a:ext cx="810090" cy="503044"/>
            </a:xfrm>
            <a:prstGeom prst="rect">
              <a:avLst/>
            </a:prstGeom>
            <a:noFill/>
            <a:ln w="9525">
              <a:noFill/>
              <a:miter lim="800000"/>
              <a:headEnd/>
              <a:tailEnd/>
            </a:ln>
          </p:spPr>
          <p:txBody>
            <a:bodyPr>
              <a:spAutoFit/>
            </a:bodyPr>
            <a:lstStyle/>
            <a:p>
              <a:pPr algn="ctr" eaLnBrk="1" hangingPunct="1"/>
              <a:r>
                <a:rPr lang="zh-CN" altLang="en-US" sz="1600">
                  <a:solidFill>
                    <a:srgbClr val="FF0000"/>
                  </a:solidFill>
                  <a:latin typeface="+mn-ea"/>
                  <a:ea typeface="+mn-ea"/>
                  <a:cs typeface="Arial" panose="020B0604020202020204" pitchFamily="34" charset="0"/>
                </a:rPr>
                <a:t>激励和测量模块</a:t>
              </a:r>
            </a:p>
          </p:txBody>
        </p:sp>
      </p:grpSp>
      <p:grpSp>
        <p:nvGrpSpPr>
          <p:cNvPr id="12" name="组合 10"/>
          <p:cNvGrpSpPr>
            <a:grpSpLocks/>
          </p:cNvGrpSpPr>
          <p:nvPr/>
        </p:nvGrpSpPr>
        <p:grpSpPr bwMode="auto">
          <a:xfrm>
            <a:off x="115888" y="4832821"/>
            <a:ext cx="1260475" cy="695325"/>
            <a:chOff x="746575" y="2663915"/>
            <a:chExt cx="945105" cy="630070"/>
          </a:xfrm>
        </p:grpSpPr>
        <p:sp>
          <p:nvSpPr>
            <p:cNvPr id="13" name="矩形标注 12"/>
            <p:cNvSpPr/>
            <p:nvPr/>
          </p:nvSpPr>
          <p:spPr>
            <a:xfrm>
              <a:off x="746575" y="2663915"/>
              <a:ext cx="945105" cy="630070"/>
            </a:xfrm>
            <a:prstGeom prst="wedgeRectCallout">
              <a:avLst>
                <a:gd name="adj1" fmla="val 81881"/>
                <a:gd name="adj2" fmla="val 1991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0000"/>
                </a:solidFill>
                <a:latin typeface="+mn-ea"/>
                <a:cs typeface="Arial" panose="020B0604020202020204" pitchFamily="34" charset="0"/>
              </a:endParaRPr>
            </a:p>
          </p:txBody>
        </p:sp>
        <p:sp>
          <p:nvSpPr>
            <p:cNvPr id="14" name="TextBox 12"/>
            <p:cNvSpPr txBox="1">
              <a:spLocks noChangeArrowheads="1"/>
            </p:cNvSpPr>
            <p:nvPr/>
          </p:nvSpPr>
          <p:spPr bwMode="auto">
            <a:xfrm>
              <a:off x="836585" y="2709456"/>
              <a:ext cx="810090" cy="529895"/>
            </a:xfrm>
            <a:prstGeom prst="rect">
              <a:avLst/>
            </a:prstGeom>
            <a:noFill/>
            <a:ln w="9525">
              <a:noFill/>
              <a:miter lim="800000"/>
              <a:headEnd/>
              <a:tailEnd/>
            </a:ln>
          </p:spPr>
          <p:txBody>
            <a:bodyPr>
              <a:spAutoFit/>
            </a:bodyPr>
            <a:lstStyle/>
            <a:p>
              <a:pPr algn="ctr" eaLnBrk="1" hangingPunct="1"/>
              <a:r>
                <a:rPr lang="zh-CN" altLang="en-US" sz="1600">
                  <a:solidFill>
                    <a:srgbClr val="FF0000"/>
                  </a:solidFill>
                  <a:latin typeface="+mn-ea"/>
                  <a:ea typeface="+mn-ea"/>
                  <a:cs typeface="Arial" panose="020B0604020202020204" pitchFamily="34" charset="0"/>
                </a:rPr>
                <a:t>数据采集模块</a:t>
              </a:r>
            </a:p>
          </p:txBody>
        </p:sp>
      </p:grpSp>
      <p:grpSp>
        <p:nvGrpSpPr>
          <p:cNvPr id="15" name="组合 13"/>
          <p:cNvGrpSpPr>
            <a:grpSpLocks/>
          </p:cNvGrpSpPr>
          <p:nvPr/>
        </p:nvGrpSpPr>
        <p:grpSpPr bwMode="auto">
          <a:xfrm>
            <a:off x="7632700" y="2962746"/>
            <a:ext cx="1260475" cy="731838"/>
            <a:chOff x="746575" y="2663916"/>
            <a:chExt cx="945105" cy="630070"/>
          </a:xfrm>
        </p:grpSpPr>
        <p:sp>
          <p:nvSpPr>
            <p:cNvPr id="16" name="矩形标注 15"/>
            <p:cNvSpPr/>
            <p:nvPr/>
          </p:nvSpPr>
          <p:spPr>
            <a:xfrm>
              <a:off x="746575" y="2663916"/>
              <a:ext cx="945105" cy="630070"/>
            </a:xfrm>
            <a:prstGeom prst="wedgeRectCallout">
              <a:avLst>
                <a:gd name="adj1" fmla="val -79120"/>
                <a:gd name="adj2" fmla="val 92878"/>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0000"/>
                </a:solidFill>
                <a:latin typeface="+mn-ea"/>
                <a:cs typeface="Arial" panose="020B0604020202020204" pitchFamily="34" charset="0"/>
              </a:endParaRPr>
            </a:p>
          </p:txBody>
        </p:sp>
        <p:sp>
          <p:nvSpPr>
            <p:cNvPr id="17" name="TextBox 15"/>
            <p:cNvSpPr txBox="1">
              <a:spLocks noChangeArrowheads="1"/>
            </p:cNvSpPr>
            <p:nvPr/>
          </p:nvSpPr>
          <p:spPr bwMode="auto">
            <a:xfrm>
              <a:off x="836585" y="2741343"/>
              <a:ext cx="810090" cy="503044"/>
            </a:xfrm>
            <a:prstGeom prst="rect">
              <a:avLst/>
            </a:prstGeom>
            <a:noFill/>
            <a:ln w="9525">
              <a:noFill/>
              <a:miter lim="800000"/>
              <a:headEnd/>
              <a:tailEnd/>
            </a:ln>
          </p:spPr>
          <p:txBody>
            <a:bodyPr>
              <a:spAutoFit/>
            </a:bodyPr>
            <a:lstStyle/>
            <a:p>
              <a:pPr algn="ctr" eaLnBrk="1" hangingPunct="1"/>
              <a:r>
                <a:rPr lang="zh-CN" altLang="en-US" sz="1600">
                  <a:solidFill>
                    <a:srgbClr val="FF0000"/>
                  </a:solidFill>
                  <a:latin typeface="+mn-ea"/>
                  <a:ea typeface="+mn-ea"/>
                  <a:cs typeface="Arial" panose="020B0604020202020204" pitchFamily="34" charset="0"/>
                </a:rPr>
                <a:t>图像重建计算机</a:t>
              </a:r>
            </a:p>
          </p:txBody>
        </p:sp>
      </p:grpSp>
      <p:sp>
        <p:nvSpPr>
          <p:cNvPr id="3" name="文本框 2"/>
          <p:cNvSpPr txBox="1"/>
          <p:nvPr/>
        </p:nvSpPr>
        <p:spPr>
          <a:xfrm>
            <a:off x="1115126" y="1244199"/>
            <a:ext cx="1731564" cy="461665"/>
          </a:xfrm>
          <a:prstGeom prst="rect">
            <a:avLst/>
          </a:prstGeom>
          <a:noFill/>
        </p:spPr>
        <p:txBody>
          <a:bodyPr wrap="none" rtlCol="0">
            <a:spAutoFit/>
          </a:bodyPr>
          <a:lstStyle/>
          <a:p>
            <a:r>
              <a:rPr lang="zh-CN" altLang="en-US" dirty="0">
                <a:latin typeface="+mn-ea"/>
                <a:ea typeface="+mn-ea"/>
                <a:cs typeface="Arial" panose="020B0604020202020204" pitchFamily="34" charset="0"/>
              </a:rPr>
              <a:t>最新进展：</a:t>
            </a:r>
          </a:p>
        </p:txBody>
      </p:sp>
    </p:spTree>
    <p:extLst>
      <p:ext uri="{BB962C8B-B14F-4D97-AF65-F5344CB8AC3E}">
        <p14:creationId xmlns:p14="http://schemas.microsoft.com/office/powerpoint/2010/main" val="420584841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L-st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cstate="print"/>
          <a:stretch>
            <a:fillRect/>
          </a:stretch>
        </p:blipFill>
        <p:spPr>
          <a:xfrm>
            <a:off x="4860032" y="1895915"/>
            <a:ext cx="3451001" cy="1574850"/>
          </a:xfrm>
          <a:prstGeom prst="rect">
            <a:avLst/>
          </a:prstGeom>
          <a:ln>
            <a:noFill/>
          </a:ln>
        </p:spPr>
      </p:pic>
      <p:pic>
        <p:nvPicPr>
          <p:cNvPr id="7" name="GL-wave">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1" cstate="print"/>
          <a:stretch>
            <a:fillRect/>
          </a:stretch>
        </p:blipFill>
        <p:spPr>
          <a:xfrm>
            <a:off x="4860032" y="3953903"/>
            <a:ext cx="3448664" cy="1347305"/>
          </a:xfrm>
          <a:prstGeom prst="rect">
            <a:avLst/>
          </a:prstGeom>
        </p:spPr>
      </p:pic>
      <p:pic>
        <p:nvPicPr>
          <p:cNvPr id="11" name="GL-plug">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2" cstate="print"/>
          <a:stretch>
            <a:fillRect/>
          </a:stretch>
        </p:blipFill>
        <p:spPr>
          <a:xfrm>
            <a:off x="683568" y="1895915"/>
            <a:ext cx="3528392" cy="1403048"/>
          </a:xfrm>
          <a:prstGeom prst="rect">
            <a:avLst/>
          </a:prstGeom>
        </p:spPr>
      </p:pic>
      <p:pic>
        <p:nvPicPr>
          <p:cNvPr id="12" name="GL-annular">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3" cstate="print"/>
          <a:stretch>
            <a:fillRect/>
          </a:stretch>
        </p:blipFill>
        <p:spPr>
          <a:xfrm>
            <a:off x="683568" y="3953903"/>
            <a:ext cx="3376180" cy="1342522"/>
          </a:xfrm>
          <a:prstGeom prst="rect">
            <a:avLst/>
          </a:prstGeom>
        </p:spPr>
      </p:pic>
    </p:spTree>
    <p:extLst>
      <p:ext uri="{BB962C8B-B14F-4D97-AF65-F5344CB8AC3E}">
        <p14:creationId xmlns:p14="http://schemas.microsoft.com/office/powerpoint/2010/main" val="13044186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 fill="hold"/>
                                        <p:tgtEl>
                                          <p:spTgt spid="11"/>
                                        </p:tgtEl>
                                      </p:cBhvr>
                                    </p:cmd>
                                  </p:childTnLst>
                                </p:cTn>
                              </p:par>
                              <p:par>
                                <p:cTn id="7" presetID="1" presetClass="mediacall" presetSubtype="0" fill="hold" nodeType="withEffect">
                                  <p:stCondLst>
                                    <p:cond delay="0"/>
                                  </p:stCondLst>
                                  <p:childTnLst>
                                    <p:cmd type="call" cmd="playFrom(0.0)">
                                      <p:cBhvr>
                                        <p:cTn id="8" dur="20760" fill="hold"/>
                                        <p:tgtEl>
                                          <p:spTgt spid="5"/>
                                        </p:tgtEl>
                                      </p:cBhvr>
                                    </p:cmd>
                                  </p:childTnLst>
                                </p:cTn>
                              </p:par>
                              <p:par>
                                <p:cTn id="9" presetID="1" presetClass="mediacall" presetSubtype="0" fill="hold" nodeType="withEffect">
                                  <p:stCondLst>
                                    <p:cond delay="0"/>
                                  </p:stCondLst>
                                  <p:childTnLst>
                                    <p:cmd type="call" cmd="playFrom(0.0)">
                                      <p:cBhvr>
                                        <p:cTn id="10" dur="5077" fill="hold"/>
                                        <p:tgtEl>
                                          <p:spTgt spid="12"/>
                                        </p:tgtEl>
                                      </p:cBhvr>
                                    </p:cmd>
                                  </p:childTnLst>
                                </p:cTn>
                              </p:par>
                              <p:par>
                                <p:cTn id="11" presetID="1" presetClass="mediacall" presetSubtype="0" fill="hold" nodeType="withEffect">
                                  <p:stCondLst>
                                    <p:cond delay="0"/>
                                  </p:stCondLst>
                                  <p:childTnLst>
                                    <p:cmd type="call" cmd="playFrom(0.0)">
                                      <p:cBhvr>
                                        <p:cTn id="12" dur="4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11"/>
                </p:tgtEl>
              </p:cMediaNode>
            </p:video>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1"/>
                                        </p:tgtEl>
                                      </p:cBhvr>
                                    </p:cmd>
                                  </p:childTnLst>
                                </p:cTn>
                              </p:par>
                            </p:childTnLst>
                          </p:cTn>
                        </p:par>
                      </p:childTnLst>
                    </p:cTn>
                  </p:par>
                </p:childTnLst>
              </p:cTn>
              <p:nextCondLst>
                <p:cond evt="onClick" delay="0">
                  <p:tgtEl>
                    <p:spTgt spid="11"/>
                  </p:tgtEl>
                </p:cond>
              </p:nextCondLst>
            </p:seq>
            <p:video>
              <p:cMediaNode vol="80000">
                <p:cTn id="19" repeatCount="indefinite" fill="hold" display="0">
                  <p:stCondLst>
                    <p:cond delay="indefinite"/>
                  </p:stCondLst>
                </p:cTn>
                <p:tgtEl>
                  <p:spTgt spid="5"/>
                </p:tgtEl>
              </p:cMediaNode>
            </p:video>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5"/>
                                        </p:tgtEl>
                                      </p:cBhvr>
                                    </p:cmd>
                                  </p:childTnLst>
                                </p:cTn>
                              </p:par>
                            </p:childTnLst>
                          </p:cTn>
                        </p:par>
                      </p:childTnLst>
                    </p:cTn>
                  </p:par>
                </p:childTnLst>
              </p:cTn>
              <p:nextCondLst>
                <p:cond evt="onClick" delay="0">
                  <p:tgtEl>
                    <p:spTgt spid="5"/>
                  </p:tgtEl>
                </p:cond>
              </p:nextCondLst>
            </p:seq>
            <p:video>
              <p:cMediaNode vol="80000">
                <p:cTn id="25" repeatCount="indefinite" fill="hold" display="0">
                  <p:stCondLst>
                    <p:cond delay="indefinite"/>
                  </p:stCondLst>
                </p:cTn>
                <p:tgtEl>
                  <p:spTgt spid="12"/>
                </p:tgtEl>
              </p:cMediaNode>
            </p:video>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12"/>
                                        </p:tgtEl>
                                      </p:cBhvr>
                                    </p:cmd>
                                  </p:childTnLst>
                                </p:cTn>
                              </p:par>
                            </p:childTnLst>
                          </p:cTn>
                        </p:par>
                      </p:childTnLst>
                    </p:cTn>
                  </p:par>
                </p:childTnLst>
              </p:cTn>
              <p:nextCondLst>
                <p:cond evt="onClick" delay="0">
                  <p:tgtEl>
                    <p:spTgt spid="12"/>
                  </p:tgtEl>
                </p:cond>
              </p:nextCondLst>
            </p:seq>
            <p:video>
              <p:cMediaNode vol="80000">
                <p:cTn id="31" repeatCount="indefinite" fill="hold" display="0">
                  <p:stCondLst>
                    <p:cond delay="indefinite"/>
                  </p:stCondLst>
                </p:cTn>
                <p:tgtEl>
                  <p:spTgt spid="7"/>
                </p:tgtEl>
              </p:cMediaNode>
            </p:video>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83568" y="1628800"/>
            <a:ext cx="7772400" cy="4320480"/>
          </a:xfrm>
        </p:spPr>
        <p:txBody>
          <a:bodyPr/>
          <a:lstStyle/>
          <a:p>
            <a:r>
              <a:rPr lang="en-US" altLang="zh-CN" dirty="0">
                <a:latin typeface="Arial" panose="020B0604020202020204" pitchFamily="34" charset="0"/>
                <a:cs typeface="Arial" panose="020B0604020202020204" pitchFamily="34" charset="0"/>
              </a:rPr>
              <a:t>PT</a:t>
            </a:r>
            <a:r>
              <a:rPr lang="zh-CN" altLang="en-US" dirty="0">
                <a:latin typeface="Arial" panose="020B0604020202020204" pitchFamily="34" charset="0"/>
                <a:cs typeface="Arial" panose="020B0604020202020204" pitchFamily="34" charset="0"/>
              </a:rPr>
              <a:t>技术主要研究内容</a:t>
            </a:r>
            <a:endParaRPr lang="en-US" altLang="zh-CN" dirty="0">
              <a:latin typeface="Arial" panose="020B0604020202020204" pitchFamily="34" charset="0"/>
              <a:cs typeface="Arial" panose="020B0604020202020204" pitchFamily="34" charset="0"/>
            </a:endParaRPr>
          </a:p>
          <a:p>
            <a:pPr lvl="1"/>
            <a:r>
              <a:rPr lang="zh-CN" altLang="en-US" dirty="0">
                <a:solidFill>
                  <a:srgbClr val="FF0000"/>
                </a:solidFill>
                <a:latin typeface="Arial" panose="020B0604020202020204" pitchFamily="34" charset="0"/>
                <a:cs typeface="Arial" panose="020B0604020202020204" pitchFamily="34" charset="0"/>
              </a:rPr>
              <a:t>敏感机理</a:t>
            </a:r>
            <a:endParaRPr lang="en-US" altLang="zh-CN" dirty="0">
              <a:solidFill>
                <a:srgbClr val="FF0000"/>
              </a:solidFill>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阵列</a:t>
            </a:r>
            <a:r>
              <a:rPr lang="zh-CN" altLang="en-US" dirty="0">
                <a:solidFill>
                  <a:srgbClr val="FF0000"/>
                </a:solidFill>
                <a:latin typeface="Arial" panose="020B0604020202020204" pitchFamily="34" charset="0"/>
                <a:cs typeface="Arial" panose="020B0604020202020204" pitchFamily="34" charset="0"/>
              </a:rPr>
              <a:t>传感器</a:t>
            </a:r>
            <a:r>
              <a:rPr lang="zh-CN" altLang="en-US" dirty="0">
                <a:latin typeface="Arial" panose="020B0604020202020204" pitchFamily="34" charset="0"/>
                <a:cs typeface="Arial" panose="020B0604020202020204" pitchFamily="34" charset="0"/>
              </a:rPr>
              <a:t>的设计</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高速数据</a:t>
            </a:r>
            <a:r>
              <a:rPr lang="zh-CN" altLang="en-US" dirty="0">
                <a:solidFill>
                  <a:srgbClr val="FF0000"/>
                </a:solidFill>
                <a:latin typeface="Arial" panose="020B0604020202020204" pitchFamily="34" charset="0"/>
                <a:cs typeface="Arial" panose="020B0604020202020204" pitchFamily="34" charset="0"/>
              </a:rPr>
              <a:t>采集</a:t>
            </a:r>
            <a:r>
              <a:rPr lang="zh-CN" altLang="en-US" dirty="0">
                <a:latin typeface="Arial" panose="020B0604020202020204" pitchFamily="34" charset="0"/>
                <a:cs typeface="Arial" panose="020B0604020202020204" pitchFamily="34" charset="0"/>
              </a:rPr>
              <a:t>和</a:t>
            </a:r>
            <a:r>
              <a:rPr lang="zh-CN" altLang="en-US" dirty="0">
                <a:solidFill>
                  <a:srgbClr val="FF0000"/>
                </a:solidFill>
                <a:latin typeface="Arial" panose="020B0604020202020204" pitchFamily="34" charset="0"/>
                <a:cs typeface="Arial" panose="020B0604020202020204" pitchFamily="34" charset="0"/>
              </a:rPr>
              <a:t>通讯</a:t>
            </a:r>
            <a:r>
              <a:rPr lang="zh-CN" altLang="en-US" dirty="0">
                <a:latin typeface="Arial" panose="020B0604020202020204" pitchFamily="34" charset="0"/>
                <a:cs typeface="Arial" panose="020B0604020202020204" pitchFamily="34" charset="0"/>
              </a:rPr>
              <a:t>系统</a:t>
            </a:r>
            <a:endParaRPr lang="en-US" altLang="zh-CN" dirty="0">
              <a:latin typeface="Arial" panose="020B0604020202020204" pitchFamily="34" charset="0"/>
              <a:cs typeface="Arial" panose="020B0604020202020204" pitchFamily="34" charset="0"/>
            </a:endParaRPr>
          </a:p>
          <a:p>
            <a:pPr lvl="1"/>
            <a:r>
              <a:rPr lang="zh-CN" altLang="en-US" dirty="0">
                <a:solidFill>
                  <a:srgbClr val="FF0000"/>
                </a:solidFill>
                <a:latin typeface="Arial" panose="020B0604020202020204" pitchFamily="34" charset="0"/>
                <a:cs typeface="Arial" panose="020B0604020202020204" pitchFamily="34" charset="0"/>
              </a:rPr>
              <a:t>图像重建</a:t>
            </a:r>
            <a:r>
              <a:rPr lang="zh-CN" altLang="en-US" dirty="0">
                <a:latin typeface="Arial" panose="020B0604020202020204" pitchFamily="34" charset="0"/>
                <a:cs typeface="Arial" panose="020B0604020202020204" pitchFamily="34" charset="0"/>
              </a:rPr>
              <a:t>算法</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多相流动</a:t>
            </a:r>
            <a:r>
              <a:rPr lang="zh-CN" altLang="en-US" dirty="0">
                <a:solidFill>
                  <a:srgbClr val="FF0000"/>
                </a:solidFill>
                <a:latin typeface="Arial" panose="020B0604020202020204" pitchFamily="34" charset="0"/>
                <a:cs typeface="Arial" panose="020B0604020202020204" pitchFamily="34" charset="0"/>
              </a:rPr>
              <a:t>参数检测</a:t>
            </a:r>
            <a:endParaRPr lang="en-US" altLang="zh-CN" dirty="0">
              <a:solidFill>
                <a:srgbClr val="FF0000"/>
              </a:solidFill>
              <a:latin typeface="Arial" panose="020B0604020202020204" pitchFamily="34" charset="0"/>
              <a:cs typeface="Arial" panose="020B0604020202020204" pitchFamily="34" charset="0"/>
            </a:endParaRPr>
          </a:p>
          <a:p>
            <a:pPr lvl="2"/>
            <a:r>
              <a:rPr lang="zh-CN" altLang="en-US" sz="2000" dirty="0">
                <a:latin typeface="Arial" panose="020B0604020202020204" pitchFamily="34" charset="0"/>
                <a:ea typeface="楷体_GB2312" panose="02010609030101010101" pitchFamily="49" charset="-122"/>
                <a:cs typeface="Arial" panose="020B0604020202020204" pitchFamily="34" charset="0"/>
              </a:rPr>
              <a:t>流动状态</a:t>
            </a:r>
            <a:endParaRPr lang="en-US" altLang="zh-CN" sz="2000" dirty="0">
              <a:latin typeface="Arial" panose="020B0604020202020204" pitchFamily="34" charset="0"/>
              <a:ea typeface="楷体_GB2312" panose="02010609030101010101" pitchFamily="49" charset="-122"/>
              <a:cs typeface="Arial" panose="020B0604020202020204" pitchFamily="34" charset="0"/>
            </a:endParaRPr>
          </a:p>
          <a:p>
            <a:pPr lvl="2"/>
            <a:r>
              <a:rPr lang="zh-CN" altLang="en-US" sz="2000" dirty="0">
                <a:latin typeface="Arial" panose="020B0604020202020204" pitchFamily="34" charset="0"/>
                <a:ea typeface="楷体_GB2312" panose="02010609030101010101" pitchFamily="49" charset="-122"/>
                <a:cs typeface="Arial" panose="020B0604020202020204" pitchFamily="34" charset="0"/>
              </a:rPr>
              <a:t>相分布</a:t>
            </a:r>
            <a:endParaRPr lang="en-US" altLang="zh-CN" sz="2000" dirty="0">
              <a:latin typeface="Arial" panose="020B0604020202020204" pitchFamily="34" charset="0"/>
              <a:ea typeface="楷体_GB2312" panose="02010609030101010101" pitchFamily="49" charset="-122"/>
              <a:cs typeface="Arial" panose="020B0604020202020204" pitchFamily="34" charset="0"/>
            </a:endParaRPr>
          </a:p>
          <a:p>
            <a:pPr lvl="2"/>
            <a:r>
              <a:rPr lang="zh-CN" altLang="en-US" sz="2000" dirty="0">
                <a:latin typeface="Arial" panose="020B0604020202020204" pitchFamily="34" charset="0"/>
                <a:ea typeface="楷体_GB2312" panose="02010609030101010101" pitchFamily="49" charset="-122"/>
                <a:cs typeface="Arial" panose="020B0604020202020204" pitchFamily="34" charset="0"/>
              </a:rPr>
              <a:t>流量</a:t>
            </a:r>
            <a:endParaRPr lang="en-US" altLang="zh-CN" sz="2000" dirty="0">
              <a:latin typeface="Arial" panose="020B0604020202020204" pitchFamily="34" charset="0"/>
              <a:ea typeface="楷体_GB2312" panose="02010609030101010101" pitchFamily="49" charset="-122"/>
              <a:cs typeface="Arial" panose="020B0604020202020204" pitchFamily="34" charset="0"/>
            </a:endParaRPr>
          </a:p>
          <a:p>
            <a:pPr lvl="2"/>
            <a:r>
              <a:rPr lang="en-US" altLang="zh-CN" sz="2000" dirty="0">
                <a:latin typeface="Arial" panose="020B0604020202020204" pitchFamily="34" charset="0"/>
                <a:ea typeface="楷体_GB2312" panose="02010609030101010101" pitchFamily="49" charset="-122"/>
                <a:cs typeface="Arial" panose="020B0604020202020204" pitchFamily="34" charset="0"/>
              </a:rPr>
              <a:t>……</a:t>
            </a:r>
            <a:endParaRPr lang="zh-CN" altLang="en-US" sz="2000" dirty="0">
              <a:latin typeface="Arial" panose="020B0604020202020204" pitchFamily="34" charset="0"/>
              <a:ea typeface="楷体_GB2312" panose="02010609030101010101" pitchFamily="49" charset="-122"/>
              <a:cs typeface="Arial" panose="020B0604020202020204" pitchFamily="34" charset="0"/>
            </a:endParaRPr>
          </a:p>
        </p:txBody>
      </p:sp>
    </p:spTree>
    <p:extLst>
      <p:ext uri="{BB962C8B-B14F-4D97-AF65-F5344CB8AC3E}">
        <p14:creationId xmlns:p14="http://schemas.microsoft.com/office/powerpoint/2010/main" val="83310883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685800" y="1484784"/>
            <a:ext cx="7772400" cy="4611216"/>
          </a:xfrm>
        </p:spPr>
        <p:txBody>
          <a:bodyPr/>
          <a:lstStyle/>
          <a:p>
            <a:r>
              <a:rPr lang="zh-CN" altLang="en-US" sz="2800" dirty="0"/>
              <a:t>其他主要研究方向</a:t>
            </a:r>
            <a:endParaRPr lang="en-US" altLang="zh-CN" sz="2800" dirty="0"/>
          </a:p>
          <a:p>
            <a:pPr lvl="1"/>
            <a:r>
              <a:rPr lang="zh-CN" altLang="en-US" sz="2400" b="1" dirty="0"/>
              <a:t>近代新技术</a:t>
            </a:r>
            <a:r>
              <a:rPr lang="zh-CN" altLang="en-US" b="1" dirty="0"/>
              <a:t>：电学（电容，</a:t>
            </a:r>
            <a:r>
              <a:rPr lang="zh-CN" altLang="en-US" b="1" dirty="0">
                <a:solidFill>
                  <a:srgbClr val="FF0000"/>
                </a:solidFill>
              </a:rPr>
              <a:t>非接触电导</a:t>
            </a:r>
            <a:r>
              <a:rPr lang="zh-CN" altLang="en-US" b="1" dirty="0"/>
              <a:t>）、</a:t>
            </a:r>
            <a:r>
              <a:rPr lang="zh-CN" altLang="en-US" sz="2400" b="1" dirty="0"/>
              <a:t>光学、超声波、微波、相关测量等</a:t>
            </a:r>
            <a:endParaRPr lang="en-US" altLang="zh-CN" sz="2400" b="1" dirty="0"/>
          </a:p>
          <a:p>
            <a:pPr lvl="1"/>
            <a:r>
              <a:rPr lang="zh-CN" altLang="en-US" sz="2400" b="1" dirty="0"/>
              <a:t>成熟的硬件基础上，以计算机为平台，基于</a:t>
            </a:r>
            <a:r>
              <a:rPr lang="zh-CN" altLang="en-US" sz="2400" b="1" dirty="0">
                <a:solidFill>
                  <a:srgbClr val="FF0000"/>
                </a:solidFill>
              </a:rPr>
              <a:t>软测量</a:t>
            </a:r>
            <a:r>
              <a:rPr lang="zh-CN" altLang="en-US" sz="2400" b="1" dirty="0"/>
              <a:t>技术的测量方法</a:t>
            </a:r>
            <a:endParaRPr lang="en-US" altLang="zh-CN" sz="2400" b="1" dirty="0"/>
          </a:p>
          <a:p>
            <a:pPr lvl="1"/>
            <a:r>
              <a:rPr lang="zh-CN" altLang="en-US" b="1" dirty="0">
                <a:solidFill>
                  <a:srgbClr val="FF0000"/>
                </a:solidFill>
              </a:rPr>
              <a:t>图像检测</a:t>
            </a:r>
            <a:r>
              <a:rPr lang="zh-CN" altLang="en-US" b="1" dirty="0"/>
              <a:t>方法</a:t>
            </a:r>
            <a:endParaRPr lang="en-US" altLang="zh-CN" b="1" dirty="0"/>
          </a:p>
          <a:p>
            <a:pPr lvl="1"/>
            <a:r>
              <a:rPr lang="zh-CN" altLang="en-US" b="1" dirty="0"/>
              <a:t>先进</a:t>
            </a:r>
            <a:r>
              <a:rPr lang="zh-CN" altLang="en-US" b="1" dirty="0">
                <a:solidFill>
                  <a:srgbClr val="FF0000"/>
                </a:solidFill>
              </a:rPr>
              <a:t>信号处理、人工智能、深度学习</a:t>
            </a:r>
            <a:r>
              <a:rPr lang="zh-CN" altLang="en-US" b="1" dirty="0"/>
              <a:t>方法</a:t>
            </a:r>
            <a:endParaRPr lang="en-US" altLang="zh-CN" b="1" dirty="0"/>
          </a:p>
          <a:p>
            <a:pPr lvl="1"/>
            <a:r>
              <a:rPr lang="zh-CN" altLang="en-US" sz="2400" b="1" dirty="0">
                <a:solidFill>
                  <a:srgbClr val="FF0000"/>
                </a:solidFill>
              </a:rPr>
              <a:t>多传感器信息融合</a:t>
            </a:r>
            <a:r>
              <a:rPr lang="zh-CN" altLang="en-US" sz="2400" b="1" dirty="0"/>
              <a:t>技术</a:t>
            </a:r>
            <a:endParaRPr lang="en-US" altLang="zh-CN" sz="2400" b="1" dirty="0"/>
          </a:p>
          <a:p>
            <a:pPr lvl="1"/>
            <a:r>
              <a:rPr lang="zh-CN" altLang="en-US" b="1" dirty="0">
                <a:solidFill>
                  <a:srgbClr val="FF0000"/>
                </a:solidFill>
              </a:rPr>
              <a:t>微小尺度</a:t>
            </a:r>
            <a:r>
              <a:rPr lang="zh-CN" altLang="en-US" b="1" dirty="0"/>
              <a:t>多相流动参数检测技术的研究</a:t>
            </a:r>
            <a:endParaRPr lang="zh-CN" altLang="en-US" sz="2400" b="1" dirty="0"/>
          </a:p>
        </p:txBody>
      </p:sp>
    </p:spTree>
    <p:extLst>
      <p:ext uri="{BB962C8B-B14F-4D97-AF65-F5344CB8AC3E}">
        <p14:creationId xmlns:p14="http://schemas.microsoft.com/office/powerpoint/2010/main" val="382622966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4156371"/>
            <a:ext cx="8229600" cy="2097514"/>
          </a:xfrm>
        </p:spPr>
        <p:txBody>
          <a:bodyPr/>
          <a:lstStyle/>
          <a:p>
            <a:pPr>
              <a:buNone/>
            </a:pPr>
            <a:r>
              <a:rPr lang="zh-CN" altLang="en-US" sz="2400" dirty="0"/>
              <a:t>检测环节：</a:t>
            </a:r>
            <a:r>
              <a:rPr lang="zh-CN" altLang="en-US" sz="2400" b="0" dirty="0"/>
              <a:t>自动控制的</a:t>
            </a:r>
            <a:r>
              <a:rPr lang="zh-CN" altLang="en-US" sz="2400" b="0" dirty="0">
                <a:solidFill>
                  <a:srgbClr val="FF0000"/>
                </a:solidFill>
              </a:rPr>
              <a:t>首要环节</a:t>
            </a:r>
            <a:endParaRPr lang="en-US" altLang="zh-CN" sz="2400" b="0" dirty="0"/>
          </a:p>
          <a:p>
            <a:pPr marL="0" indent="0">
              <a:buNone/>
            </a:pPr>
            <a:r>
              <a:rPr lang="zh-CN" altLang="en-US" sz="2400" b="0" dirty="0"/>
              <a:t>                        </a:t>
            </a:r>
            <a:endParaRPr lang="en-US" altLang="zh-CN" sz="2400" b="0" dirty="0"/>
          </a:p>
          <a:p>
            <a:pPr marL="0" indent="0">
              <a:buNone/>
            </a:pPr>
            <a:r>
              <a:rPr lang="zh-CN" altLang="en-US" sz="2400" b="0" dirty="0"/>
              <a:t>   </a:t>
            </a:r>
            <a:r>
              <a:rPr lang="en-US" altLang="zh-CN" sz="2400" b="0" dirty="0"/>
              <a:t>“</a:t>
            </a:r>
            <a:r>
              <a:rPr lang="zh-CN" altLang="en-US" sz="2400" b="0" dirty="0"/>
              <a:t>视觉、听觉、嗅觉、味觉、触觉</a:t>
            </a:r>
            <a:r>
              <a:rPr lang="en-US" altLang="zh-CN" sz="2400" b="0" dirty="0"/>
              <a:t>”</a:t>
            </a:r>
          </a:p>
        </p:txBody>
      </p:sp>
      <p:grpSp>
        <p:nvGrpSpPr>
          <p:cNvPr id="5" name="组合 4"/>
          <p:cNvGrpSpPr/>
          <p:nvPr/>
        </p:nvGrpSpPr>
        <p:grpSpPr>
          <a:xfrm>
            <a:off x="755576" y="2060848"/>
            <a:ext cx="7272808" cy="1368152"/>
            <a:chOff x="0" y="0"/>
            <a:chExt cx="5034642" cy="859972"/>
          </a:xfrm>
        </p:grpSpPr>
        <p:sp>
          <p:nvSpPr>
            <p:cNvPr id="6" name="流程图: 或者 5"/>
            <p:cNvSpPr/>
            <p:nvPr/>
          </p:nvSpPr>
          <p:spPr>
            <a:xfrm>
              <a:off x="370114" y="76200"/>
              <a:ext cx="174172" cy="174172"/>
            </a:xfrm>
            <a:prstGeom prst="flowChartOr">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sz="2000"/>
            </a:p>
          </p:txBody>
        </p:sp>
        <p:sp>
          <p:nvSpPr>
            <p:cNvPr id="7" name="流程图: 可选过程 6"/>
            <p:cNvSpPr/>
            <p:nvPr/>
          </p:nvSpPr>
          <p:spPr>
            <a:xfrm>
              <a:off x="838200" y="5443"/>
              <a:ext cx="1012371" cy="321129"/>
            </a:xfrm>
            <a:prstGeom prst="flowChartAlternateProcess">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2000" kern="100" dirty="0">
                  <a:effectLst/>
                  <a:ea typeface="等线" panose="02010600030101010101" pitchFamily="2" charset="-122"/>
                  <a:cs typeface="Times New Roman" panose="02020603050405020304" pitchFamily="18" charset="0"/>
                </a:rPr>
                <a:t>控制器</a:t>
              </a:r>
            </a:p>
          </p:txBody>
        </p:sp>
        <p:sp>
          <p:nvSpPr>
            <p:cNvPr id="8" name="流程图: 可选过程 7"/>
            <p:cNvSpPr/>
            <p:nvPr/>
          </p:nvSpPr>
          <p:spPr>
            <a:xfrm>
              <a:off x="2149928" y="0"/>
              <a:ext cx="1012371" cy="321129"/>
            </a:xfrm>
            <a:prstGeom prst="flowChartAlternateProcess">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2000" kern="100" dirty="0">
                  <a:effectLst/>
                  <a:ea typeface="等线" panose="02010600030101010101" pitchFamily="2" charset="-122"/>
                  <a:cs typeface="Times New Roman" panose="02020603050405020304" pitchFamily="18" charset="0"/>
                </a:rPr>
                <a:t>执行器</a:t>
              </a:r>
            </a:p>
          </p:txBody>
        </p:sp>
        <p:sp>
          <p:nvSpPr>
            <p:cNvPr id="9" name="流程图: 可选过程 8"/>
            <p:cNvSpPr/>
            <p:nvPr/>
          </p:nvSpPr>
          <p:spPr>
            <a:xfrm>
              <a:off x="3439885" y="0"/>
              <a:ext cx="1012371" cy="321129"/>
            </a:xfrm>
            <a:prstGeom prst="flowChartAlternateProcess">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sz="2000" kern="100">
                  <a:effectLst/>
                  <a:ea typeface="等线" panose="02010600030101010101" pitchFamily="2" charset="-122"/>
                  <a:cs typeface="Times New Roman" panose="02020603050405020304" pitchFamily="18" charset="0"/>
                </a:rPr>
                <a:t>对象</a:t>
              </a:r>
            </a:p>
          </p:txBody>
        </p:sp>
        <p:sp>
          <p:nvSpPr>
            <p:cNvPr id="10" name="流程图: 可选过程 9"/>
            <p:cNvSpPr/>
            <p:nvPr/>
          </p:nvSpPr>
          <p:spPr>
            <a:xfrm>
              <a:off x="2149928" y="538843"/>
              <a:ext cx="1012371" cy="321129"/>
            </a:xfrm>
            <a:prstGeom prst="flowChartAlternateProcess">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CN" altLang="en-US" sz="2000" kern="100" dirty="0">
                  <a:solidFill>
                    <a:srgbClr val="FF0000"/>
                  </a:solidFill>
                  <a:effectLst/>
                  <a:ea typeface="等线" panose="02010600030101010101" pitchFamily="2" charset="-122"/>
                  <a:cs typeface="Times New Roman" panose="02020603050405020304" pitchFamily="18" charset="0"/>
                </a:rPr>
                <a:t>检测</a:t>
              </a:r>
              <a:r>
                <a:rPr lang="zh-CN" sz="2000" kern="100" dirty="0">
                  <a:solidFill>
                    <a:srgbClr val="FF0000"/>
                  </a:solidFill>
                  <a:effectLst/>
                  <a:ea typeface="等线" panose="02010600030101010101" pitchFamily="2" charset="-122"/>
                  <a:cs typeface="Times New Roman" panose="02020603050405020304" pitchFamily="18" charset="0"/>
                </a:rPr>
                <a:t>变送</a:t>
              </a:r>
              <a:endParaRPr lang="zh-CN" sz="2000" kern="100" dirty="0">
                <a:effectLst/>
                <a:ea typeface="等线" panose="02010600030101010101" pitchFamily="2" charset="-122"/>
                <a:cs typeface="Times New Roman" panose="02020603050405020304" pitchFamily="18" charset="0"/>
              </a:endParaRPr>
            </a:p>
          </p:txBody>
        </p:sp>
        <p:cxnSp>
          <p:nvCxnSpPr>
            <p:cNvPr id="11" name="直接箭头连接符 10"/>
            <p:cNvCxnSpPr/>
            <p:nvPr/>
          </p:nvCxnSpPr>
          <p:spPr>
            <a:xfrm flipV="1">
              <a:off x="0" y="157843"/>
              <a:ext cx="386352" cy="54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直接箭头连接符 11"/>
            <p:cNvCxnSpPr/>
            <p:nvPr/>
          </p:nvCxnSpPr>
          <p:spPr>
            <a:xfrm>
              <a:off x="544285" y="163286"/>
              <a:ext cx="27749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直接箭头连接符 12"/>
            <p:cNvCxnSpPr/>
            <p:nvPr/>
          </p:nvCxnSpPr>
          <p:spPr>
            <a:xfrm>
              <a:off x="1872342" y="163286"/>
              <a:ext cx="27758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直接箭头连接符 13"/>
            <p:cNvCxnSpPr/>
            <p:nvPr/>
          </p:nvCxnSpPr>
          <p:spPr>
            <a:xfrm>
              <a:off x="3178628" y="163286"/>
              <a:ext cx="27758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直接箭头连接符 14"/>
            <p:cNvCxnSpPr/>
            <p:nvPr/>
          </p:nvCxnSpPr>
          <p:spPr>
            <a:xfrm flipV="1">
              <a:off x="4430485" y="157843"/>
              <a:ext cx="604157" cy="54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直接连接符 15"/>
            <p:cNvCxnSpPr/>
            <p:nvPr/>
          </p:nvCxnSpPr>
          <p:spPr>
            <a:xfrm>
              <a:off x="4708071" y="157843"/>
              <a:ext cx="0" cy="543923"/>
            </a:xfrm>
            <a:prstGeom prst="line">
              <a:avLst/>
            </a:prstGeom>
          </p:spPr>
          <p:style>
            <a:lnRef idx="3">
              <a:schemeClr val="dk1"/>
            </a:lnRef>
            <a:fillRef idx="0">
              <a:schemeClr val="dk1"/>
            </a:fillRef>
            <a:effectRef idx="2">
              <a:schemeClr val="dk1"/>
            </a:effectRef>
            <a:fontRef idx="minor">
              <a:schemeClr val="tx1"/>
            </a:fontRef>
          </p:style>
        </p:cxnSp>
        <p:cxnSp>
          <p:nvCxnSpPr>
            <p:cNvPr id="17" name="直接箭头连接符 16"/>
            <p:cNvCxnSpPr/>
            <p:nvPr/>
          </p:nvCxnSpPr>
          <p:spPr>
            <a:xfrm flipH="1">
              <a:off x="3167742" y="702129"/>
              <a:ext cx="154032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直接连接符 17"/>
            <p:cNvCxnSpPr/>
            <p:nvPr/>
          </p:nvCxnSpPr>
          <p:spPr>
            <a:xfrm flipH="1">
              <a:off x="429985" y="707572"/>
              <a:ext cx="1719852" cy="0"/>
            </a:xfrm>
            <a:prstGeom prst="line">
              <a:avLst/>
            </a:prstGeom>
          </p:spPr>
          <p:style>
            <a:lnRef idx="3">
              <a:schemeClr val="dk1"/>
            </a:lnRef>
            <a:fillRef idx="0">
              <a:schemeClr val="dk1"/>
            </a:fillRef>
            <a:effectRef idx="2">
              <a:schemeClr val="dk1"/>
            </a:effectRef>
            <a:fontRef idx="minor">
              <a:schemeClr val="tx1"/>
            </a:fontRef>
          </p:style>
        </p:cxnSp>
        <p:cxnSp>
          <p:nvCxnSpPr>
            <p:cNvPr id="19" name="直接箭头连接符 18"/>
            <p:cNvCxnSpPr/>
            <p:nvPr/>
          </p:nvCxnSpPr>
          <p:spPr>
            <a:xfrm flipV="1">
              <a:off x="451757" y="266700"/>
              <a:ext cx="0" cy="4241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17272624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536" y="1772816"/>
            <a:ext cx="8280920" cy="4330416"/>
          </a:xfrm>
          <a:prstGeom prst="rect">
            <a:avLst/>
          </a:prstGeom>
        </p:spPr>
        <p:txBody>
          <a:bodyPr wrap="square" numCol="1" spcCol="144000">
            <a:spAutoFit/>
          </a:bodyPr>
          <a:lstStyle/>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“电容耦合非接触电阻层析成像系统研究”，国家自然科学基金面上项目</a:t>
            </a:r>
            <a:endParaRPr lang="en-US" altLang="zh-CN" sz="1600" dirty="0">
              <a:latin typeface="楷体_GB2312" pitchFamily="49" charset="-122"/>
              <a:ea typeface="楷体_GB2312" pitchFamily="49" charset="-122"/>
            </a:endParaRPr>
          </a:p>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“新型电学双模态过程层析成像系统研究”，国家自然科学基金面上项目</a:t>
            </a:r>
            <a:endParaRPr lang="en-US" altLang="zh-CN" sz="1600" dirty="0">
              <a:latin typeface="楷体_GB2312" pitchFamily="49" charset="-122"/>
              <a:ea typeface="楷体_GB2312" pitchFamily="49" charset="-122"/>
            </a:endParaRPr>
          </a:p>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“多模态过程层析成像关键技术研究”，国家自然科学基金重点项目</a:t>
            </a:r>
            <a:endParaRPr lang="en-US" altLang="zh-CN" sz="1600" dirty="0">
              <a:latin typeface="楷体_GB2312" pitchFamily="49" charset="-122"/>
              <a:ea typeface="楷体_GB2312" pitchFamily="49" charset="-122"/>
            </a:endParaRPr>
          </a:p>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“亚微米及纳米颗粒两相湍流的研究”，国家自然科学基金重点项目</a:t>
            </a:r>
            <a:endParaRPr lang="en-US" altLang="zh-CN" sz="1600" dirty="0">
              <a:latin typeface="楷体_GB2312" pitchFamily="49" charset="-122"/>
              <a:ea typeface="楷体_GB2312" pitchFamily="49" charset="-122"/>
            </a:endParaRPr>
          </a:p>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“基于电容耦合式非接触电导测量的气液两相流参数检测新方法”，国家自然科学基金面上项目</a:t>
            </a:r>
            <a:endParaRPr lang="en-US" altLang="zh-CN" sz="1600" dirty="0">
              <a:latin typeface="楷体_GB2312" pitchFamily="49" charset="-122"/>
              <a:ea typeface="楷体_GB2312" pitchFamily="49" charset="-122"/>
            </a:endParaRPr>
          </a:p>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“气液两相流参数检测非接触式电学测量新方法研究”，国家自然科学基金面上项目</a:t>
            </a:r>
            <a:endParaRPr lang="en-US" altLang="zh-CN" sz="1600" dirty="0">
              <a:latin typeface="楷体_GB2312" pitchFamily="49" charset="-122"/>
              <a:ea typeface="楷体_GB2312" pitchFamily="49" charset="-122"/>
            </a:endParaRPr>
          </a:p>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“气固流态化流型研究中的先进测试技术”，国家自然科学基金面上项目</a:t>
            </a:r>
            <a:endParaRPr lang="en-US" altLang="zh-CN" sz="1600" dirty="0">
              <a:latin typeface="楷体_GB2312" pitchFamily="49" charset="-122"/>
              <a:ea typeface="楷体_GB2312" pitchFamily="49" charset="-122"/>
            </a:endParaRPr>
          </a:p>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“气液两相流流量测量新方法研究”，国家自然科学基金面上项目</a:t>
            </a:r>
            <a:endParaRPr lang="en-US" altLang="zh-CN" sz="1600" dirty="0">
              <a:latin typeface="楷体_GB2312" pitchFamily="49" charset="-122"/>
              <a:ea typeface="楷体_GB2312" pitchFamily="49" charset="-122"/>
            </a:endParaRPr>
          </a:p>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“小通道气液两相流检测方法的研究”，国家自然科学基金面上项目</a:t>
            </a:r>
            <a:endParaRPr lang="en-US" altLang="zh-CN" sz="1600" dirty="0">
              <a:latin typeface="楷体_GB2312" pitchFamily="49" charset="-122"/>
              <a:ea typeface="楷体_GB2312" pitchFamily="49" charset="-122"/>
            </a:endParaRPr>
          </a:p>
          <a:p>
            <a:pPr marL="342900" indent="-342900">
              <a:lnSpc>
                <a:spcPct val="120000"/>
              </a:lnSpc>
              <a:spcBef>
                <a:spcPts val="600"/>
              </a:spcBef>
              <a:buClr>
                <a:srgbClr val="FF0000"/>
              </a:buClr>
              <a:buFont typeface="Arial" panose="020B0604020202020204" pitchFamily="34" charset="0"/>
              <a:buChar char="•"/>
            </a:pPr>
            <a:r>
              <a:rPr lang="zh-CN" altLang="en-US" sz="1600" dirty="0">
                <a:latin typeface="楷体_GB2312" pitchFamily="49" charset="-122"/>
                <a:ea typeface="楷体_GB2312" pitchFamily="49" charset="-122"/>
              </a:rPr>
              <a:t>“基于多传感器信息融合的小通道气液两相流参数检测”，国家自然科学基金面上项目</a:t>
            </a:r>
          </a:p>
        </p:txBody>
      </p:sp>
      <p:sp>
        <p:nvSpPr>
          <p:cNvPr id="5" name="TextBox 4"/>
          <p:cNvSpPr txBox="1"/>
          <p:nvPr/>
        </p:nvSpPr>
        <p:spPr>
          <a:xfrm>
            <a:off x="539552" y="1196752"/>
            <a:ext cx="1415772" cy="461665"/>
          </a:xfrm>
          <a:prstGeom prst="rect">
            <a:avLst/>
          </a:prstGeom>
          <a:noFill/>
        </p:spPr>
        <p:txBody>
          <a:bodyPr wrap="none" rtlCol="0">
            <a:spAutoFit/>
          </a:bodyPr>
          <a:lstStyle/>
          <a:p>
            <a:r>
              <a:rPr lang="zh-CN" altLang="en-US" sz="2400" dirty="0">
                <a:latin typeface="楷体_GB2312" pitchFamily="49" charset="-122"/>
                <a:ea typeface="楷体_GB2312" pitchFamily="49" charset="-122"/>
              </a:rPr>
              <a:t>相关项目</a:t>
            </a:r>
          </a:p>
        </p:txBody>
      </p:sp>
    </p:spTree>
    <p:extLst>
      <p:ext uri="{BB962C8B-B14F-4D97-AF65-F5344CB8AC3E}">
        <p14:creationId xmlns:p14="http://schemas.microsoft.com/office/powerpoint/2010/main" val="88572924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85800" y="1484784"/>
            <a:ext cx="7772400" cy="4611216"/>
          </a:xfrm>
        </p:spPr>
        <p:txBody>
          <a:bodyPr/>
          <a:lstStyle/>
          <a:p>
            <a:r>
              <a:rPr lang="zh-CN" altLang="en-US" dirty="0">
                <a:latin typeface="Arial" panose="020B0604020202020204" pitchFamily="34" charset="0"/>
                <a:cs typeface="Arial" panose="020B0604020202020204" pitchFamily="34" charset="0"/>
              </a:rPr>
              <a:t>从事该方向研究老师：</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张宏建：</a:t>
            </a:r>
            <a:r>
              <a:rPr lang="en-US" altLang="zh-CN" dirty="0">
                <a:latin typeface="Arial" panose="020B0604020202020204" pitchFamily="34" charset="0"/>
                <a:cs typeface="Arial" panose="020B0604020202020204" pitchFamily="34" charset="0"/>
              </a:rPr>
              <a:t>hjzhang@iipc.zju.edu.cn</a:t>
            </a:r>
          </a:p>
          <a:p>
            <a:pPr lvl="1"/>
            <a:r>
              <a:rPr lang="zh-CN" altLang="en-US" dirty="0">
                <a:latin typeface="Arial" panose="020B0604020202020204" pitchFamily="34" charset="0"/>
                <a:cs typeface="Arial" panose="020B0604020202020204" pitchFamily="34" charset="0"/>
              </a:rPr>
              <a:t>黄志尧：</a:t>
            </a:r>
            <a:r>
              <a:rPr lang="en-US" altLang="zh-CN" dirty="0">
                <a:latin typeface="Arial" panose="020B0604020202020204" pitchFamily="34" charset="0"/>
                <a:cs typeface="Arial" panose="020B0604020202020204" pitchFamily="34" charset="0"/>
              </a:rPr>
              <a:t>zyhuang@iipc.zju.edu.cn</a:t>
            </a:r>
          </a:p>
          <a:p>
            <a:pPr lvl="1"/>
            <a:r>
              <a:rPr lang="zh-CN" altLang="en-US" dirty="0">
                <a:latin typeface="Arial" panose="020B0604020202020204" pitchFamily="34" charset="0"/>
                <a:cs typeface="Arial" panose="020B0604020202020204" pitchFamily="34" charset="0"/>
              </a:rPr>
              <a:t>王保良：</a:t>
            </a:r>
            <a:r>
              <a:rPr lang="en-US" altLang="zh-CN" dirty="0">
                <a:latin typeface="Arial" panose="020B0604020202020204" pitchFamily="34" charset="0"/>
                <a:cs typeface="Arial" panose="020B0604020202020204" pitchFamily="34" charset="0"/>
              </a:rPr>
              <a:t>blwang@iipc.zju.edu.cn</a:t>
            </a:r>
          </a:p>
          <a:p>
            <a:pPr lvl="1"/>
            <a:r>
              <a:rPr lang="zh-CN" altLang="en-US" dirty="0">
                <a:latin typeface="Arial" panose="020B0604020202020204" pitchFamily="34" charset="0"/>
                <a:cs typeface="Arial" panose="020B0604020202020204" pitchFamily="34" charset="0"/>
              </a:rPr>
              <a:t>冀海峰：</a:t>
            </a:r>
            <a:r>
              <a:rPr lang="en-US" altLang="zh-CN" dirty="0">
                <a:latin typeface="Arial" panose="020B0604020202020204" pitchFamily="34" charset="0"/>
                <a:cs typeface="Arial" panose="020B0604020202020204" pitchFamily="34" charset="0"/>
              </a:rPr>
              <a:t>hfji@iipc.zju.edu.cn</a:t>
            </a:r>
            <a:endParaRPr lang="zh-CN" altLang="en-US" dirty="0">
              <a:latin typeface="Arial" panose="020B0604020202020204" pitchFamily="34" charset="0"/>
              <a:cs typeface="Arial" panose="020B0604020202020204" pitchFamily="34" charset="0"/>
            </a:endParaRPr>
          </a:p>
        </p:txBody>
      </p:sp>
      <p:pic>
        <p:nvPicPr>
          <p:cNvPr id="2" name="图片 1">
            <a:extLst>
              <a:ext uri="{FF2B5EF4-FFF2-40B4-BE49-F238E27FC236}">
                <a16:creationId xmlns:a16="http://schemas.microsoft.com/office/drawing/2014/main" id="{68B1C7F6-1A60-4706-B5C2-A56E64749769}"/>
              </a:ext>
            </a:extLst>
          </p:cNvPr>
          <p:cNvPicPr>
            <a:picLocks noChangeAspect="1"/>
          </p:cNvPicPr>
          <p:nvPr/>
        </p:nvPicPr>
        <p:blipFill>
          <a:blip r:embed="rId2"/>
          <a:stretch>
            <a:fillRect/>
          </a:stretch>
        </p:blipFill>
        <p:spPr>
          <a:xfrm>
            <a:off x="2856655" y="4494719"/>
            <a:ext cx="2088232" cy="1670585"/>
          </a:xfrm>
          <a:prstGeom prst="rect">
            <a:avLst/>
          </a:prstGeom>
        </p:spPr>
      </p:pic>
      <p:pic>
        <p:nvPicPr>
          <p:cNvPr id="3" name="图片 2">
            <a:extLst>
              <a:ext uri="{FF2B5EF4-FFF2-40B4-BE49-F238E27FC236}">
                <a16:creationId xmlns:a16="http://schemas.microsoft.com/office/drawing/2014/main" id="{DEBDEBDC-1654-40C8-838C-B160541A462C}"/>
              </a:ext>
            </a:extLst>
          </p:cNvPr>
          <p:cNvPicPr>
            <a:picLocks noChangeAspect="1"/>
          </p:cNvPicPr>
          <p:nvPr/>
        </p:nvPicPr>
        <p:blipFill>
          <a:blip r:embed="rId3"/>
          <a:stretch>
            <a:fillRect/>
          </a:stretch>
        </p:blipFill>
        <p:spPr>
          <a:xfrm>
            <a:off x="4944887" y="4494719"/>
            <a:ext cx="2222604" cy="1670585"/>
          </a:xfrm>
          <a:prstGeom prst="rect">
            <a:avLst/>
          </a:prstGeom>
        </p:spPr>
      </p:pic>
      <p:pic>
        <p:nvPicPr>
          <p:cNvPr id="27650" name="Picture 2" descr="http://cse.zju.edu.cn/wescms/sys/filebrowser/file.php?cmd=download&amp;id=46199">
            <a:extLst>
              <a:ext uri="{FF2B5EF4-FFF2-40B4-BE49-F238E27FC236}">
                <a16:creationId xmlns:a16="http://schemas.microsoft.com/office/drawing/2014/main" id="{4AADE77C-6102-4229-B0A2-7612E37FFF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822" y="4484982"/>
            <a:ext cx="2175418" cy="1680322"/>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http://cse.zju.edu.cn/wescms/sys/filebrowser/file.php?cmd=download&amp;id=48035">
            <a:extLst>
              <a:ext uri="{FF2B5EF4-FFF2-40B4-BE49-F238E27FC236}">
                <a16:creationId xmlns:a16="http://schemas.microsoft.com/office/drawing/2014/main" id="{25EF7F73-E26B-46DF-9DA4-426E5C8DB7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7491" y="4487417"/>
            <a:ext cx="1436957" cy="1675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46187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dirty="0">
                <a:latin typeface="Arial" panose="020B0604020202020204" pitchFamily="34" charset="0"/>
                <a:cs typeface="Arial" panose="020B0604020202020204" pitchFamily="34" charset="0"/>
              </a:rPr>
              <a:t>水质检测和安全预警技术</a:t>
            </a:r>
          </a:p>
        </p:txBody>
      </p:sp>
      <p:grpSp>
        <p:nvGrpSpPr>
          <p:cNvPr id="5" name="组合 38"/>
          <p:cNvGrpSpPr>
            <a:grpSpLocks/>
          </p:cNvGrpSpPr>
          <p:nvPr/>
        </p:nvGrpSpPr>
        <p:grpSpPr bwMode="auto">
          <a:xfrm>
            <a:off x="908278" y="4197695"/>
            <a:ext cx="7435850" cy="1903412"/>
            <a:chOff x="2463987" y="2357430"/>
            <a:chExt cx="6216508" cy="1357323"/>
          </a:xfrm>
        </p:grpSpPr>
        <p:pic>
          <p:nvPicPr>
            <p:cNvPr id="6" name="Picture 2" descr="2007太湖水污染事件"/>
            <p:cNvPicPr>
              <a:picLocks noChangeAspect="1" noChangeArrowheads="1"/>
            </p:cNvPicPr>
            <p:nvPr/>
          </p:nvPicPr>
          <p:blipFill>
            <a:blip r:embed="rId2" cstate="print"/>
            <a:srcRect/>
            <a:stretch>
              <a:fillRect/>
            </a:stretch>
          </p:blipFill>
          <p:spPr bwMode="auto">
            <a:xfrm>
              <a:off x="4572001" y="2357431"/>
              <a:ext cx="2071702" cy="1357322"/>
            </a:xfrm>
            <a:prstGeom prst="rect">
              <a:avLst/>
            </a:prstGeom>
            <a:noFill/>
            <a:ln w="9525">
              <a:noFill/>
              <a:miter lim="800000"/>
              <a:headEnd/>
              <a:tailEnd/>
            </a:ln>
          </p:spPr>
        </p:pic>
        <p:pic>
          <p:nvPicPr>
            <p:cNvPr id="7" name="Picture 2" descr="吉林石化分公司因松花江污染被罚100万"/>
            <p:cNvPicPr>
              <a:picLocks noChangeAspect="1" noChangeArrowheads="1"/>
            </p:cNvPicPr>
            <p:nvPr/>
          </p:nvPicPr>
          <p:blipFill>
            <a:blip r:embed="rId3" cstate="print"/>
            <a:srcRect/>
            <a:stretch>
              <a:fillRect/>
            </a:stretch>
          </p:blipFill>
          <p:spPr bwMode="auto">
            <a:xfrm>
              <a:off x="2463987" y="2357430"/>
              <a:ext cx="2036575" cy="1357321"/>
            </a:xfrm>
            <a:prstGeom prst="rect">
              <a:avLst/>
            </a:prstGeom>
            <a:noFill/>
            <a:ln w="9525">
              <a:noFill/>
              <a:miter lim="800000"/>
              <a:headEnd/>
              <a:tailEnd/>
            </a:ln>
          </p:spPr>
        </p:pic>
        <p:pic>
          <p:nvPicPr>
            <p:cNvPr id="8" name="Picture 5"/>
            <p:cNvPicPr>
              <a:picLocks noChangeAspect="1" noChangeArrowheads="1"/>
            </p:cNvPicPr>
            <p:nvPr/>
          </p:nvPicPr>
          <p:blipFill>
            <a:blip r:embed="rId4" cstate="print"/>
            <a:srcRect/>
            <a:stretch>
              <a:fillRect/>
            </a:stretch>
          </p:blipFill>
          <p:spPr bwMode="auto">
            <a:xfrm>
              <a:off x="6715141" y="2357430"/>
              <a:ext cx="1965354" cy="1357322"/>
            </a:xfrm>
            <a:prstGeom prst="rect">
              <a:avLst/>
            </a:prstGeom>
            <a:noFill/>
            <a:ln w="9525">
              <a:noFill/>
              <a:miter lim="800000"/>
              <a:headEnd/>
              <a:tailEnd/>
            </a:ln>
          </p:spPr>
        </p:pic>
      </p:grpSp>
      <p:sp>
        <p:nvSpPr>
          <p:cNvPr id="9" name="内容占位符 2"/>
          <p:cNvSpPr>
            <a:spLocks noGrp="1"/>
          </p:cNvSpPr>
          <p:nvPr>
            <p:ph idx="1"/>
          </p:nvPr>
        </p:nvSpPr>
        <p:spPr>
          <a:xfrm>
            <a:off x="538164" y="1790343"/>
            <a:ext cx="8018462" cy="2214721"/>
          </a:xfrm>
        </p:spPr>
        <p:txBody>
          <a:bodyPr/>
          <a:lstStyle/>
          <a:p>
            <a:pPr>
              <a:lnSpc>
                <a:spcPct val="100000"/>
              </a:lnSpc>
              <a:spcBef>
                <a:spcPts val="1350"/>
              </a:spcBef>
              <a:defRPr/>
            </a:pPr>
            <a:r>
              <a:rPr lang="zh-CN" altLang="en-US"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水是生命之源泉、生产之要素、生态之基础。</a:t>
            </a:r>
            <a:endParaRPr lang="en-US" altLang="zh-CN"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endParaRPr>
          </a:p>
          <a:p>
            <a:pPr>
              <a:lnSpc>
                <a:spcPct val="100000"/>
              </a:lnSpc>
              <a:spcBef>
                <a:spcPts val="1350"/>
              </a:spcBef>
              <a:defRPr/>
            </a:pPr>
            <a:r>
              <a:rPr lang="zh-CN" altLang="en-US"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近年来，随着我国社会经济的快速发展，</a:t>
            </a:r>
            <a:r>
              <a:rPr lang="zh-CN" altLang="en-US" sz="2000" dirty="0">
                <a:solidFill>
                  <a:srgbClr val="FF0000"/>
                </a:solidFill>
                <a:latin typeface="Arial" panose="020B0604020202020204" pitchFamily="34" charset="0"/>
                <a:ea typeface="楷体_GB2312" panose="02010609030101010101" pitchFamily="49" charset="-122"/>
                <a:cs typeface="Arial" panose="020B0604020202020204" pitchFamily="34" charset="0"/>
              </a:rPr>
              <a:t>水污染</a:t>
            </a:r>
            <a:r>
              <a:rPr lang="zh-CN" altLang="en-US" sz="2000" dirty="0">
                <a:latin typeface="Arial" panose="020B0604020202020204" pitchFamily="34" charset="0"/>
                <a:ea typeface="楷体_GB2312" panose="02010609030101010101" pitchFamily="49" charset="-122"/>
                <a:cs typeface="Arial" panose="020B0604020202020204" pitchFamily="34" charset="0"/>
              </a:rPr>
              <a:t>问题</a:t>
            </a:r>
            <a:r>
              <a:rPr lang="zh-CN" altLang="en-US"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日益突出，</a:t>
            </a:r>
            <a:r>
              <a:rPr lang="zh-CN" altLang="en-US" sz="2000" dirty="0">
                <a:solidFill>
                  <a:srgbClr val="FF0000"/>
                </a:solidFill>
                <a:latin typeface="Arial" panose="020B0604020202020204" pitchFamily="34" charset="0"/>
                <a:ea typeface="楷体_GB2312" panose="02010609030101010101" pitchFamily="49" charset="-122"/>
                <a:cs typeface="Arial" panose="020B0604020202020204" pitchFamily="34" charset="0"/>
              </a:rPr>
              <a:t>水质污染事件</a:t>
            </a:r>
            <a:r>
              <a:rPr lang="zh-CN" altLang="en-US"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频繁发生，严重影响人民群众的</a:t>
            </a:r>
            <a:r>
              <a:rPr lang="zh-CN" altLang="en-US" sz="2000" dirty="0">
                <a:solidFill>
                  <a:srgbClr val="FF0000"/>
                </a:solidFill>
                <a:latin typeface="Arial" panose="020B0604020202020204" pitchFamily="34" charset="0"/>
                <a:ea typeface="楷体_GB2312" panose="02010609030101010101" pitchFamily="49" charset="-122"/>
                <a:cs typeface="Arial" panose="020B0604020202020204" pitchFamily="34" charset="0"/>
              </a:rPr>
              <a:t>饮用水安全</a:t>
            </a:r>
            <a:r>
              <a:rPr lang="zh-CN" altLang="en-US"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a:t>
            </a:r>
            <a:endParaRPr lang="en-US" altLang="zh-CN"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endParaRPr>
          </a:p>
          <a:p>
            <a:pPr>
              <a:lnSpc>
                <a:spcPct val="100000"/>
              </a:lnSpc>
              <a:spcBef>
                <a:spcPts val="1350"/>
              </a:spcBef>
              <a:defRPr/>
            </a:pPr>
            <a:r>
              <a:rPr lang="zh-CN" altLang="en-US"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水质安全保障和水污染防治工作受到高度重视，</a:t>
            </a:r>
            <a:r>
              <a:rPr lang="en-US" altLang="zh-CN"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2015</a:t>
            </a:r>
            <a:r>
              <a:rPr lang="zh-CN" altLang="en-US"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年国务院专门发布了</a:t>
            </a:r>
            <a:r>
              <a:rPr lang="en-US" altLang="zh-CN"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a:t>
            </a:r>
            <a:r>
              <a:rPr lang="zh-CN" altLang="en-US"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水污染防治行动计划</a:t>
            </a:r>
            <a:r>
              <a:rPr lang="en-US" altLang="zh-CN"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a:t>
            </a:r>
            <a:r>
              <a:rPr lang="zh-CN" altLang="en-US"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（又称为水十条）</a:t>
            </a:r>
            <a:endParaRPr lang="en-US" altLang="zh-CN" sz="2000" dirty="0">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endParaRPr>
          </a:p>
        </p:txBody>
      </p:sp>
      <p:sp>
        <p:nvSpPr>
          <p:cNvPr id="10" name="矩形 5"/>
          <p:cNvSpPr>
            <a:spLocks noChangeArrowheads="1"/>
          </p:cNvSpPr>
          <p:nvPr/>
        </p:nvSpPr>
        <p:spPr bwMode="auto">
          <a:xfrm>
            <a:off x="1511528" y="5804247"/>
            <a:ext cx="6421437" cy="57708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lIns="68580" tIns="34290" rIns="68580" bIns="34290">
            <a:spAutoFit/>
          </a:bodyPr>
          <a:lstStyle/>
          <a:p>
            <a:pPr algn="ctr">
              <a:defRPr/>
            </a:pPr>
            <a:r>
              <a:rPr lang="zh-CN" altLang="en-US" sz="1500" dirty="0">
                <a:solidFill>
                  <a:schemeClr val="tx1"/>
                </a:solidFill>
                <a:latin typeface="Arial" panose="020B0604020202020204" pitchFamily="34" charset="0"/>
                <a:ea typeface="楷体_GB2312" panose="02010609030101010101" pitchFamily="49" charset="-122"/>
                <a:cs typeface="Arial" panose="020B0604020202020204" pitchFamily="34" charset="0"/>
              </a:rPr>
              <a:t>据不完全统计，我国每年由于水质污染对工业、农业、市政和人体健康等方面造成的经济损失约</a:t>
            </a:r>
            <a:r>
              <a:rPr lang="en-US" altLang="zh-CN" sz="1800" dirty="0">
                <a:solidFill>
                  <a:srgbClr val="FF0000"/>
                </a:solidFill>
                <a:latin typeface="Arial" panose="020B0604020202020204" pitchFamily="34" charset="0"/>
                <a:ea typeface="楷体_GB2312" panose="02010609030101010101" pitchFamily="49" charset="-122"/>
                <a:cs typeface="Arial" panose="020B0604020202020204" pitchFamily="34" charset="0"/>
              </a:rPr>
              <a:t>2400 </a:t>
            </a:r>
            <a:r>
              <a:rPr lang="zh-CN" altLang="en-US" sz="1800" dirty="0">
                <a:solidFill>
                  <a:srgbClr val="FF0000"/>
                </a:solidFill>
                <a:latin typeface="Arial" panose="020B0604020202020204" pitchFamily="34" charset="0"/>
                <a:ea typeface="楷体_GB2312" panose="02010609030101010101" pitchFamily="49" charset="-122"/>
                <a:cs typeface="Arial" panose="020B0604020202020204" pitchFamily="34" charset="0"/>
              </a:rPr>
              <a:t>亿元</a:t>
            </a:r>
            <a:r>
              <a:rPr lang="zh-CN" altLang="en-US" sz="1500" dirty="0">
                <a:solidFill>
                  <a:schemeClr val="tx1"/>
                </a:solidFill>
                <a:latin typeface="Arial" panose="020B0604020202020204" pitchFamily="34" charset="0"/>
                <a:ea typeface="楷体_GB2312" panose="02010609030101010101" pitchFamily="49" charset="-122"/>
                <a:cs typeface="Arial" panose="020B0604020202020204" pitchFamily="34" charset="0"/>
              </a:rPr>
              <a:t>。</a:t>
            </a:r>
          </a:p>
        </p:txBody>
      </p:sp>
      <p:sp>
        <p:nvSpPr>
          <p:cNvPr id="11" name="文本框 236"/>
          <p:cNvSpPr txBox="1"/>
          <p:nvPr/>
        </p:nvSpPr>
        <p:spPr>
          <a:xfrm>
            <a:off x="323528" y="1268760"/>
            <a:ext cx="830997" cy="484748"/>
          </a:xfrm>
          <a:prstGeom prst="rect">
            <a:avLst/>
          </a:prstGeom>
          <a:noFill/>
        </p:spPr>
        <p:txBody>
          <a:bodyPr wrap="none" lIns="68580" tIns="34290" rIns="68580" bIns="34290" rtlCol="0">
            <a:spAutoFit/>
          </a:bodyPr>
          <a:lstStyle/>
          <a:p>
            <a:r>
              <a:rPr lang="zh-CN" altLang="en-US" sz="2700" dirty="0">
                <a:latin typeface="Arial" panose="020B0604020202020204" pitchFamily="34" charset="0"/>
                <a:ea typeface="楷体_GB2312" panose="02010609030101010101" pitchFamily="49" charset="-122"/>
                <a:cs typeface="Arial" panose="020B0604020202020204" pitchFamily="34" charset="0"/>
              </a:rPr>
              <a:t>背景</a:t>
            </a:r>
          </a:p>
        </p:txBody>
      </p:sp>
    </p:spTree>
    <p:extLst>
      <p:ext uri="{BB962C8B-B14F-4D97-AF65-F5344CB8AC3E}">
        <p14:creationId xmlns:p14="http://schemas.microsoft.com/office/powerpoint/2010/main" val="410139274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txBox="1">
            <a:spLocks/>
          </p:cNvSpPr>
          <p:nvPr/>
        </p:nvSpPr>
        <p:spPr>
          <a:xfrm>
            <a:off x="423038" y="1340768"/>
            <a:ext cx="8059737" cy="4878388"/>
          </a:xfrm>
          <a:prstGeom prst="rect">
            <a:avLst/>
          </a:prstGeom>
        </p:spPr>
        <p:txBody>
          <a:bodyPr/>
          <a:lstStyle/>
          <a:p>
            <a:pPr marL="342900" marR="0" lvl="0" indent="-342900" algn="l" defTabSz="914400" rtl="0" eaLnBrk="0" fontAlgn="base" latinLnBrk="0" hangingPunct="0">
              <a:lnSpc>
                <a:spcPct val="100000"/>
              </a:lnSpc>
              <a:spcBef>
                <a:spcPct val="50000"/>
              </a:spcBef>
              <a:spcAft>
                <a:spcPct val="0"/>
              </a:spcAft>
              <a:buClr>
                <a:srgbClr val="FF0000"/>
              </a:buClr>
              <a:buSzTx/>
              <a:buFontTx/>
              <a:buChar char="•"/>
              <a:tabLst/>
              <a:defRPr/>
            </a:pP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浙江大学水质安全预警实验室成立于</a:t>
            </a:r>
            <a:r>
              <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2010</a:t>
            </a: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年，依托浙江大学控制科学与工程学院，致力于研发面向</a:t>
            </a:r>
            <a:r>
              <a:rPr kumimoji="0" lang="zh-CN" altLang="en-US" sz="2000" b="1" i="0" u="none" strike="noStrike" kern="0" cap="none" spc="0" normalizeH="0" baseline="0" noProof="0" dirty="0">
                <a:ln>
                  <a:noFill/>
                </a:ln>
                <a:solidFill>
                  <a:srgbClr val="FF0000"/>
                </a:solidFill>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水环境</a:t>
            </a: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和</a:t>
            </a:r>
            <a:r>
              <a:rPr kumimoji="0" lang="zh-CN" altLang="en-US" sz="2000" b="1" i="0" u="none" strike="noStrike" kern="0" cap="none" spc="0" normalizeH="0" baseline="0" noProof="0" dirty="0">
                <a:ln>
                  <a:noFill/>
                </a:ln>
                <a:solidFill>
                  <a:srgbClr val="FF0000"/>
                </a:solidFill>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供水系统</a:t>
            </a: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安全的先进检测技术及智能化信息管理集成系统与装备。</a:t>
            </a: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endParaRPr>
          </a:p>
          <a:p>
            <a:pPr marL="342900" marR="0" lvl="0" indent="-342900" algn="l" defTabSz="914400" rtl="0" eaLnBrk="0" fontAlgn="base" latinLnBrk="0" hangingPunct="0">
              <a:lnSpc>
                <a:spcPct val="100000"/>
              </a:lnSpc>
              <a:spcBef>
                <a:spcPct val="50000"/>
              </a:spcBef>
              <a:spcAft>
                <a:spcPct val="0"/>
              </a:spcAft>
              <a:buClr>
                <a:srgbClr val="FF0000"/>
              </a:buClr>
              <a:buSzTx/>
              <a:buFontTx/>
              <a:buChar char="•"/>
              <a:tabLst/>
              <a:defRPr/>
            </a:pP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endParaRPr>
          </a:p>
          <a:p>
            <a:pPr marL="342900" marR="0" lvl="0" indent="-342900" algn="l" defTabSz="914400" rtl="0" eaLnBrk="0" fontAlgn="base" latinLnBrk="0" hangingPunct="0">
              <a:lnSpc>
                <a:spcPct val="100000"/>
              </a:lnSpc>
              <a:spcBef>
                <a:spcPct val="50000"/>
              </a:spcBef>
              <a:spcAft>
                <a:spcPct val="0"/>
              </a:spcAft>
              <a:buClr>
                <a:srgbClr val="FF0000"/>
              </a:buClr>
              <a:buSzTx/>
              <a:buFontTx/>
              <a:buChar char="•"/>
              <a:tabLst/>
              <a:defRPr/>
            </a:pP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针对现有水质监测系统的智能化、自动化水平不高的问题，实验室承担了</a:t>
            </a:r>
            <a:r>
              <a:rPr kumimoji="0" lang="zh-CN" altLang="en-US" sz="2000" b="1" i="0" u="none" strike="noStrike" kern="0" cap="none" spc="0" normalizeH="0" baseline="0" noProof="0" dirty="0">
                <a:ln>
                  <a:noFill/>
                </a:ln>
                <a:solidFill>
                  <a:srgbClr val="FF0000"/>
                </a:solidFill>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国家重大科技专项</a:t>
            </a: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任务，开展了城市饮用水水质安全评价及预警技术研究，研发完成国家三级水质安全监测预警示范应用系统，在国内多个重要城市获示范应用。</a:t>
            </a: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endParaRPr>
          </a:p>
          <a:p>
            <a:pPr marL="342900" marR="0" lvl="0" indent="-342900" algn="l" defTabSz="914400" rtl="0" eaLnBrk="0" fontAlgn="base" latinLnBrk="0" hangingPunct="0">
              <a:lnSpc>
                <a:spcPct val="100000"/>
              </a:lnSpc>
              <a:spcBef>
                <a:spcPct val="50000"/>
              </a:spcBef>
              <a:spcAft>
                <a:spcPct val="0"/>
              </a:spcAft>
              <a:buClr>
                <a:srgbClr val="FF0000"/>
              </a:buClr>
              <a:buSzTx/>
              <a:buFontTx/>
              <a:buChar char="•"/>
              <a:tabLst/>
              <a:defRPr/>
            </a:pP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endParaRPr>
          </a:p>
          <a:p>
            <a:pPr marL="342900" marR="0" lvl="0" indent="-342900" algn="l" defTabSz="914400" rtl="0" eaLnBrk="0" fontAlgn="base" latinLnBrk="0" hangingPunct="0">
              <a:lnSpc>
                <a:spcPct val="100000"/>
              </a:lnSpc>
              <a:spcBef>
                <a:spcPct val="50000"/>
              </a:spcBef>
              <a:spcAft>
                <a:spcPct val="0"/>
              </a:spcAft>
              <a:buClr>
                <a:srgbClr val="FF0000"/>
              </a:buClr>
              <a:buSzTx/>
              <a:buFontTx/>
              <a:buChar char="•"/>
              <a:tabLst/>
              <a:defRPr/>
            </a:pP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面向国家、地方水质安全监管的重大需求，实验室承建了“</a:t>
            </a:r>
            <a:r>
              <a:rPr kumimoji="0" lang="zh-CN" altLang="en-US" sz="2000" b="1" i="0" u="none" strike="noStrike" kern="0" cap="none" spc="0" normalizeH="0" baseline="0" noProof="0" dirty="0">
                <a:ln>
                  <a:noFill/>
                </a:ln>
                <a:solidFill>
                  <a:srgbClr val="FF0000"/>
                </a:solidFill>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南水北调</a:t>
            </a: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”、浙江“</a:t>
            </a:r>
            <a:r>
              <a:rPr kumimoji="0" lang="zh-CN" altLang="en-US" sz="2000" b="1" i="0" u="none" strike="noStrike" kern="0" cap="none" spc="0" normalizeH="0" baseline="0" noProof="0" dirty="0">
                <a:ln>
                  <a:noFill/>
                </a:ln>
                <a:solidFill>
                  <a:srgbClr val="FF0000"/>
                </a:solidFill>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五水共治</a:t>
            </a: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a:t>
            </a:r>
            <a:r>
              <a:rPr kumimoji="0" lang="zh-CN" altLang="en-US" sz="2000" b="1" i="0" u="none" strike="noStrike" kern="0" cap="none" spc="0" normalizeH="0" baseline="0" noProof="0" dirty="0">
                <a:ln>
                  <a:noFill/>
                </a:ln>
                <a:solidFill>
                  <a:srgbClr val="FF0000"/>
                </a:solidFill>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钱塘江流域监测</a:t>
            </a: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rPr>
              <a:t>等多个重大民生工程中的水环境监管信息系统建设项目，取得显著社会经济效益。</a:t>
            </a: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endParaRPr>
          </a:p>
          <a:p>
            <a:pPr marL="342900" marR="0" lvl="0" indent="-342900" algn="l" defTabSz="914400" rtl="0" eaLnBrk="0" fontAlgn="base" latinLnBrk="0" hangingPunct="0">
              <a:lnSpc>
                <a:spcPct val="100000"/>
              </a:lnSpc>
              <a:spcBef>
                <a:spcPct val="50000"/>
              </a:spcBef>
              <a:spcAft>
                <a:spcPct val="0"/>
              </a:spcAft>
              <a:buClr>
                <a:srgbClr val="FF0000"/>
              </a:buClr>
              <a:buSzTx/>
              <a:buFontTx/>
              <a:buChar char="•"/>
              <a:tabLst/>
              <a:defRPr/>
            </a:pPr>
            <a:endParaRPr kumimoji="0" lang="en-US" altLang="zh-CN" sz="2000" b="1" i="0" u="none" strike="noStrike" kern="0" cap="none" spc="0" normalizeH="0" baseline="0" noProof="0" dirty="0">
              <a:ln>
                <a:noFill/>
              </a:ln>
              <a:solidFill>
                <a:srgbClr val="2B3078"/>
              </a:solidFill>
              <a:effectLst/>
              <a:uLnTx/>
              <a:uFillTx/>
              <a:latin typeface="Arial" panose="020B0604020202020204" pitchFamily="34" charset="0"/>
              <a:ea typeface="楷体_GB2312" panose="02010609030101010101" pitchFamily="49" charset="-122"/>
              <a:cs typeface="Arial" panose="020B0604020202020204" pitchFamily="34" charset="0"/>
              <a:sym typeface="微软雅黑" panose="020B0503020204020204" pitchFamily="34" charset="-122"/>
            </a:endParaRPr>
          </a:p>
          <a:p>
            <a:pPr marL="342900" marR="0" lvl="0" indent="-342900" algn="l" defTabSz="914400" rtl="0" eaLnBrk="0" fontAlgn="base" latinLnBrk="0" hangingPunct="0">
              <a:lnSpc>
                <a:spcPct val="100000"/>
              </a:lnSpc>
              <a:spcBef>
                <a:spcPct val="50000"/>
              </a:spcBef>
              <a:spcAft>
                <a:spcPct val="0"/>
              </a:spcAft>
              <a:buClr>
                <a:srgbClr val="FF0000"/>
              </a:buClr>
              <a:buSzTx/>
              <a:buFontTx/>
              <a:buChar char="•"/>
              <a:tabLst/>
              <a:defRPr/>
            </a:pPr>
            <a:endParaRPr kumimoji="0" lang="en-US" altLang="zh-CN" sz="2000" b="1" i="0" u="none" strike="noStrike" kern="0" cap="none" spc="0" normalizeH="0" baseline="0" noProof="0" dirty="0">
              <a:ln>
                <a:noFill/>
              </a:ln>
              <a:solidFill>
                <a:srgbClr val="2B3078"/>
              </a:solidFill>
              <a:effectLst/>
              <a:uLnTx/>
              <a:uFillTx/>
              <a:latin typeface="Arial" panose="020B0604020202020204" pitchFamily="34" charset="0"/>
              <a:ea typeface="楷体_GB2312" panose="02010609030101010101" pitchFamily="49" charset="-122"/>
              <a:cs typeface="Arial" panose="020B0604020202020204" pitchFamily="34" charset="0"/>
            </a:endParaRPr>
          </a:p>
          <a:p>
            <a:pPr marL="342900" marR="0" lvl="0" indent="-342900" algn="l" defTabSz="914400" rtl="0" eaLnBrk="0" fontAlgn="base" latinLnBrk="0" hangingPunct="0">
              <a:lnSpc>
                <a:spcPct val="100000"/>
              </a:lnSpc>
              <a:spcBef>
                <a:spcPct val="50000"/>
              </a:spcBef>
              <a:spcAft>
                <a:spcPct val="0"/>
              </a:spcAft>
              <a:buClr>
                <a:srgbClr val="FF0000"/>
              </a:buClr>
              <a:buSzTx/>
              <a:buFontTx/>
              <a:buChar char="•"/>
              <a:tabLst/>
              <a:defRPr/>
            </a:pPr>
            <a:endParaRPr kumimoji="0" lang="zh-CN" altLang="en-US" sz="2000" b="1" i="0" u="none" strike="noStrike" kern="0" cap="none" spc="0" normalizeH="0" baseline="0" noProof="0" dirty="0">
              <a:ln>
                <a:noFill/>
              </a:ln>
              <a:solidFill>
                <a:srgbClr val="2B3078"/>
              </a:solidFill>
              <a:effectLst/>
              <a:uLnTx/>
              <a:uFillTx/>
              <a:latin typeface="Arial" panose="020B0604020202020204" pitchFamily="34" charset="0"/>
              <a:ea typeface="楷体_GB2312" panose="02010609030101010101" pitchFamily="49" charset="-122"/>
              <a:cs typeface="Arial" panose="020B0604020202020204" pitchFamily="34" charset="0"/>
            </a:endParaRPr>
          </a:p>
        </p:txBody>
      </p:sp>
    </p:spTree>
    <p:extLst>
      <p:ext uri="{BB962C8B-B14F-4D97-AF65-F5344CB8AC3E}">
        <p14:creationId xmlns:p14="http://schemas.microsoft.com/office/powerpoint/2010/main" val="26571415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a:spLocks/>
          </p:cNvSpPr>
          <p:nvPr/>
        </p:nvSpPr>
        <p:spPr>
          <a:xfrm>
            <a:off x="542041" y="1916831"/>
            <a:ext cx="8059737" cy="3840509"/>
          </a:xfrm>
          <a:prstGeom prst="rect">
            <a:avLst/>
          </a:prstGeom>
        </p:spPr>
        <p:txBody>
          <a:bodyPr/>
          <a:lstStyle/>
          <a:p>
            <a:pPr marL="342900" marR="0" lvl="0" indent="-342900" algn="l" defTabSz="914400" rtl="0" eaLnBrk="0" fontAlgn="base" latinLnBrk="0" hangingPunct="0">
              <a:lnSpc>
                <a:spcPct val="150000"/>
              </a:lnSpc>
              <a:spcBef>
                <a:spcPct val="50000"/>
              </a:spcBef>
              <a:spcAft>
                <a:spcPct val="0"/>
              </a:spcAft>
              <a:buClr>
                <a:srgbClr val="FF0000"/>
              </a:buClr>
              <a:buSzTx/>
              <a:buFontTx/>
              <a:buChar char="•"/>
              <a:tabLst/>
              <a:defRPr/>
            </a:pP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rPr>
              <a:t>水质安全评价及预警技术研究</a:t>
            </a: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endParaRPr>
          </a:p>
          <a:p>
            <a:pPr marL="342900" marR="0" lvl="0" indent="-342900" algn="l" defTabSz="914400" rtl="0" eaLnBrk="0" fontAlgn="base" latinLnBrk="0" hangingPunct="0">
              <a:lnSpc>
                <a:spcPct val="150000"/>
              </a:lnSpc>
              <a:spcBef>
                <a:spcPct val="50000"/>
              </a:spcBef>
              <a:spcAft>
                <a:spcPct val="0"/>
              </a:spcAft>
              <a:buClr>
                <a:srgbClr val="FF0000"/>
              </a:buClr>
              <a:buSzTx/>
              <a:buFontTx/>
              <a:buChar char="•"/>
              <a:tabLst/>
              <a:defRPr/>
            </a:pP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rPr>
              <a:t>先进水质传感技术研究</a:t>
            </a: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endParaRPr>
          </a:p>
          <a:p>
            <a:pPr marL="342900" marR="0" lvl="0" indent="-342900" algn="l" defTabSz="914400" rtl="0" eaLnBrk="0" fontAlgn="base" latinLnBrk="0" hangingPunct="0">
              <a:lnSpc>
                <a:spcPct val="150000"/>
              </a:lnSpc>
              <a:spcBef>
                <a:spcPct val="50000"/>
              </a:spcBef>
              <a:spcAft>
                <a:spcPct val="0"/>
              </a:spcAft>
              <a:buClr>
                <a:srgbClr val="FF0000"/>
              </a:buClr>
              <a:buSzTx/>
              <a:buFontTx/>
              <a:buChar char="•"/>
              <a:tabLst/>
              <a:defRPr/>
            </a:pP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rPr>
              <a:t>供水系统大数据分析技术研究</a:t>
            </a: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endParaRPr>
          </a:p>
          <a:p>
            <a:pPr marL="342900" marR="0" lvl="0" indent="-342900" algn="l" defTabSz="914400" rtl="0" eaLnBrk="0" fontAlgn="base" latinLnBrk="0" hangingPunct="0">
              <a:lnSpc>
                <a:spcPct val="150000"/>
              </a:lnSpc>
              <a:spcBef>
                <a:spcPct val="50000"/>
              </a:spcBef>
              <a:spcAft>
                <a:spcPct val="0"/>
              </a:spcAft>
              <a:buClr>
                <a:srgbClr val="FF0000"/>
              </a:buClr>
              <a:buSzTx/>
              <a:buFontTx/>
              <a:buChar char="•"/>
              <a:tabLst/>
              <a:defRPr/>
            </a:pP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rPr>
              <a:t>智能水质在线监测成套装备研发</a:t>
            </a: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endParaRPr>
          </a:p>
          <a:p>
            <a:pPr marL="342900" marR="0" lvl="0" indent="-342900" algn="l" defTabSz="914400" rtl="0" eaLnBrk="0" fontAlgn="base" latinLnBrk="0" hangingPunct="0">
              <a:lnSpc>
                <a:spcPct val="150000"/>
              </a:lnSpc>
              <a:spcBef>
                <a:spcPct val="50000"/>
              </a:spcBef>
              <a:spcAft>
                <a:spcPct val="0"/>
              </a:spcAft>
              <a:buClr>
                <a:srgbClr val="FF0000"/>
              </a:buClr>
              <a:buSzTx/>
              <a:buFontTx/>
              <a:buChar char="•"/>
              <a:tabLst/>
              <a:defRPr/>
            </a:pP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rPr>
              <a:t>环境监测预警综合集成系统研发</a:t>
            </a:r>
            <a:endParaRPr kumimoji="0" lang="en-US" altLang="zh-CN"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endParaRPr>
          </a:p>
          <a:p>
            <a:pPr marL="342900" marR="0" lvl="0" indent="-342900" algn="l" defTabSz="914400" rtl="0" eaLnBrk="0" fontAlgn="base" latinLnBrk="0" hangingPunct="0">
              <a:lnSpc>
                <a:spcPct val="150000"/>
              </a:lnSpc>
              <a:spcBef>
                <a:spcPct val="50000"/>
              </a:spcBef>
              <a:spcAft>
                <a:spcPct val="0"/>
              </a:spcAft>
              <a:buClr>
                <a:srgbClr val="FF0000"/>
              </a:buClr>
              <a:buSzTx/>
              <a:buFontTx/>
              <a:buChar char="•"/>
              <a:tabLst/>
              <a:defRPr/>
            </a:pPr>
            <a:r>
              <a:rPr kumimoji="0" lang="zh-CN" altLang="en-US" sz="2000" b="1" i="0" u="none" strike="noStrike" kern="0" cap="none" spc="0" normalizeH="0" baseline="0" noProof="0" dirty="0">
                <a:ln>
                  <a:noFill/>
                </a:ln>
                <a:effectLst/>
                <a:uLnTx/>
                <a:uFillTx/>
                <a:latin typeface="Arial" panose="020B0604020202020204" pitchFamily="34" charset="0"/>
                <a:ea typeface="楷体_GB2312" panose="02010609030101010101" pitchFamily="49" charset="-122"/>
                <a:cs typeface="Arial" panose="020B0604020202020204" pitchFamily="34" charset="0"/>
              </a:rPr>
              <a:t>智慧城市、智慧水务与智慧环保</a:t>
            </a:r>
          </a:p>
        </p:txBody>
      </p:sp>
      <p:sp>
        <p:nvSpPr>
          <p:cNvPr id="4" name="文本框 236"/>
          <p:cNvSpPr txBox="1"/>
          <p:nvPr/>
        </p:nvSpPr>
        <p:spPr>
          <a:xfrm>
            <a:off x="467544" y="1268760"/>
            <a:ext cx="1523494" cy="484748"/>
          </a:xfrm>
          <a:prstGeom prst="rect">
            <a:avLst/>
          </a:prstGeom>
          <a:noFill/>
        </p:spPr>
        <p:txBody>
          <a:bodyPr wrap="none" lIns="68580" tIns="34290" rIns="68580" bIns="34290" rtlCol="0">
            <a:spAutoFit/>
          </a:bodyPr>
          <a:lstStyle/>
          <a:p>
            <a:r>
              <a:rPr lang="zh-CN" altLang="en-US" sz="2700" dirty="0">
                <a:latin typeface="Arial" panose="020B0604020202020204" pitchFamily="34" charset="0"/>
                <a:ea typeface="楷体_GB2312" panose="02010609030101010101" pitchFamily="49" charset="-122"/>
                <a:cs typeface="Arial" panose="020B0604020202020204" pitchFamily="34" charset="0"/>
              </a:rPr>
              <a:t>研究方向</a:t>
            </a:r>
          </a:p>
        </p:txBody>
      </p:sp>
      <p:pic>
        <p:nvPicPr>
          <p:cNvPr id="5" name="Picture 2"/>
          <p:cNvPicPr>
            <a:picLocks noChangeAspect="1" noChangeArrowheads="1"/>
          </p:cNvPicPr>
          <p:nvPr/>
        </p:nvPicPr>
        <p:blipFill>
          <a:blip r:embed="rId2" cstate="print"/>
          <a:srcRect/>
          <a:stretch>
            <a:fillRect/>
          </a:stretch>
        </p:blipFill>
        <p:spPr bwMode="auto">
          <a:xfrm>
            <a:off x="5580112" y="1628800"/>
            <a:ext cx="2304256" cy="2889370"/>
          </a:xfrm>
          <a:prstGeom prst="rect">
            <a:avLst/>
          </a:prstGeom>
          <a:noFill/>
          <a:ln w="9525">
            <a:noFill/>
            <a:miter lim="800000"/>
            <a:headEnd/>
            <a:tailEnd/>
          </a:ln>
          <a:effectLst/>
        </p:spPr>
      </p:pic>
      <p:sp>
        <p:nvSpPr>
          <p:cNvPr id="7" name="矩形 6"/>
          <p:cNvSpPr/>
          <p:nvPr/>
        </p:nvSpPr>
        <p:spPr>
          <a:xfrm>
            <a:off x="4788024" y="4806201"/>
            <a:ext cx="3888432" cy="1089529"/>
          </a:xfrm>
          <a:prstGeom prst="rect">
            <a:avLst/>
          </a:prstGeom>
        </p:spPr>
        <p:txBody>
          <a:bodyPr wrap="square">
            <a:spAutoFit/>
          </a:bodyPr>
          <a:lstStyle/>
          <a:p>
            <a:pPr indent="-342900" algn="ctr">
              <a:lnSpc>
                <a:spcPct val="120000"/>
              </a:lnSpc>
              <a:buClr>
                <a:srgbClr val="00B050"/>
              </a:buClr>
            </a:pPr>
            <a:r>
              <a:rPr lang="en-US" altLang="zh-CN" sz="1800" dirty="0">
                <a:latin typeface="Arial" panose="020B0604020202020204" pitchFamily="34" charset="0"/>
                <a:ea typeface="楷体_GB2312" panose="02010609030101010101" pitchFamily="49" charset="-122"/>
                <a:cs typeface="Arial" panose="020B0604020202020204" pitchFamily="34" charset="0"/>
              </a:rPr>
              <a:t>2015</a:t>
            </a:r>
            <a:r>
              <a:rPr lang="zh-CN" altLang="en-US" sz="1800" dirty="0">
                <a:latin typeface="Arial" panose="020B0604020202020204" pitchFamily="34" charset="0"/>
                <a:ea typeface="楷体_GB2312" panose="02010609030101010101" pitchFamily="49" charset="-122"/>
                <a:cs typeface="Arial" panose="020B0604020202020204" pitchFamily="34" charset="0"/>
              </a:rPr>
              <a:t>年度浙江省科技进步奖一等奖</a:t>
            </a:r>
            <a:br>
              <a:rPr lang="en-US" altLang="zh-CN" sz="1800" dirty="0">
                <a:latin typeface="Arial" panose="020B0604020202020204" pitchFamily="34" charset="0"/>
                <a:ea typeface="楷体_GB2312" panose="02010609030101010101" pitchFamily="49" charset="-122"/>
                <a:cs typeface="Arial" panose="020B0604020202020204" pitchFamily="34" charset="0"/>
              </a:rPr>
            </a:br>
            <a:r>
              <a:rPr lang="zh-CN" altLang="en-US" sz="1800" dirty="0">
                <a:latin typeface="Arial" panose="020B0604020202020204" pitchFamily="34" charset="0"/>
                <a:ea typeface="楷体_GB2312" panose="02010609030101010101" pitchFamily="49" charset="-122"/>
                <a:cs typeface="Arial" panose="020B0604020202020204" pitchFamily="34" charset="0"/>
              </a:rPr>
              <a:t>“水质安全评价及预警关键技术研究与应用”</a:t>
            </a:r>
            <a:endParaRPr lang="en-US" altLang="zh-CN" sz="1800" dirty="0">
              <a:latin typeface="Arial" panose="020B0604020202020204" pitchFamily="34" charset="0"/>
              <a:ea typeface="楷体_GB2312" panose="02010609030101010101" pitchFamily="49" charset="-122"/>
              <a:cs typeface="Arial" panose="020B0604020202020204" pitchFamily="34" charset="0"/>
            </a:endParaRPr>
          </a:p>
        </p:txBody>
      </p:sp>
    </p:spTree>
    <p:extLst>
      <p:ext uri="{BB962C8B-B14F-4D97-AF65-F5344CB8AC3E}">
        <p14:creationId xmlns:p14="http://schemas.microsoft.com/office/powerpoint/2010/main" val="91150133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p:cNvPicPr>
            <a:picLocks noChangeAspect="1" noChangeArrowheads="1"/>
          </p:cNvPicPr>
          <p:nvPr/>
        </p:nvPicPr>
        <p:blipFill>
          <a:blip r:embed="rId2" cstate="print"/>
          <a:srcRect/>
          <a:stretch>
            <a:fillRect/>
          </a:stretch>
        </p:blipFill>
        <p:spPr bwMode="auto">
          <a:xfrm>
            <a:off x="6416131" y="3576680"/>
            <a:ext cx="2168525" cy="1308100"/>
          </a:xfrm>
          <a:prstGeom prst="rect">
            <a:avLst/>
          </a:prstGeom>
          <a:ln>
            <a:headEnd/>
            <a:tailEnd/>
          </a:ln>
        </p:spPr>
        <p:style>
          <a:lnRef idx="2">
            <a:schemeClr val="accent3"/>
          </a:lnRef>
          <a:fillRef idx="1">
            <a:schemeClr val="lt1"/>
          </a:fillRef>
          <a:effectRef idx="0">
            <a:schemeClr val="accent3"/>
          </a:effectRef>
          <a:fontRef idx="minor">
            <a:schemeClr val="dk1"/>
          </a:fontRef>
        </p:style>
      </p:pic>
      <p:pic>
        <p:nvPicPr>
          <p:cNvPr id="4" name="Picture 2" descr="H:\水质预警课题-图片-视频-2011-04-13\pic-济南测试-2010-07-08-07-09-济南会议-济南系统照片-黄平捷-拍摄\IMG_1898s.jpg"/>
          <p:cNvPicPr>
            <a:picLocks noChangeAspect="1" noChangeArrowheads="1"/>
          </p:cNvPicPr>
          <p:nvPr/>
        </p:nvPicPr>
        <p:blipFill>
          <a:blip r:embed="rId3" cstate="print"/>
          <a:srcRect/>
          <a:stretch>
            <a:fillRect/>
          </a:stretch>
        </p:blipFill>
        <p:spPr bwMode="auto">
          <a:xfrm>
            <a:off x="4162644" y="5039967"/>
            <a:ext cx="1347787" cy="1009651"/>
          </a:xfrm>
          <a:prstGeom prst="rect">
            <a:avLst/>
          </a:prstGeom>
          <a:noFill/>
          <a:ln w="9525">
            <a:noFill/>
            <a:miter lim="800000"/>
            <a:headEnd/>
            <a:tailEnd/>
          </a:ln>
        </p:spPr>
      </p:pic>
      <p:pic>
        <p:nvPicPr>
          <p:cNvPr id="5" name="Picture 3" descr="H:\水质预警课题-图片-视频-2011-04-13\杭州市城市饮用水预警视频、图片资料\杭州图片2011.3.22\100EOS5D\IMG_0415s.jpg"/>
          <p:cNvPicPr>
            <a:picLocks noChangeAspect="1" noChangeArrowheads="1"/>
          </p:cNvPicPr>
          <p:nvPr/>
        </p:nvPicPr>
        <p:blipFill>
          <a:blip r:embed="rId4" cstate="print"/>
          <a:srcRect/>
          <a:stretch>
            <a:fillRect/>
          </a:stretch>
        </p:blipFill>
        <p:spPr bwMode="auto">
          <a:xfrm>
            <a:off x="5577106" y="5030442"/>
            <a:ext cx="1446213" cy="1035051"/>
          </a:xfrm>
          <a:prstGeom prst="rect">
            <a:avLst/>
          </a:prstGeom>
          <a:noFill/>
          <a:ln w="9525">
            <a:noFill/>
            <a:miter lim="800000"/>
            <a:headEnd/>
            <a:tailEnd/>
          </a:ln>
        </p:spPr>
      </p:pic>
      <p:pic>
        <p:nvPicPr>
          <p:cNvPr id="6" name="Picture 4" descr="H:\水质预警课题-图片-视频-2011-04-13\东莞市城市用水预警图片资料2011.3.24\100EOS5D\IMG_0867s.jpg"/>
          <p:cNvPicPr>
            <a:picLocks noChangeAspect="1" noChangeArrowheads="1"/>
          </p:cNvPicPr>
          <p:nvPr/>
        </p:nvPicPr>
        <p:blipFill>
          <a:blip r:embed="rId5" cstate="print"/>
          <a:srcRect/>
          <a:stretch>
            <a:fillRect/>
          </a:stretch>
        </p:blipFill>
        <p:spPr bwMode="auto">
          <a:xfrm>
            <a:off x="7075705" y="5038381"/>
            <a:ext cx="1457325" cy="1027113"/>
          </a:xfrm>
          <a:prstGeom prst="rect">
            <a:avLst/>
          </a:prstGeom>
          <a:noFill/>
          <a:ln w="9525">
            <a:noFill/>
            <a:miter lim="800000"/>
            <a:headEnd/>
            <a:tailEnd/>
          </a:ln>
        </p:spPr>
      </p:pic>
      <p:pic>
        <p:nvPicPr>
          <p:cNvPr id="7" name="成果推广1-3图片1" descr="图片1.jpg"/>
          <p:cNvPicPr>
            <a:picLocks/>
          </p:cNvPicPr>
          <p:nvPr/>
        </p:nvPicPr>
        <p:blipFill>
          <a:blip r:embed="rId6" cstate="print"/>
          <a:srcRect/>
          <a:stretch>
            <a:fillRect/>
          </a:stretch>
        </p:blipFill>
        <p:spPr bwMode="auto">
          <a:xfrm>
            <a:off x="621754" y="2071440"/>
            <a:ext cx="3295650" cy="1890712"/>
          </a:xfrm>
          <a:prstGeom prst="rect">
            <a:avLst/>
          </a:prstGeom>
          <a:noFill/>
          <a:ln w="9525">
            <a:noFill/>
            <a:miter lim="800000"/>
            <a:headEnd/>
            <a:tailEnd/>
          </a:ln>
        </p:spPr>
      </p:pic>
      <p:pic>
        <p:nvPicPr>
          <p:cNvPr id="8" name="成果推广1-3图片2"/>
          <p:cNvPicPr>
            <a:picLocks noChangeArrowheads="1"/>
          </p:cNvPicPr>
          <p:nvPr/>
        </p:nvPicPr>
        <p:blipFill>
          <a:blip r:embed="rId7" cstate="print"/>
          <a:srcRect/>
          <a:stretch>
            <a:fillRect/>
          </a:stretch>
        </p:blipFill>
        <p:spPr bwMode="auto">
          <a:xfrm>
            <a:off x="586129" y="4088618"/>
            <a:ext cx="3284538" cy="2062163"/>
          </a:xfrm>
          <a:prstGeom prst="rect">
            <a:avLst/>
          </a:prstGeom>
          <a:noFill/>
          <a:ln w="9525">
            <a:noFill/>
            <a:miter lim="800000"/>
            <a:headEnd/>
            <a:tailEnd/>
          </a:ln>
        </p:spPr>
      </p:pic>
      <p:sp>
        <p:nvSpPr>
          <p:cNvPr id="9" name="内容占位符 2"/>
          <p:cNvSpPr txBox="1">
            <a:spLocks/>
          </p:cNvSpPr>
          <p:nvPr/>
        </p:nvSpPr>
        <p:spPr>
          <a:xfrm>
            <a:off x="323528" y="1124744"/>
            <a:ext cx="8210550" cy="965200"/>
          </a:xfrm>
          <a:prstGeom prst="rect">
            <a:avLst/>
          </a:prstGeom>
        </p:spPr>
        <p:txBody>
          <a:bodyPr lIns="68580" tIns="34290" rIns="68580" bIns="34290"/>
          <a:lstStyle/>
          <a:p>
            <a:pPr indent="-257175" eaLnBrk="0" hangingPunct="0">
              <a:buClr>
                <a:schemeClr val="folHlink"/>
              </a:buClr>
              <a:defRPr/>
            </a:pPr>
            <a:r>
              <a:rPr lang="zh-CN" altLang="en-US" sz="2000" kern="0" dirty="0">
                <a:latin typeface="楷体_GB2312" panose="02010609030101010101" pitchFamily="49" charset="-122"/>
                <a:ea typeface="楷体_GB2312" panose="02010609030101010101" pitchFamily="49" charset="-122"/>
              </a:rPr>
              <a:t>攻关研发完成</a:t>
            </a:r>
            <a:r>
              <a:rPr lang="zh-CN" altLang="en-US" sz="2000" kern="0" dirty="0">
                <a:solidFill>
                  <a:srgbClr val="FF0000"/>
                </a:solidFill>
                <a:latin typeface="楷体_GB2312" panose="02010609030101010101" pitchFamily="49" charset="-122"/>
                <a:ea typeface="楷体_GB2312" panose="02010609030101010101" pitchFamily="49" charset="-122"/>
              </a:rPr>
              <a:t>城市供水水质监测预警系统平台</a:t>
            </a:r>
            <a:r>
              <a:rPr lang="zh-CN" altLang="en-US" sz="2000" kern="0" dirty="0">
                <a:latin typeface="楷体_GB2312" panose="02010609030101010101" pitchFamily="49" charset="-122"/>
                <a:ea typeface="楷体_GB2312" panose="02010609030101010101" pitchFamily="49" charset="-122"/>
              </a:rPr>
              <a:t>，实现对重大事故应急预警、水质动态预测和满足日常监管及运行管理需要，在国内多个重要城市获示范应用。</a:t>
            </a:r>
          </a:p>
        </p:txBody>
      </p:sp>
      <p:pic>
        <p:nvPicPr>
          <p:cNvPr id="10" name="成果推广1-3图片3"/>
          <p:cNvPicPr>
            <a:picLocks noChangeArrowheads="1"/>
          </p:cNvPicPr>
          <p:nvPr/>
        </p:nvPicPr>
        <p:blipFill>
          <a:blip r:embed="rId8" cstate="print"/>
          <a:srcRect/>
          <a:stretch>
            <a:fillRect/>
          </a:stretch>
        </p:blipFill>
        <p:spPr bwMode="auto">
          <a:xfrm>
            <a:off x="4193630" y="2005054"/>
            <a:ext cx="2125663" cy="1455739"/>
          </a:xfrm>
          <a:prstGeom prst="rect">
            <a:avLst/>
          </a:prstGeom>
          <a:noFill/>
          <a:ln w="9525">
            <a:noFill/>
            <a:miter lim="800000"/>
            <a:headEnd/>
            <a:tailEnd/>
          </a:ln>
        </p:spPr>
      </p:pic>
      <p:pic>
        <p:nvPicPr>
          <p:cNvPr id="11" name="成果推广1-3图片4"/>
          <p:cNvPicPr>
            <a:picLocks noChangeArrowheads="1"/>
          </p:cNvPicPr>
          <p:nvPr/>
        </p:nvPicPr>
        <p:blipFill>
          <a:blip r:embed="rId9" cstate="print"/>
          <a:srcRect/>
          <a:stretch>
            <a:fillRect/>
          </a:stretch>
        </p:blipFill>
        <p:spPr bwMode="auto">
          <a:xfrm>
            <a:off x="6416130" y="2003468"/>
            <a:ext cx="2147888" cy="1446212"/>
          </a:xfrm>
          <a:prstGeom prst="rect">
            <a:avLst/>
          </a:prstGeom>
          <a:noFill/>
          <a:ln w="9525">
            <a:noFill/>
            <a:miter lim="800000"/>
            <a:headEnd/>
            <a:tailEnd/>
          </a:ln>
        </p:spPr>
      </p:pic>
      <p:pic>
        <p:nvPicPr>
          <p:cNvPr id="12" name="成果推广1-3图片5"/>
          <p:cNvPicPr>
            <a:picLocks noChangeArrowheads="1"/>
          </p:cNvPicPr>
          <p:nvPr/>
        </p:nvPicPr>
        <p:blipFill>
          <a:blip r:embed="rId10" cstate="print"/>
          <a:srcRect/>
          <a:stretch>
            <a:fillRect/>
          </a:stretch>
        </p:blipFill>
        <p:spPr bwMode="auto">
          <a:xfrm>
            <a:off x="4182517" y="3570331"/>
            <a:ext cx="2170112" cy="1325563"/>
          </a:xfrm>
          <a:prstGeom prst="rect">
            <a:avLst/>
          </a:prstGeom>
          <a:noFill/>
          <a:ln w="9525">
            <a:noFill/>
            <a:miter lim="800000"/>
            <a:headEnd/>
            <a:tailEnd/>
          </a:ln>
        </p:spPr>
      </p:pic>
      <p:sp>
        <p:nvSpPr>
          <p:cNvPr id="13" name="TextBox 12"/>
          <p:cNvSpPr txBox="1"/>
          <p:nvPr/>
        </p:nvSpPr>
        <p:spPr>
          <a:xfrm>
            <a:off x="1332955" y="3832269"/>
            <a:ext cx="1978025" cy="284693"/>
          </a:xfrm>
          <a:prstGeom prst="rect">
            <a:avLst/>
          </a:prstGeom>
        </p:spPr>
        <p:style>
          <a:lnRef idx="1">
            <a:schemeClr val="accent3"/>
          </a:lnRef>
          <a:fillRef idx="2">
            <a:schemeClr val="accent3"/>
          </a:fillRef>
          <a:effectRef idx="1">
            <a:schemeClr val="accent3"/>
          </a:effectRef>
          <a:fontRef idx="minor">
            <a:schemeClr val="dk1"/>
          </a:fontRef>
        </p:style>
        <p:txBody>
          <a:bodyPr lIns="68580" tIns="34290" rIns="68580" bIns="34290">
            <a:spAutoFit/>
          </a:bodyPr>
          <a:lstStyle/>
          <a:p>
            <a:pPr algn="ctr">
              <a:defRPr/>
            </a:pPr>
            <a:r>
              <a:rPr lang="zh-CN" altLang="en-US" sz="1400" dirty="0">
                <a:solidFill>
                  <a:srgbClr val="354B5E"/>
                </a:solidFill>
                <a:latin typeface="微软雅黑" pitchFamily="34" charset="-122"/>
                <a:ea typeface="微软雅黑" pitchFamily="34" charset="-122"/>
              </a:rPr>
              <a:t>全流程、多层级</a:t>
            </a:r>
          </a:p>
        </p:txBody>
      </p:sp>
      <p:sp>
        <p:nvSpPr>
          <p:cNvPr id="14" name="TextBox 13"/>
          <p:cNvSpPr txBox="1"/>
          <p:nvPr/>
        </p:nvSpPr>
        <p:spPr>
          <a:xfrm>
            <a:off x="5366793" y="3368717"/>
            <a:ext cx="2271712" cy="284693"/>
          </a:xfrm>
          <a:prstGeom prst="rect">
            <a:avLst/>
          </a:prstGeom>
        </p:spPr>
        <p:style>
          <a:lnRef idx="1">
            <a:schemeClr val="accent3"/>
          </a:lnRef>
          <a:fillRef idx="2">
            <a:schemeClr val="accent3"/>
          </a:fillRef>
          <a:effectRef idx="1">
            <a:schemeClr val="accent3"/>
          </a:effectRef>
          <a:fontRef idx="minor">
            <a:schemeClr val="dk1"/>
          </a:fontRef>
        </p:style>
        <p:txBody>
          <a:bodyPr lIns="68580" tIns="34290" rIns="68580" bIns="34290">
            <a:spAutoFit/>
          </a:bodyPr>
          <a:lstStyle/>
          <a:p>
            <a:pPr algn="ctr">
              <a:defRPr/>
            </a:pPr>
            <a:r>
              <a:rPr lang="zh-CN" altLang="en-US" sz="1400" dirty="0">
                <a:solidFill>
                  <a:srgbClr val="354B5E"/>
                </a:solidFill>
                <a:latin typeface="微软雅黑" pitchFamily="34" charset="-122"/>
                <a:ea typeface="微软雅黑" pitchFamily="34" charset="-122"/>
              </a:rPr>
              <a:t>功能完备、集成度高</a:t>
            </a:r>
          </a:p>
        </p:txBody>
      </p:sp>
      <p:sp>
        <p:nvSpPr>
          <p:cNvPr id="15" name="TextBox 14"/>
          <p:cNvSpPr txBox="1"/>
          <p:nvPr/>
        </p:nvSpPr>
        <p:spPr>
          <a:xfrm>
            <a:off x="4821395" y="5925342"/>
            <a:ext cx="3140075" cy="500137"/>
          </a:xfrm>
          <a:prstGeom prst="rect">
            <a:avLst/>
          </a:prstGeom>
        </p:spPr>
        <p:style>
          <a:lnRef idx="1">
            <a:schemeClr val="accent3"/>
          </a:lnRef>
          <a:fillRef idx="2">
            <a:schemeClr val="accent3"/>
          </a:fillRef>
          <a:effectRef idx="1">
            <a:schemeClr val="accent3"/>
          </a:effectRef>
          <a:fontRef idx="minor">
            <a:schemeClr val="dk1"/>
          </a:fontRef>
        </p:style>
        <p:txBody>
          <a:bodyPr lIns="68580" tIns="34290" rIns="68580" bIns="34290">
            <a:spAutoFit/>
          </a:bodyPr>
          <a:lstStyle/>
          <a:p>
            <a:pPr algn="ctr">
              <a:defRPr/>
            </a:pPr>
            <a:r>
              <a:rPr lang="zh-CN" altLang="en-US" sz="1400" dirty="0">
                <a:solidFill>
                  <a:srgbClr val="354B5E"/>
                </a:solidFill>
                <a:latin typeface="微软雅黑" pitchFamily="34" charset="-122"/>
                <a:ea typeface="微软雅黑" pitchFamily="34" charset="-122"/>
              </a:rPr>
              <a:t>打通水务、城管、环保、水利等多部门单位的业务系统</a:t>
            </a:r>
          </a:p>
        </p:txBody>
      </p:sp>
      <p:sp>
        <p:nvSpPr>
          <p:cNvPr id="16" name="文本框 236"/>
          <p:cNvSpPr txBox="1"/>
          <p:nvPr/>
        </p:nvSpPr>
        <p:spPr>
          <a:xfrm>
            <a:off x="1163165" y="420819"/>
            <a:ext cx="6531275" cy="438582"/>
          </a:xfrm>
          <a:prstGeom prst="rect">
            <a:avLst/>
          </a:prstGeom>
          <a:noFill/>
        </p:spPr>
        <p:txBody>
          <a:bodyPr wrap="none" lIns="68580" tIns="34290" rIns="68580" bIns="34290" rtlCol="0">
            <a:spAutoFit/>
          </a:bodyPr>
          <a:lstStyle/>
          <a:p>
            <a:r>
              <a:rPr lang="zh-CN" altLang="en-US" dirty="0">
                <a:solidFill>
                  <a:srgbClr val="FF0000"/>
                </a:solidFill>
                <a:latin typeface="微软雅黑" panose="020B0503020204020204" pitchFamily="34" charset="-122"/>
                <a:ea typeface="微软雅黑" panose="020B0503020204020204" pitchFamily="34" charset="-122"/>
                <a:cs typeface="Khmer UI" panose="020B0502040204020203" pitchFamily="34" charset="0"/>
              </a:rPr>
              <a:t>研究成果</a:t>
            </a:r>
            <a:r>
              <a:rPr lang="en-US" altLang="zh-CN" dirty="0">
                <a:solidFill>
                  <a:srgbClr val="FF0000"/>
                </a:solidFill>
                <a:latin typeface="微软雅黑" panose="020B0503020204020204" pitchFamily="34" charset="-122"/>
                <a:ea typeface="微软雅黑" panose="020B0503020204020204" pitchFamily="34" charset="-122"/>
                <a:cs typeface="Khmer UI" panose="020B0502040204020203" pitchFamily="34" charset="0"/>
              </a:rPr>
              <a:t>1——</a:t>
            </a:r>
            <a:r>
              <a:rPr lang="zh-CN" altLang="en-US" dirty="0">
                <a:solidFill>
                  <a:srgbClr val="FF0000"/>
                </a:solidFill>
                <a:latin typeface="微软雅黑" panose="020B0503020204020204" pitchFamily="34" charset="-122"/>
                <a:ea typeface="微软雅黑" panose="020B0503020204020204" pitchFamily="34" charset="-122"/>
                <a:cs typeface="Khmer UI" panose="020B0502040204020203" pitchFamily="34" charset="0"/>
              </a:rPr>
              <a:t>城市供水水质监测预警系统平台</a:t>
            </a:r>
          </a:p>
        </p:txBody>
      </p:sp>
    </p:spTree>
    <p:extLst>
      <p:ext uri="{BB962C8B-B14F-4D97-AF65-F5344CB8AC3E}">
        <p14:creationId xmlns:p14="http://schemas.microsoft.com/office/powerpoint/2010/main" val="234372549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p:cNvPicPr>
            <a:picLocks noChangeAspect="1" noChangeArrowheads="1"/>
          </p:cNvPicPr>
          <p:nvPr/>
        </p:nvPicPr>
        <p:blipFill>
          <a:blip r:embed="rId2" cstate="print"/>
          <a:srcRect/>
          <a:stretch>
            <a:fillRect/>
          </a:stretch>
        </p:blipFill>
        <p:spPr bwMode="auto">
          <a:xfrm>
            <a:off x="6923463" y="4241690"/>
            <a:ext cx="280987" cy="1195387"/>
          </a:xfrm>
          <a:prstGeom prst="rect">
            <a:avLst/>
          </a:prstGeom>
          <a:noFill/>
          <a:ln w="9525">
            <a:noFill/>
            <a:miter lim="800000"/>
            <a:headEnd/>
            <a:tailEnd/>
          </a:ln>
        </p:spPr>
      </p:pic>
      <p:pic>
        <p:nvPicPr>
          <p:cNvPr id="4" name="图片 14"/>
          <p:cNvPicPr>
            <a:picLocks noChangeAspect="1"/>
          </p:cNvPicPr>
          <p:nvPr/>
        </p:nvPicPr>
        <p:blipFill>
          <a:blip r:embed="rId3" cstate="print"/>
          <a:srcRect r="12492"/>
          <a:stretch>
            <a:fillRect/>
          </a:stretch>
        </p:blipFill>
        <p:spPr bwMode="auto">
          <a:xfrm>
            <a:off x="4520088" y="2420888"/>
            <a:ext cx="1901825" cy="1255712"/>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4656612" y="3771850"/>
            <a:ext cx="1714500" cy="1246188"/>
          </a:xfrm>
          <a:prstGeom prst="rect">
            <a:avLst/>
          </a:prstGeom>
          <a:noFill/>
          <a:ln w="9525">
            <a:noFill/>
            <a:miter lim="800000"/>
            <a:headEnd/>
            <a:tailEnd/>
          </a:ln>
        </p:spPr>
      </p:pic>
      <p:graphicFrame>
        <p:nvGraphicFramePr>
          <p:cNvPr id="6" name="表格 5"/>
          <p:cNvGraphicFramePr>
            <a:graphicFrameLocks noGrp="1"/>
          </p:cNvGraphicFramePr>
          <p:nvPr>
            <p:extLst>
              <p:ext uri="{D42A27DB-BD31-4B8C-83A1-F6EECF244321}">
                <p14:modId xmlns:p14="http://schemas.microsoft.com/office/powerpoint/2010/main" val="554402969"/>
              </p:ext>
            </p:extLst>
          </p:nvPr>
        </p:nvGraphicFramePr>
        <p:xfrm>
          <a:off x="467544" y="2622767"/>
          <a:ext cx="3863674" cy="2354950"/>
        </p:xfrm>
        <a:graphic>
          <a:graphicData uri="http://schemas.openxmlformats.org/drawingml/2006/table">
            <a:tbl>
              <a:tblPr firstRow="1" bandRow="1">
                <a:tableStyleId>{93296810-A885-4BE3-A3E7-6D5BEEA58F35}</a:tableStyleId>
              </a:tblPr>
              <a:tblGrid>
                <a:gridCol w="1297682">
                  <a:extLst>
                    <a:ext uri="{9D8B030D-6E8A-4147-A177-3AD203B41FA5}">
                      <a16:colId xmlns:a16="http://schemas.microsoft.com/office/drawing/2014/main" val="20000"/>
                    </a:ext>
                  </a:extLst>
                </a:gridCol>
                <a:gridCol w="1282996">
                  <a:extLst>
                    <a:ext uri="{9D8B030D-6E8A-4147-A177-3AD203B41FA5}">
                      <a16:colId xmlns:a16="http://schemas.microsoft.com/office/drawing/2014/main" val="20001"/>
                    </a:ext>
                  </a:extLst>
                </a:gridCol>
                <a:gridCol w="1282996">
                  <a:extLst>
                    <a:ext uri="{9D8B030D-6E8A-4147-A177-3AD203B41FA5}">
                      <a16:colId xmlns:a16="http://schemas.microsoft.com/office/drawing/2014/main" val="20002"/>
                    </a:ext>
                  </a:extLst>
                </a:gridCol>
              </a:tblGrid>
              <a:tr h="457200">
                <a:tc>
                  <a:txBody>
                    <a:bodyPr/>
                    <a:lstStyle/>
                    <a:p>
                      <a:pPr algn="ctr"/>
                      <a:r>
                        <a:rPr lang="zh-CN" altLang="en-US" sz="1200" dirty="0">
                          <a:solidFill>
                            <a:schemeClr val="tx1"/>
                          </a:solidFill>
                          <a:latin typeface="微软雅黑" pitchFamily="34" charset="-122"/>
                          <a:ea typeface="微软雅黑" pitchFamily="34" charset="-122"/>
                        </a:rPr>
                        <a:t>对比参数</a:t>
                      </a:r>
                    </a:p>
                  </a:txBody>
                  <a:tcPr anchor="ctr">
                    <a:solidFill>
                      <a:srgbClr val="0070C0"/>
                    </a:solidFill>
                  </a:tcPr>
                </a:tc>
                <a:tc>
                  <a:txBody>
                    <a:bodyPr/>
                    <a:lstStyle/>
                    <a:p>
                      <a:pPr algn="ctr"/>
                      <a:r>
                        <a:rPr lang="zh-CN" altLang="en-US" sz="1200" dirty="0">
                          <a:solidFill>
                            <a:schemeClr val="tx1"/>
                          </a:solidFill>
                          <a:latin typeface="微软雅黑" pitchFamily="34" charset="-122"/>
                          <a:ea typeface="微软雅黑" pitchFamily="34" charset="-122"/>
                        </a:rPr>
                        <a:t>现有水质在线监测装备</a:t>
                      </a:r>
                    </a:p>
                  </a:txBody>
                  <a:tcPr anchor="ctr">
                    <a:solidFill>
                      <a:srgbClr val="0070C0"/>
                    </a:solidFill>
                  </a:tcPr>
                </a:tc>
                <a:tc>
                  <a:txBody>
                    <a:bodyPr/>
                    <a:lstStyle/>
                    <a:p>
                      <a:pPr algn="ctr"/>
                      <a:r>
                        <a:rPr lang="zh-CN" altLang="en-US" sz="1200" kern="1200" dirty="0">
                          <a:solidFill>
                            <a:schemeClr val="tx1"/>
                          </a:solidFill>
                          <a:latin typeface="微软雅黑" pitchFamily="34" charset="-122"/>
                          <a:ea typeface="微软雅黑" pitchFamily="34" charset="-122"/>
                        </a:rPr>
                        <a:t>基于光谱的水质检测</a:t>
                      </a:r>
                      <a:endParaRPr lang="zh-CN" altLang="en-US" sz="1200" b="1" kern="1200" dirty="0">
                        <a:solidFill>
                          <a:schemeClr val="tx1"/>
                        </a:solidFill>
                        <a:latin typeface="微软雅黑" pitchFamily="34" charset="-122"/>
                        <a:ea typeface="微软雅黑" pitchFamily="34" charset="-122"/>
                        <a:cs typeface="+mn-cs"/>
                      </a:endParaRPr>
                    </a:p>
                  </a:txBody>
                  <a:tcPr anchor="ctr">
                    <a:solidFill>
                      <a:srgbClr val="0070C0"/>
                    </a:solidFill>
                  </a:tcPr>
                </a:tc>
                <a:extLst>
                  <a:ext uri="{0D108BD9-81ED-4DB2-BD59-A6C34878D82A}">
                    <a16:rowId xmlns:a16="http://schemas.microsoft.com/office/drawing/2014/main" val="10000"/>
                  </a:ext>
                </a:extLst>
              </a:tr>
              <a:tr h="457200">
                <a:tc>
                  <a:txBody>
                    <a:bodyPr/>
                    <a:lstStyle/>
                    <a:p>
                      <a:pPr algn="ctr"/>
                      <a:r>
                        <a:rPr lang="zh-CN" altLang="en-US" sz="1200" dirty="0">
                          <a:solidFill>
                            <a:schemeClr val="tx1"/>
                          </a:solidFill>
                          <a:latin typeface="微软雅黑" pitchFamily="34" charset="-122"/>
                          <a:ea typeface="微软雅黑" pitchFamily="34" charset="-122"/>
                        </a:rPr>
                        <a:t>售价成本</a:t>
                      </a:r>
                    </a:p>
                  </a:txBody>
                  <a:tcPr anchor="ctr"/>
                </a:tc>
                <a:tc>
                  <a:txBody>
                    <a:bodyPr/>
                    <a:lstStyle/>
                    <a:p>
                      <a:pPr algn="ctr"/>
                      <a:r>
                        <a:rPr lang="zh-CN" altLang="en-US" sz="1200" dirty="0">
                          <a:solidFill>
                            <a:schemeClr val="tx1"/>
                          </a:solidFill>
                          <a:latin typeface="微软雅黑" pitchFamily="34" charset="-122"/>
                          <a:ea typeface="微软雅黑" pitchFamily="34" charset="-122"/>
                        </a:rPr>
                        <a:t>高</a:t>
                      </a:r>
                      <a:br>
                        <a:rPr lang="en-US" altLang="zh-CN" sz="1200" dirty="0">
                          <a:solidFill>
                            <a:schemeClr val="tx1"/>
                          </a:solidFill>
                          <a:latin typeface="微软雅黑" pitchFamily="34" charset="-122"/>
                          <a:ea typeface="微软雅黑" pitchFamily="34" charset="-122"/>
                        </a:rPr>
                      </a:br>
                      <a:r>
                        <a:rPr lang="zh-CN" altLang="en-US" sz="1200" dirty="0">
                          <a:solidFill>
                            <a:schemeClr val="tx1"/>
                          </a:solidFill>
                          <a:latin typeface="微软雅黑" pitchFamily="34" charset="-122"/>
                          <a:ea typeface="微软雅黑" pitchFamily="34" charset="-122"/>
                        </a:rPr>
                        <a:t>（整站</a:t>
                      </a:r>
                      <a:r>
                        <a:rPr lang="en-US" altLang="zh-CN" sz="1200" dirty="0">
                          <a:solidFill>
                            <a:schemeClr val="tx1"/>
                          </a:solidFill>
                          <a:latin typeface="微软雅黑" pitchFamily="34" charset="-122"/>
                          <a:ea typeface="微软雅黑" pitchFamily="34" charset="-122"/>
                        </a:rPr>
                        <a:t>&gt;30</a:t>
                      </a:r>
                      <a:r>
                        <a:rPr lang="zh-CN" altLang="en-US" sz="1200" dirty="0">
                          <a:solidFill>
                            <a:schemeClr val="tx1"/>
                          </a:solidFill>
                          <a:latin typeface="微软雅黑" pitchFamily="34" charset="-122"/>
                          <a:ea typeface="微软雅黑" pitchFamily="34" charset="-122"/>
                        </a:rPr>
                        <a:t>万）</a:t>
                      </a:r>
                    </a:p>
                  </a:txBody>
                  <a:tcPr/>
                </a:tc>
                <a:tc>
                  <a:txBody>
                    <a:bodyPr/>
                    <a:lstStyle/>
                    <a:p>
                      <a:pPr algn="ctr"/>
                      <a:r>
                        <a:rPr lang="zh-CN" altLang="en-US" sz="1200" dirty="0">
                          <a:solidFill>
                            <a:schemeClr val="tx1"/>
                          </a:solidFill>
                          <a:latin typeface="微软雅黑" pitchFamily="34" charset="-122"/>
                          <a:ea typeface="微软雅黑" pitchFamily="34" charset="-122"/>
                        </a:rPr>
                        <a:t>低</a:t>
                      </a:r>
                      <a:br>
                        <a:rPr lang="en-US" altLang="zh-CN" sz="1200" dirty="0">
                          <a:solidFill>
                            <a:schemeClr val="tx1"/>
                          </a:solidFill>
                          <a:latin typeface="微软雅黑" pitchFamily="34" charset="-122"/>
                          <a:ea typeface="微软雅黑" pitchFamily="34" charset="-122"/>
                        </a:rPr>
                      </a:br>
                      <a:r>
                        <a:rPr lang="zh-CN" altLang="en-US" sz="1200" dirty="0">
                          <a:solidFill>
                            <a:schemeClr val="tx1"/>
                          </a:solidFill>
                          <a:latin typeface="微软雅黑" pitchFamily="34" charset="-122"/>
                          <a:ea typeface="微软雅黑" pitchFamily="34" charset="-122"/>
                        </a:rPr>
                        <a:t>（</a:t>
                      </a:r>
                      <a:r>
                        <a:rPr lang="en-US" altLang="zh-CN" sz="1200" dirty="0">
                          <a:solidFill>
                            <a:schemeClr val="tx1"/>
                          </a:solidFill>
                          <a:latin typeface="微软雅黑" pitchFamily="34" charset="-122"/>
                          <a:ea typeface="微软雅黑" pitchFamily="34" charset="-122"/>
                        </a:rPr>
                        <a:t>&lt;5</a:t>
                      </a:r>
                      <a:r>
                        <a:rPr lang="zh-CN" altLang="en-US" sz="1200" dirty="0">
                          <a:solidFill>
                            <a:schemeClr val="tx1"/>
                          </a:solidFill>
                          <a:latin typeface="微软雅黑" pitchFamily="34" charset="-122"/>
                          <a:ea typeface="微软雅黑" pitchFamily="34" charset="-122"/>
                        </a:rPr>
                        <a:t>万）</a:t>
                      </a:r>
                    </a:p>
                  </a:txBody>
                  <a:tcPr/>
                </a:tc>
                <a:extLst>
                  <a:ext uri="{0D108BD9-81ED-4DB2-BD59-A6C34878D82A}">
                    <a16:rowId xmlns:a16="http://schemas.microsoft.com/office/drawing/2014/main" val="10001"/>
                  </a:ext>
                </a:extLst>
              </a:tr>
              <a:tr h="4916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微软雅黑" pitchFamily="34" charset="-122"/>
                          <a:ea typeface="微软雅黑" pitchFamily="34" charset="-122"/>
                        </a:rPr>
                        <a:t>维护费用</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微软雅黑" pitchFamily="34" charset="-122"/>
                          <a:ea typeface="微软雅黑" pitchFamily="34" charset="-122"/>
                        </a:rPr>
                        <a:t>高</a:t>
                      </a:r>
                      <a:br>
                        <a:rPr lang="en-US" altLang="zh-CN" sz="1200" dirty="0">
                          <a:solidFill>
                            <a:schemeClr val="tx1"/>
                          </a:solidFill>
                          <a:latin typeface="微软雅黑" pitchFamily="34" charset="-122"/>
                          <a:ea typeface="微软雅黑" pitchFamily="34" charset="-122"/>
                        </a:rPr>
                      </a:br>
                      <a:r>
                        <a:rPr lang="zh-CN" altLang="en-US" sz="1200" dirty="0">
                          <a:solidFill>
                            <a:schemeClr val="tx1"/>
                          </a:solidFill>
                          <a:latin typeface="微软雅黑" pitchFamily="34" charset="-122"/>
                          <a:ea typeface="微软雅黑" pitchFamily="34" charset="-122"/>
                        </a:rPr>
                        <a:t>（需定期换试剂）</a:t>
                      </a:r>
                    </a:p>
                  </a:txBody>
                  <a:tcPr/>
                </a:tc>
                <a:tc>
                  <a:txBody>
                    <a:bodyPr/>
                    <a:lstStyle/>
                    <a:p>
                      <a:pPr algn="ctr"/>
                      <a:r>
                        <a:rPr lang="zh-CN" altLang="en-US" sz="1200" dirty="0">
                          <a:solidFill>
                            <a:schemeClr val="tx1"/>
                          </a:solidFill>
                          <a:latin typeface="微软雅黑" pitchFamily="34" charset="-122"/>
                          <a:ea typeface="微软雅黑" pitchFamily="34" charset="-122"/>
                        </a:rPr>
                        <a:t>无</a:t>
                      </a:r>
                      <a:br>
                        <a:rPr lang="en-US" altLang="zh-CN" sz="1200" dirty="0">
                          <a:solidFill>
                            <a:schemeClr val="tx1"/>
                          </a:solidFill>
                          <a:latin typeface="微软雅黑" pitchFamily="34" charset="-122"/>
                          <a:ea typeface="微软雅黑" pitchFamily="34" charset="-122"/>
                        </a:rPr>
                      </a:br>
                      <a:r>
                        <a:rPr lang="zh-CN" altLang="en-US" sz="1200" dirty="0">
                          <a:solidFill>
                            <a:schemeClr val="tx1"/>
                          </a:solidFill>
                          <a:latin typeface="微软雅黑" pitchFamily="34" charset="-122"/>
                          <a:ea typeface="微软雅黑" pitchFamily="34" charset="-122"/>
                        </a:rPr>
                        <a:t>（免试剂）</a:t>
                      </a:r>
                    </a:p>
                  </a:txBody>
                  <a:tcPr/>
                </a:tc>
                <a:extLst>
                  <a:ext uri="{0D108BD9-81ED-4DB2-BD59-A6C34878D82A}">
                    <a16:rowId xmlns:a16="http://schemas.microsoft.com/office/drawing/2014/main" val="10002"/>
                  </a:ext>
                </a:extLst>
              </a:tr>
              <a:tr h="457200">
                <a:tc>
                  <a:txBody>
                    <a:bodyPr/>
                    <a:lstStyle/>
                    <a:p>
                      <a:pPr algn="ctr"/>
                      <a:r>
                        <a:rPr lang="zh-CN" altLang="en-US" sz="1200" dirty="0">
                          <a:solidFill>
                            <a:schemeClr val="tx1"/>
                          </a:solidFill>
                          <a:latin typeface="微软雅黑" pitchFamily="34" charset="-122"/>
                          <a:ea typeface="微软雅黑" pitchFamily="34" charset="-122"/>
                        </a:rPr>
                        <a:t>检出参数</a:t>
                      </a:r>
                    </a:p>
                  </a:txBody>
                  <a:tcPr anchor="ctr"/>
                </a:tc>
                <a:tc>
                  <a:txBody>
                    <a:bodyPr/>
                    <a:lstStyle/>
                    <a:p>
                      <a:pPr algn="ctr"/>
                      <a:r>
                        <a:rPr lang="zh-CN" altLang="en-US" sz="1200" dirty="0">
                          <a:solidFill>
                            <a:schemeClr val="tx1"/>
                          </a:solidFill>
                          <a:latin typeface="微软雅黑" pitchFamily="34" charset="-122"/>
                          <a:ea typeface="微软雅黑" pitchFamily="34" charset="-122"/>
                        </a:rPr>
                        <a:t>单个</a:t>
                      </a:r>
                    </a:p>
                  </a:txBody>
                  <a:tcPr/>
                </a:tc>
                <a:tc>
                  <a:txBody>
                    <a:bodyPr/>
                    <a:lstStyle/>
                    <a:p>
                      <a:pPr algn="ctr"/>
                      <a:r>
                        <a:rPr lang="zh-CN" altLang="en-US" sz="1200" dirty="0">
                          <a:solidFill>
                            <a:schemeClr val="tx1"/>
                          </a:solidFill>
                          <a:latin typeface="微软雅黑" pitchFamily="34" charset="-122"/>
                          <a:ea typeface="微软雅黑" pitchFamily="34" charset="-122"/>
                        </a:rPr>
                        <a:t>多个</a:t>
                      </a:r>
                      <a:br>
                        <a:rPr lang="en-US" altLang="zh-CN" sz="1200" dirty="0">
                          <a:solidFill>
                            <a:schemeClr val="tx1"/>
                          </a:solidFill>
                          <a:latin typeface="微软雅黑" pitchFamily="34" charset="-122"/>
                          <a:ea typeface="微软雅黑" pitchFamily="34" charset="-122"/>
                        </a:rPr>
                      </a:br>
                      <a:r>
                        <a:rPr lang="zh-CN" altLang="en-US" sz="1200" dirty="0">
                          <a:solidFill>
                            <a:schemeClr val="tx1"/>
                          </a:solidFill>
                          <a:latin typeface="微软雅黑" pitchFamily="34" charset="-122"/>
                          <a:ea typeface="微软雅黑" pitchFamily="34" charset="-122"/>
                        </a:rPr>
                        <a:t>（</a:t>
                      </a:r>
                      <a:r>
                        <a:rPr lang="en-US" altLang="zh-CN" sz="1200" dirty="0">
                          <a:solidFill>
                            <a:schemeClr val="tx1"/>
                          </a:solidFill>
                          <a:latin typeface="微软雅黑" pitchFamily="34" charset="-122"/>
                          <a:ea typeface="微软雅黑" pitchFamily="34" charset="-122"/>
                        </a:rPr>
                        <a:t>&gt;10</a:t>
                      </a:r>
                      <a:r>
                        <a:rPr lang="zh-CN" altLang="en-US" sz="1200" dirty="0">
                          <a:solidFill>
                            <a:schemeClr val="tx1"/>
                          </a:solidFill>
                          <a:latin typeface="微软雅黑" pitchFamily="34" charset="-122"/>
                          <a:ea typeface="微软雅黑" pitchFamily="34" charset="-122"/>
                        </a:rPr>
                        <a:t>）</a:t>
                      </a:r>
                    </a:p>
                  </a:txBody>
                  <a:tcPr/>
                </a:tc>
                <a:extLst>
                  <a:ext uri="{0D108BD9-81ED-4DB2-BD59-A6C34878D82A}">
                    <a16:rowId xmlns:a16="http://schemas.microsoft.com/office/drawing/2014/main" val="10003"/>
                  </a:ext>
                </a:extLst>
              </a:tr>
              <a:tr h="491675">
                <a:tc>
                  <a:txBody>
                    <a:bodyPr/>
                    <a:lstStyle/>
                    <a:p>
                      <a:pPr algn="ctr"/>
                      <a:r>
                        <a:rPr lang="zh-CN" altLang="en-US" sz="1200" dirty="0">
                          <a:solidFill>
                            <a:schemeClr val="tx1"/>
                          </a:solidFill>
                          <a:latin typeface="微软雅黑" pitchFamily="34" charset="-122"/>
                          <a:ea typeface="微软雅黑" pitchFamily="34" charset="-122"/>
                        </a:rPr>
                        <a:t>检测速度</a:t>
                      </a:r>
                    </a:p>
                  </a:txBody>
                  <a:tcPr anchor="ctr"/>
                </a:tc>
                <a:tc>
                  <a:txBody>
                    <a:bodyPr/>
                    <a:lstStyle/>
                    <a:p>
                      <a:pPr algn="ctr"/>
                      <a:r>
                        <a:rPr lang="zh-CN" altLang="en-US" sz="1200" dirty="0">
                          <a:solidFill>
                            <a:schemeClr val="tx1"/>
                          </a:solidFill>
                          <a:latin typeface="微软雅黑" pitchFamily="34" charset="-122"/>
                          <a:ea typeface="微软雅黑" pitchFamily="34" charset="-122"/>
                        </a:rPr>
                        <a:t>不理想</a:t>
                      </a:r>
                      <a:br>
                        <a:rPr lang="en-US" altLang="zh-CN" sz="1200" dirty="0">
                          <a:solidFill>
                            <a:schemeClr val="tx1"/>
                          </a:solidFill>
                          <a:latin typeface="微软雅黑" pitchFamily="34" charset="-122"/>
                          <a:ea typeface="微软雅黑" pitchFamily="34" charset="-122"/>
                        </a:rPr>
                      </a:br>
                      <a:r>
                        <a:rPr lang="zh-CN" altLang="en-US" sz="1200" dirty="0">
                          <a:solidFill>
                            <a:schemeClr val="tx1"/>
                          </a:solidFill>
                          <a:latin typeface="微软雅黑" pitchFamily="34" charset="-122"/>
                          <a:ea typeface="微软雅黑" pitchFamily="34" charset="-122"/>
                        </a:rPr>
                        <a:t>（</a:t>
                      </a:r>
                      <a:r>
                        <a:rPr lang="en-US" altLang="zh-CN" sz="1200" dirty="0">
                          <a:solidFill>
                            <a:schemeClr val="tx1"/>
                          </a:solidFill>
                          <a:latin typeface="微软雅黑" pitchFamily="34" charset="-122"/>
                          <a:ea typeface="微软雅黑" pitchFamily="34" charset="-122"/>
                        </a:rPr>
                        <a:t>&gt;15~30</a:t>
                      </a:r>
                      <a:r>
                        <a:rPr lang="zh-CN" altLang="en-US" sz="1200" dirty="0">
                          <a:solidFill>
                            <a:schemeClr val="tx1"/>
                          </a:solidFill>
                          <a:latin typeface="微软雅黑" pitchFamily="34" charset="-122"/>
                          <a:ea typeface="微软雅黑" pitchFamily="34" charset="-122"/>
                        </a:rPr>
                        <a:t>分钟）</a:t>
                      </a:r>
                    </a:p>
                  </a:txBody>
                  <a:tcPr/>
                </a:tc>
                <a:tc>
                  <a:txBody>
                    <a:bodyPr/>
                    <a:lstStyle/>
                    <a:p>
                      <a:pPr algn="ctr"/>
                      <a:r>
                        <a:rPr lang="zh-CN" altLang="en-US" sz="1200" dirty="0">
                          <a:solidFill>
                            <a:schemeClr val="tx1"/>
                          </a:solidFill>
                          <a:latin typeface="微软雅黑" pitchFamily="34" charset="-122"/>
                          <a:ea typeface="微软雅黑" pitchFamily="34" charset="-122"/>
                        </a:rPr>
                        <a:t>快</a:t>
                      </a:r>
                      <a:br>
                        <a:rPr lang="en-US" altLang="zh-CN" sz="1200" dirty="0">
                          <a:solidFill>
                            <a:schemeClr val="tx1"/>
                          </a:solidFill>
                          <a:latin typeface="微软雅黑" pitchFamily="34" charset="-122"/>
                          <a:ea typeface="微软雅黑" pitchFamily="34" charset="-122"/>
                        </a:rPr>
                      </a:br>
                      <a:r>
                        <a:rPr lang="zh-CN" altLang="en-US" sz="1200" dirty="0">
                          <a:solidFill>
                            <a:schemeClr val="tx1"/>
                          </a:solidFill>
                          <a:latin typeface="微软雅黑" pitchFamily="34" charset="-122"/>
                          <a:ea typeface="微软雅黑" pitchFamily="34" charset="-122"/>
                        </a:rPr>
                        <a:t>（</a:t>
                      </a:r>
                      <a:r>
                        <a:rPr lang="en-US" altLang="zh-CN" sz="1200" dirty="0">
                          <a:solidFill>
                            <a:schemeClr val="tx1"/>
                          </a:solidFill>
                          <a:latin typeface="微软雅黑" pitchFamily="34" charset="-122"/>
                          <a:ea typeface="微软雅黑" pitchFamily="34" charset="-122"/>
                        </a:rPr>
                        <a:t>&lt;1</a:t>
                      </a:r>
                      <a:r>
                        <a:rPr lang="zh-CN" altLang="en-US" sz="1200" dirty="0">
                          <a:solidFill>
                            <a:schemeClr val="tx1"/>
                          </a:solidFill>
                          <a:latin typeface="微软雅黑" pitchFamily="34" charset="-122"/>
                          <a:ea typeface="微软雅黑" pitchFamily="34" charset="-122"/>
                        </a:rPr>
                        <a:t>分钟）</a:t>
                      </a:r>
                    </a:p>
                  </a:txBody>
                  <a:tcPr/>
                </a:tc>
                <a:extLst>
                  <a:ext uri="{0D108BD9-81ED-4DB2-BD59-A6C34878D82A}">
                    <a16:rowId xmlns:a16="http://schemas.microsoft.com/office/drawing/2014/main" val="10004"/>
                  </a:ext>
                </a:extLst>
              </a:tr>
            </a:tbl>
          </a:graphicData>
        </a:graphic>
      </p:graphicFrame>
      <p:sp>
        <p:nvSpPr>
          <p:cNvPr id="7" name="AutoShape 3" descr="“免试剂光谱仪”的图片搜索结果"/>
          <p:cNvSpPr>
            <a:spLocks noChangeAspect="1" noChangeArrowheads="1"/>
          </p:cNvSpPr>
          <p:nvPr/>
        </p:nvSpPr>
        <p:spPr bwMode="auto">
          <a:xfrm>
            <a:off x="155575" y="-106858"/>
            <a:ext cx="304800" cy="304801"/>
          </a:xfrm>
          <a:prstGeom prst="rect">
            <a:avLst/>
          </a:prstGeom>
          <a:noFill/>
          <a:ln w="9525">
            <a:noFill/>
            <a:miter lim="800000"/>
            <a:headEnd/>
            <a:tailEnd/>
          </a:ln>
        </p:spPr>
        <p:txBody>
          <a:bodyPr lIns="68580" tIns="34290" rIns="68580" bIns="34290"/>
          <a:lstStyle/>
          <a:p>
            <a:pPr>
              <a:spcBef>
                <a:spcPct val="50000"/>
              </a:spcBef>
            </a:pPr>
            <a:endParaRPr lang="zh-CN" altLang="en-US">
              <a:latin typeface="Arial" panose="020B0604020202020204" pitchFamily="34" charset="0"/>
              <a:ea typeface="黑体" pitchFamily="49" charset="-122"/>
              <a:cs typeface="Arial" panose="020B0604020202020204" pitchFamily="34" charset="0"/>
            </a:endParaRPr>
          </a:p>
        </p:txBody>
      </p:sp>
      <p:pic>
        <p:nvPicPr>
          <p:cNvPr id="8" name="Picture 6"/>
          <p:cNvPicPr>
            <a:picLocks noChangeAspect="1" noChangeArrowheads="1"/>
          </p:cNvPicPr>
          <p:nvPr/>
        </p:nvPicPr>
        <p:blipFill>
          <a:blip r:embed="rId5" cstate="print"/>
          <a:srcRect/>
          <a:stretch>
            <a:fillRect/>
          </a:stretch>
        </p:blipFill>
        <p:spPr bwMode="auto">
          <a:xfrm>
            <a:off x="7281535" y="4077868"/>
            <a:ext cx="1301750" cy="1058863"/>
          </a:xfrm>
          <a:prstGeom prst="rect">
            <a:avLst/>
          </a:prstGeom>
          <a:noFill/>
          <a:ln w="9525">
            <a:noFill/>
            <a:miter lim="800000"/>
            <a:headEnd/>
            <a:tailEnd/>
          </a:ln>
        </p:spPr>
      </p:pic>
      <p:sp>
        <p:nvSpPr>
          <p:cNvPr id="9" name="右箭头 100"/>
          <p:cNvSpPr>
            <a:spLocks noChangeArrowheads="1"/>
          </p:cNvSpPr>
          <p:nvPr/>
        </p:nvSpPr>
        <p:spPr bwMode="auto">
          <a:xfrm>
            <a:off x="6406739" y="2971811"/>
            <a:ext cx="212725" cy="862012"/>
          </a:xfrm>
          <a:prstGeom prst="rightArrow">
            <a:avLst>
              <a:gd name="adj1" fmla="val 50000"/>
              <a:gd name="adj2" fmla="val 50000"/>
            </a:avLst>
          </a:prstGeom>
          <a:solidFill>
            <a:schemeClr val="accent1"/>
          </a:solidFill>
          <a:ln w="9525" algn="ctr">
            <a:solidFill>
              <a:schemeClr val="tx1"/>
            </a:solidFill>
            <a:round/>
            <a:headEnd/>
            <a:tailEnd/>
          </a:ln>
        </p:spPr>
        <p:txBody>
          <a:bodyPr lIns="68580" tIns="34290" rIns="68580" bIns="34290"/>
          <a:lstStyle/>
          <a:p>
            <a:pPr>
              <a:spcBef>
                <a:spcPct val="50000"/>
              </a:spcBef>
            </a:pPr>
            <a:endParaRPr lang="zh-CN" altLang="en-US">
              <a:latin typeface="Arial" panose="020B0604020202020204" pitchFamily="34" charset="0"/>
              <a:ea typeface="黑体" pitchFamily="49" charset="-122"/>
              <a:cs typeface="Arial" panose="020B0604020202020204" pitchFamily="34" charset="0"/>
            </a:endParaRPr>
          </a:p>
        </p:txBody>
      </p:sp>
      <p:sp>
        <p:nvSpPr>
          <p:cNvPr id="10" name="矩形 9"/>
          <p:cNvSpPr/>
          <p:nvPr/>
        </p:nvSpPr>
        <p:spPr>
          <a:xfrm>
            <a:off x="274741" y="1196752"/>
            <a:ext cx="8041675" cy="1177245"/>
          </a:xfrm>
          <a:prstGeom prst="rect">
            <a:avLst/>
          </a:prstGeom>
        </p:spPr>
        <p:txBody>
          <a:bodyPr wrap="square" lIns="68580" tIns="34290" rIns="68580" bIns="34290">
            <a:spAutoFit/>
          </a:bodyPr>
          <a:lstStyle/>
          <a:p>
            <a:pPr>
              <a:spcBef>
                <a:spcPct val="50000"/>
              </a:spcBef>
              <a:defRPr/>
            </a:pPr>
            <a:r>
              <a:rPr lang="zh-CN" altLang="en-US" sz="1800" dirty="0">
                <a:latin typeface="Arial" panose="020B0604020202020204" pitchFamily="34" charset="0"/>
                <a:ea typeface="楷体_GB2312" panose="02010609030101010101" pitchFamily="49" charset="-122"/>
                <a:cs typeface="Arial" panose="020B0604020202020204" pitchFamily="34" charset="0"/>
              </a:rPr>
              <a:t>针对现有水质监测装备存在生产成本高、维护费用高（需定期更换试剂）、检出参数有限、检测速度不理想（需要较长的生化反应时间）等缺点，研究基于</a:t>
            </a:r>
            <a:r>
              <a:rPr lang="zh-CN" altLang="en-US" sz="1800" dirty="0">
                <a:solidFill>
                  <a:srgbClr val="FF0000"/>
                </a:solidFill>
                <a:latin typeface="Arial" panose="020B0604020202020204" pitchFamily="34" charset="0"/>
                <a:ea typeface="楷体_GB2312" panose="02010609030101010101" pitchFamily="49" charset="-122"/>
                <a:cs typeface="Arial" panose="020B0604020202020204" pitchFamily="34" charset="0"/>
              </a:rPr>
              <a:t>全光谱信息融合方法</a:t>
            </a:r>
            <a:r>
              <a:rPr lang="zh-CN" altLang="en-US" sz="1800" dirty="0">
                <a:latin typeface="Arial" panose="020B0604020202020204" pitchFamily="34" charset="0"/>
                <a:ea typeface="楷体_GB2312" panose="02010609030101010101" pitchFamily="49" charset="-122"/>
                <a:cs typeface="Arial" panose="020B0604020202020204" pitchFamily="34" charset="0"/>
              </a:rPr>
              <a:t>建立水质参数定量检测模型，研发完成</a:t>
            </a:r>
            <a:r>
              <a:rPr lang="zh-CN" altLang="en-US" sz="1800" dirty="0">
                <a:solidFill>
                  <a:srgbClr val="FF0000"/>
                </a:solidFill>
                <a:latin typeface="Arial" panose="020B0604020202020204" pitchFamily="34" charset="0"/>
                <a:ea typeface="楷体_GB2312" panose="02010609030101010101" pitchFamily="49" charset="-122"/>
                <a:cs typeface="Arial" panose="020B0604020202020204" pitchFamily="34" charset="0"/>
              </a:rPr>
              <a:t>浸入式、一体化、低功耗结构</a:t>
            </a:r>
            <a:r>
              <a:rPr lang="zh-CN" altLang="en-US" sz="1800" dirty="0">
                <a:latin typeface="Arial" panose="020B0604020202020204" pitchFamily="34" charset="0"/>
                <a:ea typeface="楷体_GB2312" panose="02010609030101010101" pitchFamily="49" charset="-122"/>
                <a:cs typeface="Arial" panose="020B0604020202020204" pitchFamily="34" charset="0"/>
              </a:rPr>
              <a:t>的全光谱水质分析监测仪，满足水质</a:t>
            </a:r>
            <a:r>
              <a:rPr lang="zh-CN" altLang="en-US" sz="1800" dirty="0">
                <a:solidFill>
                  <a:srgbClr val="FF0000"/>
                </a:solidFill>
                <a:latin typeface="Arial" panose="020B0604020202020204" pitchFamily="34" charset="0"/>
                <a:ea typeface="楷体_GB2312" panose="02010609030101010101" pitchFamily="49" charset="-122"/>
                <a:cs typeface="Arial" panose="020B0604020202020204" pitchFamily="34" charset="0"/>
              </a:rPr>
              <a:t>快速在线监测</a:t>
            </a:r>
            <a:r>
              <a:rPr lang="zh-CN" altLang="en-US" sz="1800" dirty="0">
                <a:latin typeface="Arial" panose="020B0604020202020204" pitchFamily="34" charset="0"/>
                <a:ea typeface="楷体_GB2312" panose="02010609030101010101" pitchFamily="49" charset="-122"/>
                <a:cs typeface="Arial" panose="020B0604020202020204" pitchFamily="34" charset="0"/>
              </a:rPr>
              <a:t>需要。</a:t>
            </a:r>
          </a:p>
        </p:txBody>
      </p:sp>
      <p:sp>
        <p:nvSpPr>
          <p:cNvPr id="11" name="矩形 10"/>
          <p:cNvSpPr/>
          <p:nvPr/>
        </p:nvSpPr>
        <p:spPr>
          <a:xfrm>
            <a:off x="534390" y="5498947"/>
            <a:ext cx="8146473" cy="715581"/>
          </a:xfrm>
          <a:prstGeom prst="rect">
            <a:avLst/>
          </a:prstGeom>
        </p:spPr>
        <p:style>
          <a:lnRef idx="1">
            <a:schemeClr val="accent6"/>
          </a:lnRef>
          <a:fillRef idx="2">
            <a:schemeClr val="accent6"/>
          </a:fillRef>
          <a:effectRef idx="1">
            <a:schemeClr val="accent6"/>
          </a:effectRef>
          <a:fontRef idx="minor">
            <a:schemeClr val="dk1"/>
          </a:fontRef>
        </p:style>
        <p:txBody>
          <a:bodyPr wrap="square" lIns="68580" tIns="34290" rIns="68580" bIns="34290">
            <a:spAutoFit/>
          </a:bodyPr>
          <a:lstStyle/>
          <a:p>
            <a:pPr algn="ctr">
              <a:spcBef>
                <a:spcPct val="50000"/>
              </a:spcBef>
              <a:defRPr/>
            </a:pPr>
            <a:r>
              <a:rPr lang="zh-CN" altLang="en-US" sz="1400" b="0" dirty="0">
                <a:latin typeface="Arial" panose="020B0604020202020204" pitchFamily="34" charset="0"/>
                <a:ea typeface="楷体_GB2312" panose="02010609030101010101" pitchFamily="49" charset="-122"/>
                <a:cs typeface="Arial" panose="020B0604020202020204" pitchFamily="34" charset="0"/>
              </a:rPr>
              <a:t>基于紫外</a:t>
            </a:r>
            <a:r>
              <a:rPr lang="en-US" altLang="zh-CN" sz="1400" b="0" dirty="0">
                <a:latin typeface="Arial" panose="020B0604020202020204" pitchFamily="34" charset="0"/>
                <a:ea typeface="楷体_GB2312" panose="02010609030101010101" pitchFamily="49" charset="-122"/>
                <a:cs typeface="Arial" panose="020B0604020202020204" pitchFamily="34" charset="0"/>
              </a:rPr>
              <a:t>-</a:t>
            </a:r>
            <a:r>
              <a:rPr lang="zh-CN" altLang="en-US" sz="1400" b="0" dirty="0">
                <a:latin typeface="Arial" panose="020B0604020202020204" pitchFamily="34" charset="0"/>
                <a:ea typeface="楷体_GB2312" panose="02010609030101010101" pitchFamily="49" charset="-122"/>
                <a:cs typeface="Arial" panose="020B0604020202020204" pitchFamily="34" charset="0"/>
              </a:rPr>
              <a:t>可见全光谱技术、离子选择性技术、氧化还原电位技术、荧光淬灭技术和化学计量学算法等，实现在线连续监测水体中的</a:t>
            </a:r>
            <a:r>
              <a:rPr lang="en-US" altLang="zh-CN" sz="1400" b="0" dirty="0">
                <a:latin typeface="Arial" panose="020B0604020202020204" pitchFamily="34" charset="0"/>
                <a:ea typeface="楷体_GB2312" panose="02010609030101010101" pitchFamily="49" charset="-122"/>
                <a:cs typeface="Arial" panose="020B0604020202020204" pitchFamily="34" charset="0"/>
              </a:rPr>
              <a:t>TOC</a:t>
            </a:r>
            <a:r>
              <a:rPr lang="zh-CN" altLang="en-US" sz="1400" b="0" dirty="0">
                <a:latin typeface="Arial" panose="020B0604020202020204" pitchFamily="34" charset="0"/>
                <a:ea typeface="楷体_GB2312" panose="02010609030101010101" pitchFamily="49" charset="-122"/>
                <a:cs typeface="Arial" panose="020B0604020202020204" pitchFamily="34" charset="0"/>
              </a:rPr>
              <a:t>（总有机碳）、</a:t>
            </a:r>
            <a:r>
              <a:rPr lang="en-US" altLang="zh-CN" sz="1400" b="0" dirty="0">
                <a:latin typeface="Arial" panose="020B0604020202020204" pitchFamily="34" charset="0"/>
                <a:ea typeface="楷体_GB2312" panose="02010609030101010101" pitchFamily="49" charset="-122"/>
                <a:cs typeface="Arial" panose="020B0604020202020204" pitchFamily="34" charset="0"/>
              </a:rPr>
              <a:t>COD</a:t>
            </a:r>
            <a:r>
              <a:rPr lang="zh-CN" altLang="en-US" sz="1400" b="0" dirty="0">
                <a:latin typeface="Arial" panose="020B0604020202020204" pitchFamily="34" charset="0"/>
                <a:ea typeface="楷体_GB2312" panose="02010609030101010101" pitchFamily="49" charset="-122"/>
                <a:cs typeface="Arial" panose="020B0604020202020204" pitchFamily="34" charset="0"/>
              </a:rPr>
              <a:t>（化学需氧量）、</a:t>
            </a:r>
            <a:r>
              <a:rPr lang="en-US" altLang="zh-CN" sz="1400" b="0" dirty="0">
                <a:latin typeface="Arial" panose="020B0604020202020204" pitchFamily="34" charset="0"/>
                <a:ea typeface="楷体_GB2312" panose="02010609030101010101" pitchFamily="49" charset="-122"/>
                <a:cs typeface="Arial" panose="020B0604020202020204" pitchFamily="34" charset="0"/>
              </a:rPr>
              <a:t>NO</a:t>
            </a:r>
            <a:r>
              <a:rPr lang="en-US" altLang="zh-CN" sz="1400" b="0" baseline="-25000" dirty="0">
                <a:latin typeface="Arial" panose="020B0604020202020204" pitchFamily="34" charset="0"/>
                <a:ea typeface="楷体_GB2312" panose="02010609030101010101" pitchFamily="49" charset="-122"/>
                <a:cs typeface="Arial" panose="020B0604020202020204" pitchFamily="34" charset="0"/>
              </a:rPr>
              <a:t>3</a:t>
            </a:r>
            <a:r>
              <a:rPr lang="en-US" altLang="zh-CN" sz="1400" b="0" dirty="0">
                <a:latin typeface="Arial" panose="020B0604020202020204" pitchFamily="34" charset="0"/>
                <a:ea typeface="楷体_GB2312" panose="02010609030101010101" pitchFamily="49" charset="-122"/>
                <a:cs typeface="Arial" panose="020B0604020202020204" pitchFamily="34" charset="0"/>
              </a:rPr>
              <a:t>-N</a:t>
            </a:r>
            <a:r>
              <a:rPr lang="zh-CN" altLang="en-US" sz="1400" b="0" dirty="0">
                <a:latin typeface="Arial" panose="020B0604020202020204" pitchFamily="34" charset="0"/>
                <a:ea typeface="楷体_GB2312" panose="02010609030101010101" pitchFamily="49" charset="-122"/>
                <a:cs typeface="Arial" panose="020B0604020202020204" pitchFamily="34" charset="0"/>
              </a:rPr>
              <a:t>、浊度、</a:t>
            </a:r>
            <a:r>
              <a:rPr lang="en-US" altLang="zh-CN" sz="1400" b="0" dirty="0">
                <a:latin typeface="Arial" panose="020B0604020202020204" pitchFamily="34" charset="0"/>
                <a:ea typeface="楷体_GB2312" panose="02010609030101010101" pitchFamily="49" charset="-122"/>
                <a:cs typeface="Arial" panose="020B0604020202020204" pitchFamily="34" charset="0"/>
              </a:rPr>
              <a:t>NH</a:t>
            </a:r>
            <a:r>
              <a:rPr lang="en-US" altLang="zh-CN" sz="1400" baseline="-25000" dirty="0">
                <a:latin typeface="Arial" panose="020B0604020202020204" pitchFamily="34" charset="0"/>
                <a:ea typeface="楷体_GB2312" panose="02010609030101010101" pitchFamily="49" charset="-122"/>
                <a:cs typeface="Arial" panose="020B0604020202020204" pitchFamily="34" charset="0"/>
              </a:rPr>
              <a:t>4</a:t>
            </a:r>
            <a:r>
              <a:rPr lang="en-US" altLang="zh-CN" sz="1400" dirty="0">
                <a:latin typeface="Arial" panose="020B0604020202020204" pitchFamily="34" charset="0"/>
                <a:ea typeface="楷体_GB2312" panose="02010609030101010101" pitchFamily="49" charset="-122"/>
                <a:cs typeface="Arial" panose="020B0604020202020204" pitchFamily="34" charset="0"/>
              </a:rPr>
              <a:t>-</a:t>
            </a:r>
            <a:r>
              <a:rPr lang="en-US" altLang="zh-CN" sz="1400" b="0" dirty="0">
                <a:latin typeface="Arial" panose="020B0604020202020204" pitchFamily="34" charset="0"/>
                <a:ea typeface="楷体_GB2312" panose="02010609030101010101" pitchFamily="49" charset="-122"/>
                <a:cs typeface="Arial" panose="020B0604020202020204" pitchFamily="34" charset="0"/>
              </a:rPr>
              <a:t>N</a:t>
            </a:r>
            <a:r>
              <a:rPr lang="zh-CN" altLang="en-US" sz="1400" dirty="0">
                <a:latin typeface="Arial" panose="020B0604020202020204" pitchFamily="34" charset="0"/>
                <a:ea typeface="楷体_GB2312" panose="02010609030101010101" pitchFamily="49" charset="-122"/>
                <a:cs typeface="Arial" panose="020B0604020202020204" pitchFamily="34" charset="0"/>
              </a:rPr>
              <a:t>、</a:t>
            </a:r>
            <a:r>
              <a:rPr lang="en-US" altLang="zh-CN" sz="1400" dirty="0">
                <a:latin typeface="Arial" panose="020B0604020202020204" pitchFamily="34" charset="0"/>
                <a:ea typeface="楷体_GB2312" panose="02010609030101010101" pitchFamily="49" charset="-122"/>
                <a:cs typeface="Arial" panose="020B0604020202020204" pitchFamily="34" charset="0"/>
              </a:rPr>
              <a:t>p</a:t>
            </a:r>
            <a:r>
              <a:rPr lang="en-US" altLang="zh-CN" sz="1400" b="0" dirty="0">
                <a:latin typeface="Arial" panose="020B0604020202020204" pitchFamily="34" charset="0"/>
                <a:ea typeface="楷体_GB2312" panose="02010609030101010101" pitchFamily="49" charset="-122"/>
                <a:cs typeface="Arial" panose="020B0604020202020204" pitchFamily="34" charset="0"/>
              </a:rPr>
              <a:t>H</a:t>
            </a:r>
            <a:r>
              <a:rPr lang="zh-CN" altLang="en-US" sz="1400" b="0" dirty="0">
                <a:latin typeface="Arial" panose="020B0604020202020204" pitchFamily="34" charset="0"/>
                <a:ea typeface="楷体_GB2312" panose="02010609030101010101" pitchFamily="49" charset="-122"/>
                <a:cs typeface="Arial" panose="020B0604020202020204" pitchFamily="34" charset="0"/>
              </a:rPr>
              <a:t>值、溶解氧、电导率等多个指标，构成一个完整的、低成本的水质在线监测系统。</a:t>
            </a:r>
            <a:endParaRPr lang="zh-CN" altLang="en-US" sz="1400" dirty="0">
              <a:latin typeface="Arial" panose="020B0604020202020204" pitchFamily="34" charset="0"/>
              <a:ea typeface="楷体_GB2312" panose="02010609030101010101" pitchFamily="49" charset="-122"/>
              <a:cs typeface="Arial" panose="020B0604020202020204" pitchFamily="34" charset="0"/>
            </a:endParaRPr>
          </a:p>
        </p:txBody>
      </p:sp>
      <p:cxnSp>
        <p:nvCxnSpPr>
          <p:cNvPr id="12" name="形状 114"/>
          <p:cNvCxnSpPr>
            <a:cxnSpLocks noChangeShapeType="1"/>
          </p:cNvCxnSpPr>
          <p:nvPr/>
        </p:nvCxnSpPr>
        <p:spPr bwMode="auto">
          <a:xfrm rot="16200000" flipH="1">
            <a:off x="7681585" y="3706394"/>
            <a:ext cx="247651" cy="1555750"/>
          </a:xfrm>
          <a:prstGeom prst="curvedConnector4">
            <a:avLst>
              <a:gd name="adj1" fmla="val -207546"/>
              <a:gd name="adj2" fmla="val 114699"/>
            </a:avLst>
          </a:prstGeom>
          <a:noFill/>
          <a:ln w="22225" cap="rnd" algn="ctr">
            <a:solidFill>
              <a:schemeClr val="tx1"/>
            </a:solidFill>
            <a:round/>
            <a:headEnd/>
            <a:tailEnd/>
          </a:ln>
        </p:spPr>
      </p:cxnSp>
      <p:pic>
        <p:nvPicPr>
          <p:cNvPr id="13" name="Picture 8"/>
          <p:cNvPicPr>
            <a:picLocks noChangeAspect="1" noChangeArrowheads="1"/>
          </p:cNvPicPr>
          <p:nvPr/>
        </p:nvPicPr>
        <p:blipFill>
          <a:blip r:embed="rId6" cstate="print"/>
          <a:srcRect/>
          <a:stretch>
            <a:fillRect/>
          </a:stretch>
        </p:blipFill>
        <p:spPr bwMode="auto">
          <a:xfrm>
            <a:off x="6948264" y="2478669"/>
            <a:ext cx="1855787" cy="1071563"/>
          </a:xfrm>
          <a:prstGeom prst="rect">
            <a:avLst/>
          </a:prstGeom>
          <a:noFill/>
          <a:ln w="9525">
            <a:noFill/>
            <a:miter lim="800000"/>
            <a:headEnd/>
            <a:tailEnd/>
          </a:ln>
        </p:spPr>
      </p:pic>
      <p:sp>
        <p:nvSpPr>
          <p:cNvPr id="14" name="下箭头 116"/>
          <p:cNvSpPr>
            <a:spLocks noChangeArrowheads="1"/>
          </p:cNvSpPr>
          <p:nvPr/>
        </p:nvSpPr>
        <p:spPr bwMode="auto">
          <a:xfrm>
            <a:off x="7607714" y="3417897"/>
            <a:ext cx="552450" cy="319088"/>
          </a:xfrm>
          <a:prstGeom prst="downArrow">
            <a:avLst>
              <a:gd name="adj1" fmla="val 50000"/>
              <a:gd name="adj2" fmla="val 50000"/>
            </a:avLst>
          </a:prstGeom>
          <a:solidFill>
            <a:schemeClr val="accent1"/>
          </a:solidFill>
          <a:ln w="9525" algn="ctr">
            <a:solidFill>
              <a:schemeClr val="tx1"/>
            </a:solidFill>
            <a:round/>
            <a:headEnd/>
            <a:tailEnd/>
          </a:ln>
        </p:spPr>
        <p:txBody>
          <a:bodyPr lIns="68580" tIns="34290" rIns="68580" bIns="34290"/>
          <a:lstStyle/>
          <a:p>
            <a:pPr>
              <a:spcBef>
                <a:spcPct val="50000"/>
              </a:spcBef>
            </a:pPr>
            <a:endParaRPr lang="zh-CN" altLang="en-US">
              <a:latin typeface="Arial" panose="020B0604020202020204" pitchFamily="34" charset="0"/>
              <a:ea typeface="黑体" pitchFamily="49" charset="-122"/>
              <a:cs typeface="Arial" panose="020B0604020202020204" pitchFamily="34" charset="0"/>
            </a:endParaRPr>
          </a:p>
        </p:txBody>
      </p:sp>
      <p:sp>
        <p:nvSpPr>
          <p:cNvPr id="15" name="文本框 236"/>
          <p:cNvSpPr txBox="1"/>
          <p:nvPr/>
        </p:nvSpPr>
        <p:spPr>
          <a:xfrm>
            <a:off x="1187624" y="436607"/>
            <a:ext cx="6531275" cy="438582"/>
          </a:xfrm>
          <a:prstGeom prst="rect">
            <a:avLst/>
          </a:prstGeom>
          <a:noFill/>
        </p:spPr>
        <p:txBody>
          <a:bodyPr wrap="none" lIns="68580" tIns="34290" rIns="68580" bIns="34290" rtlCol="0">
            <a:spAutoFit/>
          </a:bodyPr>
          <a:lstStyle/>
          <a:p>
            <a:r>
              <a:rPr lang="zh-CN" altLang="en-US" dirty="0">
                <a:solidFill>
                  <a:srgbClr val="FF0000"/>
                </a:solidFill>
                <a:latin typeface="Arial" panose="020B0604020202020204" pitchFamily="34" charset="0"/>
                <a:ea typeface="微软雅黑" panose="020B0503020204020204" pitchFamily="34" charset="-122"/>
                <a:cs typeface="Arial" panose="020B0604020202020204" pitchFamily="34" charset="0"/>
              </a:rPr>
              <a:t>研究成果</a:t>
            </a:r>
            <a:r>
              <a:rPr lang="en-US" altLang="zh-CN" dirty="0">
                <a:solidFill>
                  <a:srgbClr val="FF0000"/>
                </a:solidFill>
                <a:latin typeface="Arial" panose="020B0604020202020204" pitchFamily="34" charset="0"/>
                <a:ea typeface="微软雅黑" panose="020B0503020204020204" pitchFamily="34" charset="-122"/>
                <a:cs typeface="Arial" panose="020B0604020202020204" pitchFamily="34" charset="0"/>
              </a:rPr>
              <a:t>2——</a:t>
            </a:r>
            <a:r>
              <a:rPr lang="zh-CN" altLang="en-US" dirty="0">
                <a:solidFill>
                  <a:srgbClr val="FF0000"/>
                </a:solidFill>
                <a:latin typeface="Arial" panose="020B0604020202020204" pitchFamily="34" charset="0"/>
                <a:ea typeface="微软雅黑" panose="020B0503020204020204" pitchFamily="34" charset="-122"/>
                <a:cs typeface="Arial" panose="020B0604020202020204" pitchFamily="34" charset="0"/>
              </a:rPr>
              <a:t>智能水质在线光谱分析监测装置</a:t>
            </a:r>
          </a:p>
        </p:txBody>
      </p:sp>
    </p:spTree>
    <p:extLst>
      <p:ext uri="{BB962C8B-B14F-4D97-AF65-F5344CB8AC3E}">
        <p14:creationId xmlns:p14="http://schemas.microsoft.com/office/powerpoint/2010/main" val="423147550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1831314" y="2405620"/>
            <a:ext cx="5578887" cy="1898651"/>
          </a:xfrm>
          <a:prstGeom prst="rect">
            <a:avLst/>
          </a:prstGeom>
          <a:ln>
            <a:noFill/>
            <a:headEnd/>
            <a:tailEnd/>
          </a:ln>
        </p:spPr>
        <p:style>
          <a:lnRef idx="2">
            <a:schemeClr val="accent3"/>
          </a:lnRef>
          <a:fillRef idx="1">
            <a:schemeClr val="lt1"/>
          </a:fillRef>
          <a:effectRef idx="0">
            <a:schemeClr val="accent3"/>
          </a:effectRef>
          <a:fontRef idx="minor">
            <a:schemeClr val="dk1"/>
          </a:fontRef>
        </p:style>
      </p:pic>
      <p:pic>
        <p:nvPicPr>
          <p:cNvPr id="5" name="图片 6"/>
          <p:cNvPicPr>
            <a:picLocks noChangeAspect="1"/>
          </p:cNvPicPr>
          <p:nvPr/>
        </p:nvPicPr>
        <p:blipFill>
          <a:blip r:embed="rId3" cstate="print"/>
          <a:srcRect/>
          <a:stretch>
            <a:fillRect/>
          </a:stretch>
        </p:blipFill>
        <p:spPr bwMode="auto">
          <a:xfrm>
            <a:off x="1074904" y="4396100"/>
            <a:ext cx="2915205" cy="2129244"/>
          </a:xfrm>
          <a:prstGeom prst="rect">
            <a:avLst/>
          </a:prstGeom>
          <a:noFill/>
          <a:ln w="9525">
            <a:noFill/>
            <a:miter lim="800000"/>
            <a:headEnd/>
            <a:tailEnd/>
          </a:ln>
        </p:spPr>
      </p:pic>
      <p:sp>
        <p:nvSpPr>
          <p:cNvPr id="6" name="圆角矩形 5"/>
          <p:cNvSpPr/>
          <p:nvPr/>
        </p:nvSpPr>
        <p:spPr bwMode="auto">
          <a:xfrm>
            <a:off x="4383173" y="5593616"/>
            <a:ext cx="1787525" cy="422275"/>
          </a:xfrm>
          <a:prstGeom prst="roundRect">
            <a:avLst/>
          </a:prstGeom>
          <a:ln>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lIns="68580" tIns="34290" rIns="68580" bIns="34290"/>
          <a:lstStyle/>
          <a:p>
            <a:pPr algn="ctr">
              <a:defRPr/>
            </a:pPr>
            <a:r>
              <a:rPr lang="zh-CN" altLang="en-US" sz="1600" dirty="0">
                <a:solidFill>
                  <a:srgbClr val="000000"/>
                </a:solidFill>
                <a:latin typeface="Arial" panose="020B0604020202020204" pitchFamily="34" charset="0"/>
                <a:ea typeface="华文中宋" pitchFamily="2" charset="-122"/>
                <a:cs typeface="Arial" panose="020B0604020202020204" pitchFamily="34" charset="0"/>
              </a:rPr>
              <a:t>抗风浪双体设计</a:t>
            </a:r>
            <a:endParaRPr lang="en-US" altLang="zh-CN" sz="1600" dirty="0">
              <a:solidFill>
                <a:srgbClr val="000000"/>
              </a:solidFill>
              <a:latin typeface="Arial" panose="020B0604020202020204" pitchFamily="34" charset="0"/>
              <a:ea typeface="华文中宋" pitchFamily="2" charset="-122"/>
              <a:cs typeface="Arial" panose="020B0604020202020204" pitchFamily="34" charset="0"/>
            </a:endParaRPr>
          </a:p>
        </p:txBody>
      </p:sp>
      <p:sp>
        <p:nvSpPr>
          <p:cNvPr id="7" name="圆角矩形 6"/>
          <p:cNvSpPr/>
          <p:nvPr/>
        </p:nvSpPr>
        <p:spPr bwMode="auto">
          <a:xfrm>
            <a:off x="6390103" y="5048773"/>
            <a:ext cx="1787525" cy="423863"/>
          </a:xfrm>
          <a:prstGeom prst="roundRect">
            <a:avLst/>
          </a:prstGeom>
          <a:ln>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lIns="68580" tIns="34290" rIns="68580" bIns="34290"/>
          <a:lstStyle/>
          <a:p>
            <a:pPr algn="ctr">
              <a:defRPr/>
            </a:pPr>
            <a:r>
              <a:rPr lang="zh-CN" altLang="en-US" sz="1600" dirty="0">
                <a:solidFill>
                  <a:srgbClr val="000000"/>
                </a:solidFill>
                <a:latin typeface="Arial" panose="020B0604020202020204" pitchFamily="34" charset="0"/>
                <a:ea typeface="华文中宋" pitchFamily="2" charset="-122"/>
                <a:cs typeface="Arial" panose="020B0604020202020204" pitchFamily="34" charset="0"/>
              </a:rPr>
              <a:t>多参数水质监测</a:t>
            </a:r>
            <a:endParaRPr lang="en-US" altLang="zh-CN" sz="1600" dirty="0">
              <a:solidFill>
                <a:srgbClr val="000000"/>
              </a:solidFill>
              <a:latin typeface="Arial" panose="020B0604020202020204" pitchFamily="34" charset="0"/>
              <a:ea typeface="华文中宋" pitchFamily="2" charset="-122"/>
              <a:cs typeface="Arial" panose="020B0604020202020204" pitchFamily="34" charset="0"/>
            </a:endParaRPr>
          </a:p>
        </p:txBody>
      </p:sp>
      <p:sp>
        <p:nvSpPr>
          <p:cNvPr id="8" name="圆角矩形 7"/>
          <p:cNvSpPr/>
          <p:nvPr/>
        </p:nvSpPr>
        <p:spPr bwMode="auto">
          <a:xfrm>
            <a:off x="6404391" y="5598050"/>
            <a:ext cx="1787525" cy="422275"/>
          </a:xfrm>
          <a:prstGeom prst="roundRect">
            <a:avLst/>
          </a:prstGeom>
          <a:ln>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lIns="68580" tIns="34290" rIns="68580" bIns="34290"/>
          <a:lstStyle/>
          <a:p>
            <a:pPr algn="ctr">
              <a:defRPr/>
            </a:pPr>
            <a:r>
              <a:rPr lang="zh-CN" altLang="en-US" sz="1600" dirty="0">
                <a:solidFill>
                  <a:srgbClr val="000000"/>
                </a:solidFill>
                <a:latin typeface="Arial" panose="020B0604020202020204" pitchFamily="34" charset="0"/>
                <a:ea typeface="华文中宋" pitchFamily="2" charset="-122"/>
                <a:cs typeface="Arial" panose="020B0604020202020204" pitchFamily="34" charset="0"/>
              </a:rPr>
              <a:t>无线控制与传输</a:t>
            </a:r>
            <a:endParaRPr lang="en-US" altLang="zh-CN" sz="1600" dirty="0">
              <a:solidFill>
                <a:srgbClr val="000000"/>
              </a:solidFill>
              <a:latin typeface="Arial" panose="020B0604020202020204" pitchFamily="34" charset="0"/>
              <a:ea typeface="华文中宋" pitchFamily="2" charset="-122"/>
              <a:cs typeface="Arial" panose="020B0604020202020204" pitchFamily="34" charset="0"/>
            </a:endParaRPr>
          </a:p>
        </p:txBody>
      </p:sp>
      <p:sp>
        <p:nvSpPr>
          <p:cNvPr id="9" name="圆角矩形 8"/>
          <p:cNvSpPr/>
          <p:nvPr/>
        </p:nvSpPr>
        <p:spPr bwMode="auto">
          <a:xfrm>
            <a:off x="4383173" y="5044340"/>
            <a:ext cx="1787525" cy="422275"/>
          </a:xfrm>
          <a:prstGeom prst="roundRect">
            <a:avLst/>
          </a:prstGeom>
          <a:ln>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lIns="68580" tIns="34290" rIns="68580" bIns="34290"/>
          <a:lstStyle/>
          <a:p>
            <a:pPr algn="ctr">
              <a:defRPr/>
            </a:pPr>
            <a:r>
              <a:rPr lang="zh-CN" altLang="en-US" sz="1600" dirty="0">
                <a:solidFill>
                  <a:srgbClr val="000000"/>
                </a:solidFill>
                <a:latin typeface="Arial" panose="020B0604020202020204" pitchFamily="34" charset="0"/>
                <a:ea typeface="华文中宋" pitchFamily="2" charset="-122"/>
                <a:cs typeface="Arial" panose="020B0604020202020204" pitchFamily="34" charset="0"/>
              </a:rPr>
              <a:t>立体式多点采样</a:t>
            </a:r>
            <a:endParaRPr lang="en-US" altLang="zh-CN" sz="1600" dirty="0">
              <a:solidFill>
                <a:srgbClr val="000000"/>
              </a:solidFill>
              <a:latin typeface="Arial" panose="020B0604020202020204" pitchFamily="34" charset="0"/>
              <a:ea typeface="华文中宋" pitchFamily="2" charset="-122"/>
              <a:cs typeface="Arial" panose="020B0604020202020204" pitchFamily="34" charset="0"/>
            </a:endParaRPr>
          </a:p>
        </p:txBody>
      </p:sp>
      <p:sp>
        <p:nvSpPr>
          <p:cNvPr id="10" name="文本框 236"/>
          <p:cNvSpPr txBox="1"/>
          <p:nvPr/>
        </p:nvSpPr>
        <p:spPr>
          <a:xfrm>
            <a:off x="1662896" y="456072"/>
            <a:ext cx="5915722" cy="438582"/>
          </a:xfrm>
          <a:prstGeom prst="rect">
            <a:avLst/>
          </a:prstGeom>
          <a:noFill/>
        </p:spPr>
        <p:txBody>
          <a:bodyPr wrap="none" lIns="68580" tIns="34290" rIns="68580" bIns="34290" rtlCol="0">
            <a:spAutoFit/>
          </a:bodyPr>
          <a:lstStyle/>
          <a:p>
            <a:r>
              <a:rPr lang="zh-CN" altLang="en-US" dirty="0">
                <a:solidFill>
                  <a:srgbClr val="FF0000"/>
                </a:solidFill>
                <a:latin typeface="Arial" panose="020B0604020202020204" pitchFamily="34" charset="0"/>
                <a:ea typeface="微软雅黑" panose="020B0503020204020204" pitchFamily="34" charset="-122"/>
                <a:cs typeface="Arial" panose="020B0604020202020204" pitchFamily="34" charset="0"/>
              </a:rPr>
              <a:t>研究成果</a:t>
            </a:r>
            <a:r>
              <a:rPr lang="en-US" altLang="zh-CN" dirty="0">
                <a:solidFill>
                  <a:srgbClr val="FF0000"/>
                </a:solidFill>
                <a:latin typeface="Arial" panose="020B0604020202020204" pitchFamily="34" charset="0"/>
                <a:ea typeface="微软雅黑" panose="020B0503020204020204" pitchFamily="34" charset="-122"/>
                <a:cs typeface="Arial" panose="020B0604020202020204" pitchFamily="34" charset="0"/>
              </a:rPr>
              <a:t>3——</a:t>
            </a:r>
            <a:r>
              <a:rPr lang="zh-CN" altLang="en-US" dirty="0">
                <a:solidFill>
                  <a:srgbClr val="FF0000"/>
                </a:solidFill>
                <a:latin typeface="Arial" panose="020B0604020202020204" pitchFamily="34" charset="0"/>
                <a:ea typeface="微软雅黑" panose="020B0503020204020204" pitchFamily="34" charset="-122"/>
                <a:cs typeface="Arial" panose="020B0604020202020204" pitchFamily="34" charset="0"/>
              </a:rPr>
              <a:t>水环境应急采样监测无人船</a:t>
            </a:r>
          </a:p>
        </p:txBody>
      </p:sp>
      <p:sp>
        <p:nvSpPr>
          <p:cNvPr id="11" name="矩形 10"/>
          <p:cNvSpPr/>
          <p:nvPr/>
        </p:nvSpPr>
        <p:spPr>
          <a:xfrm>
            <a:off x="323528" y="1194825"/>
            <a:ext cx="8280920" cy="1200329"/>
          </a:xfrm>
          <a:prstGeom prst="rect">
            <a:avLst/>
          </a:prstGeom>
        </p:spPr>
        <p:txBody>
          <a:bodyPr wrap="square">
            <a:spAutoFit/>
          </a:bodyPr>
          <a:lstStyle/>
          <a:p>
            <a:r>
              <a:rPr lang="zh-CN" altLang="zh-CN" sz="1800" dirty="0">
                <a:latin typeface="Arial" panose="020B0604020202020204" pitchFamily="34" charset="0"/>
                <a:ea typeface="楷体_GB2312" panose="02010609030101010101" pitchFamily="49" charset="-122"/>
                <a:cs typeface="Arial" panose="020B0604020202020204" pitchFamily="34" charset="0"/>
              </a:rPr>
              <a:t>水环境应急采样监测无人船主要用于发生</a:t>
            </a:r>
            <a:r>
              <a:rPr lang="zh-CN" altLang="zh-CN" sz="1800" dirty="0">
                <a:solidFill>
                  <a:srgbClr val="FF0000"/>
                </a:solidFill>
                <a:latin typeface="Arial" panose="020B0604020202020204" pitchFamily="34" charset="0"/>
                <a:ea typeface="楷体_GB2312" panose="02010609030101010101" pitchFamily="49" charset="-122"/>
                <a:cs typeface="Arial" panose="020B0604020202020204" pitchFamily="34" charset="0"/>
              </a:rPr>
              <a:t>突发性污染</a:t>
            </a:r>
            <a:r>
              <a:rPr lang="zh-CN" altLang="zh-CN" sz="1800" dirty="0">
                <a:latin typeface="Arial" panose="020B0604020202020204" pitchFamily="34" charset="0"/>
                <a:ea typeface="楷体_GB2312" panose="02010609030101010101" pitchFamily="49" charset="-122"/>
                <a:cs typeface="Arial" panose="020B0604020202020204" pitchFamily="34" charset="0"/>
              </a:rPr>
              <a:t>后的应急移动监测和平时的周期性水质安全巡检，利用它可以方便掌握某一水域全面的水质状况，大大减少突发性水质污染给人民和社会健康带来的巨大伤害。系统包括水质监测系统软件，手持终端和小型移动水质监测船三个部分。</a:t>
            </a:r>
            <a:endParaRPr lang="zh-CN" altLang="en-US" sz="1800" dirty="0">
              <a:latin typeface="Arial" panose="020B0604020202020204" pitchFamily="34" charset="0"/>
              <a:ea typeface="楷体_GB2312" panose="02010609030101010101" pitchFamily="49" charset="-122"/>
              <a:cs typeface="Arial" panose="020B0604020202020204" pitchFamily="34" charset="0"/>
            </a:endParaRPr>
          </a:p>
        </p:txBody>
      </p:sp>
    </p:spTree>
    <p:extLst>
      <p:ext uri="{BB962C8B-B14F-4D97-AF65-F5344CB8AC3E}">
        <p14:creationId xmlns:p14="http://schemas.microsoft.com/office/powerpoint/2010/main" val="356891233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5"/>
          <p:cNvSpPr>
            <a:spLocks noChangeArrowheads="1"/>
          </p:cNvSpPr>
          <p:nvPr/>
        </p:nvSpPr>
        <p:spPr bwMode="auto">
          <a:xfrm>
            <a:off x="762686" y="1196752"/>
            <a:ext cx="7582395" cy="68480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lIns="68580" tIns="34290" rIns="68580" bIns="34290">
            <a:spAutoFit/>
          </a:bodyPr>
          <a:lstStyle/>
          <a:p>
            <a:pPr algn="ctr">
              <a:spcBef>
                <a:spcPct val="50000"/>
              </a:spcBef>
              <a:defRPr/>
            </a:pPr>
            <a:r>
              <a:rPr lang="zh-CN" altLang="en-US" sz="2000" dirty="0">
                <a:solidFill>
                  <a:schemeClr val="tx1"/>
                </a:solidFill>
                <a:latin typeface="Arial" panose="020B0604020202020204" pitchFamily="34" charset="0"/>
                <a:ea typeface="楷体_GB2312" panose="02010609030101010101" pitchFamily="49" charset="-122"/>
                <a:cs typeface="Arial" panose="020B0604020202020204" pitchFamily="34" charset="0"/>
              </a:rPr>
              <a:t>团队目标：全面提升我国环境安全监管系统的智能化水平、自动化水平，以科技创新服务“</a:t>
            </a:r>
            <a:r>
              <a:rPr lang="zh-CN" altLang="en-US" sz="2000" dirty="0">
                <a:solidFill>
                  <a:srgbClr val="FF0000"/>
                </a:solidFill>
                <a:latin typeface="Arial" panose="020B0604020202020204" pitchFamily="34" charset="0"/>
                <a:ea typeface="楷体_GB2312" panose="02010609030101010101" pitchFamily="49" charset="-122"/>
                <a:cs typeface="Arial" panose="020B0604020202020204" pitchFamily="34" charset="0"/>
              </a:rPr>
              <a:t>生态中国</a:t>
            </a:r>
            <a:r>
              <a:rPr lang="zh-CN" altLang="en-US" sz="2000" dirty="0">
                <a:solidFill>
                  <a:schemeClr val="tx1"/>
                </a:solidFill>
                <a:latin typeface="Arial" panose="020B0604020202020204" pitchFamily="34" charset="0"/>
                <a:ea typeface="楷体_GB2312" panose="02010609030101010101" pitchFamily="49" charset="-122"/>
                <a:cs typeface="Arial" panose="020B0604020202020204" pitchFamily="34" charset="0"/>
              </a:rPr>
              <a:t>”和“</a:t>
            </a:r>
            <a:r>
              <a:rPr lang="zh-CN" altLang="en-US" sz="2000" dirty="0">
                <a:solidFill>
                  <a:srgbClr val="FF0000"/>
                </a:solidFill>
                <a:latin typeface="Arial" panose="020B0604020202020204" pitchFamily="34" charset="0"/>
                <a:ea typeface="楷体_GB2312" panose="02010609030101010101" pitchFamily="49" charset="-122"/>
                <a:cs typeface="Arial" panose="020B0604020202020204" pitchFamily="34" charset="0"/>
              </a:rPr>
              <a:t>五水共治</a:t>
            </a:r>
            <a:r>
              <a:rPr lang="zh-CN" altLang="en-US" sz="2000" dirty="0">
                <a:solidFill>
                  <a:schemeClr val="tx1"/>
                </a:solidFill>
                <a:latin typeface="Arial" panose="020B0604020202020204" pitchFamily="34" charset="0"/>
                <a:ea typeface="楷体_GB2312" panose="02010609030101010101" pitchFamily="49" charset="-122"/>
                <a:cs typeface="Arial" panose="020B0604020202020204" pitchFamily="34" charset="0"/>
              </a:rPr>
              <a:t>”建设工作</a:t>
            </a:r>
          </a:p>
        </p:txBody>
      </p:sp>
      <p:sp>
        <p:nvSpPr>
          <p:cNvPr id="5" name="矩形 4"/>
          <p:cNvSpPr/>
          <p:nvPr/>
        </p:nvSpPr>
        <p:spPr>
          <a:xfrm>
            <a:off x="722774" y="2619783"/>
            <a:ext cx="7752937" cy="3724096"/>
          </a:xfrm>
          <a:prstGeom prst="rect">
            <a:avLst/>
          </a:prstGeom>
        </p:spPr>
        <p:txBody>
          <a:bodyPr wrap="square" numCol="1" spcCol="144000">
            <a:spAutoFit/>
          </a:bodyPr>
          <a:lstStyle/>
          <a:p>
            <a:pPr marL="342900" indent="-342900">
              <a:lnSpc>
                <a:spcPct val="120000"/>
              </a:lnSpc>
              <a:spcBef>
                <a:spcPts val="600"/>
              </a:spcBef>
              <a:buClr>
                <a:srgbClr val="FF0000"/>
              </a:buClr>
              <a:buFont typeface="Arial" panose="020B0604020202020204" pitchFamily="34" charset="0"/>
              <a:buChar char="•"/>
            </a:pPr>
            <a:r>
              <a:rPr lang="zh-CN" altLang="en-US" sz="1800" dirty="0">
                <a:latin typeface="Arial" panose="020B0604020202020204" pitchFamily="34" charset="0"/>
                <a:ea typeface="楷体_GB2312" panose="02010609030101010101" pitchFamily="49" charset="-122"/>
                <a:cs typeface="Arial" panose="020B0604020202020204" pitchFamily="34" charset="0"/>
              </a:rPr>
              <a:t>“面向城市供水系统安全的大数据分析及云服务理论与方法研究”，国家自然科学基金</a:t>
            </a:r>
            <a:r>
              <a:rPr lang="en-US" altLang="zh-CN" sz="1800" dirty="0">
                <a:latin typeface="Arial" panose="020B0604020202020204" pitchFamily="34" charset="0"/>
                <a:ea typeface="楷体_GB2312" panose="02010609030101010101" pitchFamily="49" charset="-122"/>
                <a:cs typeface="Arial" panose="020B0604020202020204" pitchFamily="34" charset="0"/>
              </a:rPr>
              <a:t>-</a:t>
            </a:r>
            <a:r>
              <a:rPr lang="zh-CN" altLang="en-US" sz="1800" dirty="0">
                <a:latin typeface="Arial" panose="020B0604020202020204" pitchFamily="34" charset="0"/>
                <a:ea typeface="楷体_GB2312" panose="02010609030101010101" pitchFamily="49" charset="-122"/>
                <a:cs typeface="Arial" panose="020B0604020202020204" pitchFamily="34" charset="0"/>
              </a:rPr>
              <a:t>浙江省两化融合基金（</a:t>
            </a:r>
            <a:r>
              <a:rPr lang="en-US" altLang="zh-CN" sz="1800" dirty="0">
                <a:latin typeface="Arial" panose="020B0604020202020204" pitchFamily="34" charset="0"/>
                <a:ea typeface="楷体_GB2312" panose="02010609030101010101" pitchFamily="49" charset="-122"/>
                <a:cs typeface="Arial" panose="020B0604020202020204" pitchFamily="34" charset="0"/>
              </a:rPr>
              <a:t>2016-2019</a:t>
            </a:r>
            <a:r>
              <a:rPr lang="zh-CN" altLang="en-US" sz="1800" dirty="0">
                <a:latin typeface="Arial" panose="020B0604020202020204" pitchFamily="34" charset="0"/>
                <a:ea typeface="楷体_GB2312" panose="02010609030101010101" pitchFamily="49" charset="-122"/>
                <a:cs typeface="Arial" panose="020B0604020202020204" pitchFamily="34" charset="0"/>
              </a:rPr>
              <a:t>）</a:t>
            </a:r>
            <a:endParaRPr lang="en-US" altLang="zh-CN" sz="1800" dirty="0">
              <a:latin typeface="Arial" panose="020B0604020202020204" pitchFamily="34" charset="0"/>
              <a:ea typeface="楷体_GB2312" panose="02010609030101010101" pitchFamily="49" charset="-122"/>
              <a:cs typeface="Arial" panose="020B0604020202020204" pitchFamily="34" charset="0"/>
            </a:endParaRPr>
          </a:p>
          <a:p>
            <a:pPr marL="342900" indent="-342900">
              <a:lnSpc>
                <a:spcPct val="120000"/>
              </a:lnSpc>
              <a:spcBef>
                <a:spcPts val="600"/>
              </a:spcBef>
              <a:buClr>
                <a:srgbClr val="FF0000"/>
              </a:buClr>
              <a:buFont typeface="Arial" panose="020B0604020202020204" pitchFamily="34" charset="0"/>
              <a:buChar char="•"/>
            </a:pPr>
            <a:r>
              <a:rPr lang="zh-CN" altLang="en-US" sz="1800" dirty="0">
                <a:latin typeface="Arial" panose="020B0604020202020204" pitchFamily="34" charset="0"/>
                <a:ea typeface="楷体_GB2312" panose="02010609030101010101" pitchFamily="49" charset="-122"/>
                <a:cs typeface="Arial" panose="020B0604020202020204" pitchFamily="34" charset="0"/>
              </a:rPr>
              <a:t>“基于多源信息融合的水质在线异常检测与分类识别方法研究”，国家自然科学基金（</a:t>
            </a:r>
            <a:r>
              <a:rPr lang="en-US" altLang="zh-CN" sz="1800" dirty="0">
                <a:latin typeface="Arial" panose="020B0604020202020204" pitchFamily="34" charset="0"/>
                <a:ea typeface="楷体_GB2312" panose="02010609030101010101" pitchFamily="49" charset="-122"/>
                <a:cs typeface="Arial" panose="020B0604020202020204" pitchFamily="34" charset="0"/>
              </a:rPr>
              <a:t>2016-2019</a:t>
            </a:r>
            <a:r>
              <a:rPr lang="zh-CN" altLang="en-US" sz="1800" dirty="0">
                <a:latin typeface="Arial" panose="020B0604020202020204" pitchFamily="34" charset="0"/>
                <a:ea typeface="楷体_GB2312" panose="02010609030101010101" pitchFamily="49" charset="-122"/>
                <a:cs typeface="Arial" panose="020B0604020202020204" pitchFamily="34" charset="0"/>
              </a:rPr>
              <a:t>）</a:t>
            </a:r>
            <a:endParaRPr lang="en-US" altLang="zh-CN" sz="1800" dirty="0">
              <a:latin typeface="Arial" panose="020B0604020202020204" pitchFamily="34" charset="0"/>
              <a:ea typeface="楷体_GB2312" panose="02010609030101010101" pitchFamily="49" charset="-122"/>
              <a:cs typeface="Arial" panose="020B0604020202020204" pitchFamily="34" charset="0"/>
            </a:endParaRPr>
          </a:p>
          <a:p>
            <a:pPr marL="342900" indent="-342900">
              <a:lnSpc>
                <a:spcPct val="120000"/>
              </a:lnSpc>
              <a:spcBef>
                <a:spcPts val="600"/>
              </a:spcBef>
              <a:buClr>
                <a:srgbClr val="FF0000"/>
              </a:buClr>
              <a:buFont typeface="Arial" panose="020B0604020202020204" pitchFamily="34" charset="0"/>
              <a:buChar char="•"/>
            </a:pPr>
            <a:r>
              <a:rPr lang="zh-CN" altLang="en-US" sz="1800" dirty="0">
                <a:latin typeface="Arial" panose="020B0604020202020204" pitchFamily="34" charset="0"/>
                <a:ea typeface="楷体_GB2312" panose="02010609030101010101" pitchFamily="49" charset="-122"/>
                <a:cs typeface="Arial" panose="020B0604020202020204" pitchFamily="34" charset="0"/>
              </a:rPr>
              <a:t>“河道治理与维护的智能化管理及长效运行机制研究”，浙江省重点研发计划项目（</a:t>
            </a:r>
            <a:r>
              <a:rPr lang="en-US" altLang="zh-CN" sz="1800" dirty="0">
                <a:latin typeface="Arial" panose="020B0604020202020204" pitchFamily="34" charset="0"/>
                <a:ea typeface="楷体_GB2312" panose="02010609030101010101" pitchFamily="49" charset="-122"/>
                <a:cs typeface="Arial" panose="020B0604020202020204" pitchFamily="34" charset="0"/>
              </a:rPr>
              <a:t>2016-2018</a:t>
            </a:r>
            <a:r>
              <a:rPr lang="zh-CN" altLang="en-US" sz="1800" dirty="0">
                <a:latin typeface="Arial" panose="020B0604020202020204" pitchFamily="34" charset="0"/>
                <a:ea typeface="楷体_GB2312" panose="02010609030101010101" pitchFamily="49" charset="-122"/>
                <a:cs typeface="Arial" panose="020B0604020202020204" pitchFamily="34" charset="0"/>
              </a:rPr>
              <a:t>）</a:t>
            </a:r>
            <a:endParaRPr lang="en-US" altLang="zh-CN" sz="1800" dirty="0">
              <a:latin typeface="Arial" panose="020B0604020202020204" pitchFamily="34" charset="0"/>
              <a:ea typeface="楷体_GB2312" panose="02010609030101010101" pitchFamily="49" charset="-122"/>
              <a:cs typeface="Arial" panose="020B0604020202020204" pitchFamily="34" charset="0"/>
            </a:endParaRPr>
          </a:p>
          <a:p>
            <a:pPr marL="342900" indent="-342900">
              <a:lnSpc>
                <a:spcPct val="120000"/>
              </a:lnSpc>
              <a:spcBef>
                <a:spcPts val="600"/>
              </a:spcBef>
              <a:buClr>
                <a:srgbClr val="FF0000"/>
              </a:buClr>
              <a:buFont typeface="Arial" panose="020B0604020202020204" pitchFamily="34" charset="0"/>
              <a:buChar char="•"/>
            </a:pPr>
            <a:r>
              <a:rPr lang="zh-CN" altLang="en-US" sz="1800" dirty="0">
                <a:latin typeface="Arial" panose="020B0604020202020204" pitchFamily="34" charset="0"/>
                <a:ea typeface="楷体_GB2312" panose="02010609030101010101" pitchFamily="49" charset="-122"/>
                <a:cs typeface="Arial" panose="020B0604020202020204" pitchFamily="34" charset="0"/>
              </a:rPr>
              <a:t>“面向供水管网泄漏检测的管内智能检测装置关键技术研究”，浙江省科技厅公益资助项目（</a:t>
            </a:r>
            <a:r>
              <a:rPr lang="en-US" altLang="zh-CN" sz="1800" dirty="0">
                <a:latin typeface="Arial" panose="020B0604020202020204" pitchFamily="34" charset="0"/>
                <a:ea typeface="楷体_GB2312" panose="02010609030101010101" pitchFamily="49" charset="-122"/>
                <a:cs typeface="Arial" panose="020B0604020202020204" pitchFamily="34" charset="0"/>
              </a:rPr>
              <a:t>2014-2016</a:t>
            </a:r>
            <a:r>
              <a:rPr lang="zh-CN" altLang="en-US" sz="1800" dirty="0">
                <a:latin typeface="Arial" panose="020B0604020202020204" pitchFamily="34" charset="0"/>
                <a:ea typeface="楷体_GB2312" panose="02010609030101010101" pitchFamily="49" charset="-122"/>
                <a:cs typeface="Arial" panose="020B0604020202020204" pitchFamily="34" charset="0"/>
              </a:rPr>
              <a:t>）</a:t>
            </a:r>
            <a:endParaRPr lang="en-US" altLang="zh-CN" sz="1800" dirty="0">
              <a:latin typeface="Arial" panose="020B0604020202020204" pitchFamily="34" charset="0"/>
              <a:ea typeface="楷体_GB2312" panose="02010609030101010101" pitchFamily="49" charset="-122"/>
              <a:cs typeface="Arial" panose="020B0604020202020204" pitchFamily="34" charset="0"/>
            </a:endParaRPr>
          </a:p>
          <a:p>
            <a:pPr marL="342900" indent="-342900">
              <a:lnSpc>
                <a:spcPct val="120000"/>
              </a:lnSpc>
              <a:spcBef>
                <a:spcPts val="600"/>
              </a:spcBef>
              <a:buClr>
                <a:srgbClr val="FF0000"/>
              </a:buClr>
              <a:buFont typeface="Arial" panose="020B0604020202020204" pitchFamily="34" charset="0"/>
              <a:buChar char="•"/>
            </a:pPr>
            <a:r>
              <a:rPr lang="zh-CN" altLang="en-US" sz="1800" dirty="0">
                <a:latin typeface="Arial" panose="020B0604020202020204" pitchFamily="34" charset="0"/>
                <a:ea typeface="楷体_GB2312" panose="02010609030101010101" pitchFamily="49" charset="-122"/>
                <a:cs typeface="Arial" panose="020B0604020202020204" pitchFamily="34" charset="0"/>
              </a:rPr>
              <a:t>“钱塘江（杭州段）突发污染事故应急预警系统”，杭州市环境保护科研计划项目（</a:t>
            </a:r>
            <a:r>
              <a:rPr lang="en-US" altLang="zh-CN" sz="1800" dirty="0">
                <a:latin typeface="Arial" panose="020B0604020202020204" pitchFamily="34" charset="0"/>
                <a:ea typeface="楷体_GB2312" panose="02010609030101010101" pitchFamily="49" charset="-122"/>
                <a:cs typeface="Arial" panose="020B0604020202020204" pitchFamily="34" charset="0"/>
              </a:rPr>
              <a:t>2014-2016</a:t>
            </a:r>
            <a:r>
              <a:rPr lang="zh-CN" altLang="en-US" sz="1800" dirty="0">
                <a:latin typeface="Arial" panose="020B0604020202020204" pitchFamily="34" charset="0"/>
                <a:ea typeface="楷体_GB2312" panose="02010609030101010101" pitchFamily="49" charset="-122"/>
                <a:cs typeface="Arial" panose="020B0604020202020204" pitchFamily="34" charset="0"/>
              </a:rPr>
              <a:t>）</a:t>
            </a:r>
            <a:endParaRPr lang="en-US" altLang="zh-CN" sz="1800" dirty="0">
              <a:latin typeface="Arial" panose="020B0604020202020204" pitchFamily="34" charset="0"/>
              <a:ea typeface="楷体_GB2312" panose="02010609030101010101" pitchFamily="49" charset="-122"/>
              <a:cs typeface="Arial" panose="020B0604020202020204" pitchFamily="34" charset="0"/>
            </a:endParaRPr>
          </a:p>
        </p:txBody>
      </p:sp>
      <p:sp>
        <p:nvSpPr>
          <p:cNvPr id="6" name="矩形 5"/>
          <p:cNvSpPr/>
          <p:nvPr/>
        </p:nvSpPr>
        <p:spPr>
          <a:xfrm>
            <a:off x="675273" y="2147905"/>
            <a:ext cx="2729674" cy="535531"/>
          </a:xfrm>
          <a:prstGeom prst="rect">
            <a:avLst/>
          </a:prstGeom>
        </p:spPr>
        <p:txBody>
          <a:bodyPr wrap="square">
            <a:spAutoFit/>
          </a:bodyPr>
          <a:lstStyle/>
          <a:p>
            <a:pPr marL="342900" indent="-342900">
              <a:lnSpc>
                <a:spcPct val="120000"/>
              </a:lnSpc>
              <a:spcBef>
                <a:spcPts val="600"/>
              </a:spcBef>
              <a:buClr>
                <a:srgbClr val="00B050"/>
              </a:buClr>
            </a:pPr>
            <a:r>
              <a:rPr lang="zh-CN" altLang="en-US" u="sng" dirty="0">
                <a:latin typeface="Arial" panose="020B0604020202020204" pitchFamily="34" charset="0"/>
                <a:ea typeface="楷体_GB2312" panose="02010609030101010101" pitchFamily="49" charset="-122"/>
                <a:cs typeface="Arial" panose="020B0604020202020204" pitchFamily="34" charset="0"/>
              </a:rPr>
              <a:t>部分在研项目</a:t>
            </a:r>
            <a:endParaRPr lang="en-US" altLang="zh-CN" u="sng" dirty="0">
              <a:latin typeface="Arial" panose="020B0604020202020204" pitchFamily="34" charset="0"/>
              <a:ea typeface="楷体_GB2312" panose="02010609030101010101" pitchFamily="49" charset="-122"/>
              <a:cs typeface="Arial" panose="020B0604020202020204" pitchFamily="34" charset="0"/>
            </a:endParaRPr>
          </a:p>
        </p:txBody>
      </p:sp>
    </p:spTree>
    <p:extLst>
      <p:ext uri="{BB962C8B-B14F-4D97-AF65-F5344CB8AC3E}">
        <p14:creationId xmlns:p14="http://schemas.microsoft.com/office/powerpoint/2010/main" val="79884396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5800" y="1412776"/>
            <a:ext cx="7772400" cy="2808312"/>
          </a:xfrm>
        </p:spPr>
        <p:txBody>
          <a:bodyPr/>
          <a:lstStyle/>
          <a:p>
            <a:r>
              <a:rPr lang="zh-CN" altLang="en-US" dirty="0">
                <a:latin typeface="Arial" panose="020B0604020202020204" pitchFamily="34" charset="0"/>
                <a:cs typeface="Arial" panose="020B0604020202020204" pitchFamily="34" charset="0"/>
              </a:rPr>
              <a:t>从事该方向研究老师：</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张宏建：</a:t>
            </a:r>
            <a:r>
              <a:rPr lang="en-US" altLang="zh-CN" dirty="0">
                <a:latin typeface="Arial" panose="020B0604020202020204" pitchFamily="34" charset="0"/>
                <a:cs typeface="Arial" panose="020B0604020202020204" pitchFamily="34" charset="0"/>
              </a:rPr>
              <a:t>hjzhang@iipc.zju.edu.cn</a:t>
            </a:r>
          </a:p>
          <a:p>
            <a:pPr lvl="1"/>
            <a:r>
              <a:rPr lang="zh-CN" altLang="en-US" dirty="0">
                <a:latin typeface="Arial" panose="020B0604020202020204" pitchFamily="34" charset="0"/>
                <a:cs typeface="Arial" panose="020B0604020202020204" pitchFamily="34" charset="0"/>
              </a:rPr>
              <a:t>张光新：</a:t>
            </a:r>
            <a:r>
              <a:rPr lang="en-US" altLang="zh-CN" dirty="0">
                <a:latin typeface="Arial" panose="020B0604020202020204" pitchFamily="34" charset="0"/>
                <a:cs typeface="Arial" panose="020B0604020202020204" pitchFamily="34" charset="0"/>
              </a:rPr>
              <a:t>gxzhang@zju.edu.cn</a:t>
            </a:r>
          </a:p>
          <a:p>
            <a:pPr lvl="1"/>
            <a:r>
              <a:rPr lang="zh-CN" altLang="en-US" dirty="0">
                <a:latin typeface="Arial" panose="020B0604020202020204" pitchFamily="34" charset="0"/>
                <a:cs typeface="Arial" panose="020B0604020202020204" pitchFamily="34" charset="0"/>
              </a:rPr>
              <a:t>侯迪波：</a:t>
            </a:r>
            <a:r>
              <a:rPr lang="en-US" altLang="zh-CN" dirty="0">
                <a:latin typeface="Arial" panose="020B0604020202020204" pitchFamily="34" charset="0"/>
                <a:cs typeface="Arial" panose="020B0604020202020204" pitchFamily="34" charset="0"/>
              </a:rPr>
              <a:t>houdb@zju.edu.cn</a:t>
            </a:r>
          </a:p>
          <a:p>
            <a:pPr lvl="1"/>
            <a:r>
              <a:rPr lang="zh-CN" altLang="en-US" dirty="0">
                <a:latin typeface="Arial" panose="020B0604020202020204" pitchFamily="34" charset="0"/>
                <a:cs typeface="Arial" panose="020B0604020202020204" pitchFamily="34" charset="0"/>
              </a:rPr>
              <a:t>黄平捷：</a:t>
            </a:r>
            <a:r>
              <a:rPr lang="en-US" altLang="zh-CN" dirty="0">
                <a:latin typeface="Arial" panose="020B0604020202020204" pitchFamily="34" charset="0"/>
                <a:cs typeface="Arial" panose="020B0604020202020204" pitchFamily="34" charset="0"/>
              </a:rPr>
              <a:t>huangpingjie@zju.edu.cn</a:t>
            </a:r>
          </a:p>
          <a:p>
            <a:pPr lvl="1"/>
            <a:r>
              <a:rPr lang="zh-CN" altLang="en-US" dirty="0">
                <a:latin typeface="Arial" panose="020B0604020202020204" pitchFamily="34" charset="0"/>
                <a:cs typeface="Arial" panose="020B0604020202020204" pitchFamily="34" charset="0"/>
              </a:rPr>
              <a:t>喻    洁：</a:t>
            </a:r>
            <a:r>
              <a:rPr lang="en-US" altLang="zh-CN" dirty="0">
                <a:latin typeface="Arial" panose="020B0604020202020204" pitchFamily="34" charset="0"/>
                <a:cs typeface="Arial" panose="020B0604020202020204" pitchFamily="34" charset="0"/>
              </a:rPr>
              <a:t>yu_jie@zju.edu.cn</a:t>
            </a:r>
          </a:p>
        </p:txBody>
      </p:sp>
      <p:pic>
        <p:nvPicPr>
          <p:cNvPr id="4" name="Picture 2" descr="http://cse.zju.edu.cn/wescms/sys/filebrowser/file.php?cmd=download&amp;id=46199">
            <a:extLst>
              <a:ext uri="{FF2B5EF4-FFF2-40B4-BE49-F238E27FC236}">
                <a16:creationId xmlns:a16="http://schemas.microsoft.com/office/drawing/2014/main" id="{F745F01E-E589-4864-8040-A0F06253CB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653136"/>
            <a:ext cx="2175418" cy="1680322"/>
          </a:xfrm>
          <a:prstGeom prst="rect">
            <a:avLst/>
          </a:prstGeom>
          <a:noFill/>
          <a:extLst>
            <a:ext uri="{909E8E84-426E-40DD-AFC4-6F175D3DCCD1}">
              <a14:hiddenFill xmlns:a14="http://schemas.microsoft.com/office/drawing/2010/main">
                <a:solidFill>
                  <a:srgbClr val="FFFFFF"/>
                </a:solidFill>
              </a14:hiddenFill>
            </a:ext>
          </a:extLst>
        </p:spPr>
      </p:pic>
      <p:pic>
        <p:nvPicPr>
          <p:cNvPr id="28674" name="Picture 2" descr="http://cse.zju.edu.cn/wescms/sys/filebrowser/file.php?cmd=download&amp;id=46201">
            <a:extLst>
              <a:ext uri="{FF2B5EF4-FFF2-40B4-BE49-F238E27FC236}">
                <a16:creationId xmlns:a16="http://schemas.microsoft.com/office/drawing/2014/main" id="{225312C5-F214-45CA-885C-09CBDC227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2962" y="4653137"/>
            <a:ext cx="1592806" cy="1680322"/>
          </a:xfrm>
          <a:prstGeom prst="rect">
            <a:avLst/>
          </a:prstGeom>
          <a:noFill/>
          <a:extLst>
            <a:ext uri="{909E8E84-426E-40DD-AFC4-6F175D3DCCD1}">
              <a14:hiddenFill xmlns:a14="http://schemas.microsoft.com/office/drawing/2010/main">
                <a:solidFill>
                  <a:srgbClr val="FFFFFF"/>
                </a:solidFill>
              </a14:hiddenFill>
            </a:ext>
          </a:extLst>
        </p:spPr>
      </p:pic>
      <p:pic>
        <p:nvPicPr>
          <p:cNvPr id="28678" name="Picture 6" descr="http://mypage.zju.edu.cn/attachments/31/0321063616-1693908964.jpg">
            <a:extLst>
              <a:ext uri="{FF2B5EF4-FFF2-40B4-BE49-F238E27FC236}">
                <a16:creationId xmlns:a16="http://schemas.microsoft.com/office/drawing/2014/main" id="{A3B9E87E-9368-42E5-842B-F7CF2A4408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5768" y="4653136"/>
            <a:ext cx="1571658" cy="1680322"/>
          </a:xfrm>
          <a:prstGeom prst="rect">
            <a:avLst/>
          </a:prstGeom>
          <a:noFill/>
          <a:extLst>
            <a:ext uri="{909E8E84-426E-40DD-AFC4-6F175D3DCCD1}">
              <a14:hiddenFill xmlns:a14="http://schemas.microsoft.com/office/drawing/2010/main">
                <a:solidFill>
                  <a:srgbClr val="FFFFFF"/>
                </a:solidFill>
              </a14:hiddenFill>
            </a:ext>
          </a:extLst>
        </p:spPr>
      </p:pic>
      <p:pic>
        <p:nvPicPr>
          <p:cNvPr id="28680" name="Picture 8" descr="http://cse.zju.edu.cn/wescms/sys/filebrowser/file.php?cmd=download&amp;id=48001">
            <a:extLst>
              <a:ext uri="{FF2B5EF4-FFF2-40B4-BE49-F238E27FC236}">
                <a16:creationId xmlns:a16="http://schemas.microsoft.com/office/drawing/2014/main" id="{1F94C876-E70F-4601-94A7-DBB9964E6C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7424" y="4653135"/>
            <a:ext cx="1478201" cy="1694864"/>
          </a:xfrm>
          <a:prstGeom prst="rect">
            <a:avLst/>
          </a:prstGeom>
          <a:noFill/>
          <a:extLst>
            <a:ext uri="{909E8E84-426E-40DD-AFC4-6F175D3DCCD1}">
              <a14:hiddenFill xmlns:a14="http://schemas.microsoft.com/office/drawing/2010/main">
                <a:solidFill>
                  <a:srgbClr val="FFFFFF"/>
                </a:solidFill>
              </a14:hiddenFill>
            </a:ext>
          </a:extLst>
        </p:spPr>
      </p:pic>
      <p:pic>
        <p:nvPicPr>
          <p:cNvPr id="28682" name="Picture 10" descr="http://person.zju.edu.cn/attachments/66/1108042701-1715627658.jpg">
            <a:extLst>
              <a:ext uri="{FF2B5EF4-FFF2-40B4-BE49-F238E27FC236}">
                <a16:creationId xmlns:a16="http://schemas.microsoft.com/office/drawing/2014/main" id="{4573BC5B-A6BF-4E23-B327-5451F154CA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85625" y="4653134"/>
            <a:ext cx="1262027" cy="168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52366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zh-CN" altLang="en-US" sz="3600" dirty="0">
                <a:latin typeface="华文中宋" panose="02010600040101010101" pitchFamily="2" charset="-122"/>
              </a:rPr>
              <a:t>提纲</a:t>
            </a:r>
          </a:p>
        </p:txBody>
      </p:sp>
      <p:sp>
        <p:nvSpPr>
          <p:cNvPr id="6148" name="Rectangle 3"/>
          <p:cNvSpPr>
            <a:spLocks noGrp="1" noChangeArrowheads="1"/>
          </p:cNvSpPr>
          <p:nvPr>
            <p:ph idx="1"/>
          </p:nvPr>
        </p:nvSpPr>
        <p:spPr/>
        <p:txBody>
          <a:bodyPr/>
          <a:lstStyle/>
          <a:p>
            <a:pPr eaLnBrk="1" hangingPunct="1"/>
            <a:r>
              <a:rPr lang="zh-CN" altLang="en-US" sz="2800" dirty="0">
                <a:latin typeface="楷体_GB2312" panose="02010609030101010101" pitchFamily="49" charset="-122"/>
                <a:ea typeface="楷体_GB2312" panose="02010609030101010101" pitchFamily="49" charset="-122"/>
              </a:rPr>
              <a:t>仪表所简介</a:t>
            </a:r>
          </a:p>
          <a:p>
            <a:pPr eaLnBrk="1" hangingPunct="1"/>
            <a:r>
              <a:rPr lang="zh-CN" altLang="en-US" sz="2800" dirty="0">
                <a:latin typeface="楷体_GB2312" panose="02010609030101010101" pitchFamily="49" charset="-122"/>
                <a:ea typeface="楷体_GB2312" panose="02010609030101010101" pitchFamily="49" charset="-122"/>
              </a:rPr>
              <a:t>导师队伍</a:t>
            </a:r>
          </a:p>
          <a:p>
            <a:pPr eaLnBrk="1" hangingPunct="1"/>
            <a:r>
              <a:rPr lang="zh-CN" altLang="en-US" sz="2800" dirty="0">
                <a:latin typeface="楷体_GB2312" panose="02010609030101010101" pitchFamily="49" charset="-122"/>
                <a:ea typeface="楷体_GB2312" panose="02010609030101010101" pitchFamily="49" charset="-122"/>
              </a:rPr>
              <a:t>研究方向、科研特色</a:t>
            </a:r>
            <a:endParaRPr lang="en-US" altLang="zh-CN" sz="2800" dirty="0">
              <a:latin typeface="楷体_GB2312" panose="02010609030101010101" pitchFamily="49" charset="-122"/>
              <a:ea typeface="楷体_GB2312" panose="02010609030101010101" pitchFamily="49" charset="-122"/>
            </a:endParaRPr>
          </a:p>
          <a:p>
            <a:pPr eaLnBrk="1" hangingPunct="1"/>
            <a:r>
              <a:rPr lang="zh-CN" altLang="en-US" sz="2800" dirty="0">
                <a:latin typeface="楷体_GB2312" panose="02010609030101010101" pitchFamily="49" charset="-122"/>
                <a:ea typeface="楷体_GB2312" panose="02010609030101010101" pitchFamily="49" charset="-122"/>
              </a:rPr>
              <a:t>资源配备</a:t>
            </a:r>
          </a:p>
        </p:txBody>
      </p:sp>
    </p:spTree>
    <p:extLst>
      <p:ext uri="{BB962C8B-B14F-4D97-AF65-F5344CB8AC3E}">
        <p14:creationId xmlns:p14="http://schemas.microsoft.com/office/powerpoint/2010/main" val="425366145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标题 1"/>
          <p:cNvSpPr>
            <a:spLocks noGrp="1"/>
          </p:cNvSpPr>
          <p:nvPr>
            <p:ph type="title"/>
          </p:nvPr>
        </p:nvSpPr>
        <p:spPr/>
        <p:txBody>
          <a:bodyPr/>
          <a:lstStyle/>
          <a:p>
            <a:r>
              <a:rPr lang="zh-CN" altLang="en-US" sz="3200" dirty="0"/>
              <a:t>天然气能量计量系统</a:t>
            </a:r>
          </a:p>
        </p:txBody>
      </p:sp>
      <p:sp>
        <p:nvSpPr>
          <p:cNvPr id="6" name="内容占位符 5"/>
          <p:cNvSpPr>
            <a:spLocks noGrp="1"/>
          </p:cNvSpPr>
          <p:nvPr>
            <p:ph idx="1"/>
          </p:nvPr>
        </p:nvSpPr>
        <p:spPr>
          <a:xfrm>
            <a:off x="685800" y="1340768"/>
            <a:ext cx="7772400" cy="4755232"/>
          </a:xfrm>
        </p:spPr>
        <p:txBody>
          <a:bodyPr/>
          <a:lstStyle/>
          <a:p>
            <a:r>
              <a:rPr lang="zh-CN" altLang="en-US" sz="2800" dirty="0"/>
              <a:t>背景</a:t>
            </a:r>
          </a:p>
        </p:txBody>
      </p:sp>
      <p:pic>
        <p:nvPicPr>
          <p:cNvPr id="47105" name="Picture 1" descr="H:\Users\Hfji\本科\figure\天然气输送.jpg"/>
          <p:cNvPicPr>
            <a:picLocks noChangeAspect="1" noChangeArrowheads="1"/>
          </p:cNvPicPr>
          <p:nvPr/>
        </p:nvPicPr>
        <p:blipFill>
          <a:blip r:embed="rId2" cstate="print"/>
          <a:srcRect/>
          <a:stretch>
            <a:fillRect/>
          </a:stretch>
        </p:blipFill>
        <p:spPr bwMode="auto">
          <a:xfrm>
            <a:off x="1757561" y="1909957"/>
            <a:ext cx="5628878" cy="3616854"/>
          </a:xfrm>
          <a:prstGeom prst="rect">
            <a:avLst/>
          </a:prstGeom>
          <a:noFill/>
        </p:spPr>
      </p:pic>
      <p:pic>
        <p:nvPicPr>
          <p:cNvPr id="47106" name="Picture 2" descr="H:\Users\Hfji\本科\figure\gas.jpg"/>
          <p:cNvPicPr>
            <a:picLocks noChangeAspect="1" noChangeArrowheads="1"/>
          </p:cNvPicPr>
          <p:nvPr/>
        </p:nvPicPr>
        <p:blipFill>
          <a:blip r:embed="rId3" cstate="print"/>
          <a:srcRect/>
          <a:stretch>
            <a:fillRect/>
          </a:stretch>
        </p:blipFill>
        <p:spPr bwMode="auto">
          <a:xfrm>
            <a:off x="6372200" y="4150189"/>
            <a:ext cx="2324100" cy="2095500"/>
          </a:xfrm>
          <a:prstGeom prst="rect">
            <a:avLst/>
          </a:prstGeom>
          <a:noFill/>
        </p:spPr>
      </p:pic>
      <p:pic>
        <p:nvPicPr>
          <p:cNvPr id="47107" name="Picture 3" descr="H:\Users\Hfji\本科\figure\天然气输送2.jpg"/>
          <p:cNvPicPr>
            <a:picLocks noChangeAspect="1" noChangeArrowheads="1"/>
          </p:cNvPicPr>
          <p:nvPr/>
        </p:nvPicPr>
        <p:blipFill>
          <a:blip r:embed="rId4" cstate="print"/>
          <a:srcRect/>
          <a:stretch>
            <a:fillRect/>
          </a:stretch>
        </p:blipFill>
        <p:spPr bwMode="auto">
          <a:xfrm>
            <a:off x="231676" y="4302100"/>
            <a:ext cx="3356744" cy="1991668"/>
          </a:xfrm>
          <a:prstGeom prst="rect">
            <a:avLst/>
          </a:prstGeom>
          <a:noFill/>
        </p:spPr>
      </p:pic>
    </p:spTree>
    <p:extLst>
      <p:ext uri="{BB962C8B-B14F-4D97-AF65-F5344CB8AC3E}">
        <p14:creationId xmlns:p14="http://schemas.microsoft.com/office/powerpoint/2010/main" val="34558680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685800" y="1412776"/>
            <a:ext cx="7772400" cy="4683224"/>
          </a:xfrm>
        </p:spPr>
        <p:txBody>
          <a:bodyPr/>
          <a:lstStyle/>
          <a:p>
            <a:r>
              <a:rPr lang="zh-CN" altLang="en-US" dirty="0"/>
              <a:t>超声波气体流量计</a:t>
            </a:r>
            <a:endParaRPr lang="en-US" altLang="zh-CN" dirty="0"/>
          </a:p>
          <a:p>
            <a:pPr lvl="1"/>
            <a:r>
              <a:rPr lang="zh-CN" altLang="zh-CN" dirty="0"/>
              <a:t>易于安装维护、</a:t>
            </a:r>
            <a:r>
              <a:rPr lang="zh-CN" altLang="zh-CN" dirty="0">
                <a:solidFill>
                  <a:srgbClr val="FF0000"/>
                </a:solidFill>
              </a:rPr>
              <a:t>无压力</a:t>
            </a:r>
            <a:r>
              <a:rPr lang="zh-CN" altLang="zh-CN" dirty="0"/>
              <a:t>损失、</a:t>
            </a:r>
            <a:r>
              <a:rPr lang="zh-CN" altLang="zh-CN" dirty="0">
                <a:solidFill>
                  <a:srgbClr val="FF0000"/>
                </a:solidFill>
              </a:rPr>
              <a:t>量程比</a:t>
            </a:r>
            <a:r>
              <a:rPr lang="zh-CN" altLang="zh-CN" dirty="0"/>
              <a:t>宽、计量准确可靠、可实现</a:t>
            </a:r>
            <a:r>
              <a:rPr lang="zh-CN" altLang="zh-CN" dirty="0">
                <a:solidFill>
                  <a:srgbClr val="FF0000"/>
                </a:solidFill>
              </a:rPr>
              <a:t>非接触</a:t>
            </a:r>
            <a:r>
              <a:rPr lang="zh-CN" altLang="zh-CN" dirty="0"/>
              <a:t>测量、适用于</a:t>
            </a:r>
            <a:r>
              <a:rPr lang="zh-CN" altLang="zh-CN" dirty="0">
                <a:solidFill>
                  <a:srgbClr val="FF0000"/>
                </a:solidFill>
              </a:rPr>
              <a:t>大管径</a:t>
            </a:r>
            <a:r>
              <a:rPr lang="zh-CN" altLang="zh-CN" dirty="0"/>
              <a:t>流量测量等优点，是一种比较理想的</a:t>
            </a:r>
            <a:r>
              <a:rPr lang="zh-CN" altLang="en-US" dirty="0"/>
              <a:t>气体</a:t>
            </a:r>
            <a:r>
              <a:rPr lang="zh-CN" altLang="zh-CN" dirty="0"/>
              <a:t>流量计。</a:t>
            </a:r>
            <a:endParaRPr lang="en-US" altLang="zh-CN" dirty="0"/>
          </a:p>
          <a:p>
            <a:pPr lvl="1"/>
            <a:r>
              <a:rPr lang="zh-CN" altLang="en-US" dirty="0"/>
              <a:t>目前国内市场上仍</a:t>
            </a:r>
            <a:r>
              <a:rPr lang="zh-CN" altLang="en-US" dirty="0">
                <a:solidFill>
                  <a:srgbClr val="FF0000"/>
                </a:solidFill>
              </a:rPr>
              <a:t>缺乏拥有自主知识产权</a:t>
            </a:r>
            <a:r>
              <a:rPr lang="zh-CN" altLang="en-US" dirty="0"/>
              <a:t>的超声波气体流量计，因此高精度的超声波气体流量计的研制仍是工业界和学术界的研究热点</a:t>
            </a:r>
            <a:endParaRPr lang="en-US" altLang="zh-CN" dirty="0"/>
          </a:p>
        </p:txBody>
      </p:sp>
      <p:pic>
        <p:nvPicPr>
          <p:cNvPr id="27650" name="Picture 2" descr="http://image.cn.made-in-china.com/2f0j01IBoTwtvFhcza/%E5%9F%83%E5%B0%94%E6%96%AF%E7%89%B9ELSTER%E6%B0%94%E4%BD%93%E8%B6%85%E5%A3%B0%E6%B3%A2%E6%B5%81%E9%87%8F%E8%AE%A1Q.Sonic%E7%B3%BB%E5%88%9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3571" y="4365104"/>
            <a:ext cx="2854715" cy="2136763"/>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科隆气体超声波流量计商品大图"/>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4279500"/>
            <a:ext cx="3168352" cy="2120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32567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1"/>
          <p:cNvGraphicFramePr>
            <a:graphicFrameLocks noChangeAspect="1"/>
          </p:cNvGraphicFramePr>
          <p:nvPr>
            <p:extLst>
              <p:ext uri="{D42A27DB-BD31-4B8C-83A1-F6EECF244321}">
                <p14:modId xmlns:p14="http://schemas.microsoft.com/office/powerpoint/2010/main" val="2504010920"/>
              </p:ext>
            </p:extLst>
          </p:nvPr>
        </p:nvGraphicFramePr>
        <p:xfrm>
          <a:off x="539552" y="1143000"/>
          <a:ext cx="4197636" cy="3348707"/>
        </p:xfrm>
        <a:graphic>
          <a:graphicData uri="http://schemas.openxmlformats.org/presentationml/2006/ole">
            <mc:AlternateContent xmlns:mc="http://schemas.openxmlformats.org/markup-compatibility/2006">
              <mc:Choice xmlns:v="urn:schemas-microsoft-com:vml" Requires="v">
                <p:oleObj spid="_x0000_s26815" name="Visio" r:id="rId3" imgW="3085614" imgH="2459787" progId="Visio.Drawing.11">
                  <p:embed/>
                </p:oleObj>
              </mc:Choice>
              <mc:Fallback>
                <p:oleObj name="Visio" r:id="rId3" imgW="3085614" imgH="2459787" progId="Visio.Drawing.11">
                  <p:embed/>
                  <p:pic>
                    <p:nvPicPr>
                      <p:cNvPr id="0" name="Picture 1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143000"/>
                        <a:ext cx="4197636" cy="33487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7984" y="3191988"/>
            <a:ext cx="3528392" cy="2599438"/>
          </a:xfrm>
          <a:prstGeom prst="rect">
            <a:avLst/>
          </a:prstGeom>
        </p:spPr>
      </p:pic>
    </p:spTree>
    <p:extLst>
      <p:ext uri="{BB962C8B-B14F-4D97-AF65-F5344CB8AC3E}">
        <p14:creationId xmlns:p14="http://schemas.microsoft.com/office/powerpoint/2010/main" val="266891254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5800" y="1412776"/>
            <a:ext cx="3382144" cy="4683224"/>
          </a:xfrm>
        </p:spPr>
        <p:txBody>
          <a:bodyPr/>
          <a:lstStyle/>
          <a:p>
            <a:r>
              <a:rPr lang="zh-CN" altLang="en-US" dirty="0"/>
              <a:t>基于</a:t>
            </a:r>
            <a:r>
              <a:rPr lang="zh-CN" altLang="en-US" dirty="0">
                <a:solidFill>
                  <a:srgbClr val="FF0000"/>
                </a:solidFill>
              </a:rPr>
              <a:t>模型法</a:t>
            </a:r>
            <a:r>
              <a:rPr lang="zh-CN" altLang="en-US" dirty="0"/>
              <a:t>的大管径气体超声流量计</a:t>
            </a:r>
            <a:endParaRPr lang="en-US" altLang="zh-CN" dirty="0"/>
          </a:p>
          <a:p>
            <a:r>
              <a:rPr lang="zh-CN" altLang="en-US" dirty="0">
                <a:solidFill>
                  <a:srgbClr val="FF0000"/>
                </a:solidFill>
              </a:rPr>
              <a:t>多通道</a:t>
            </a:r>
            <a:r>
              <a:rPr lang="zh-CN" altLang="en-US" dirty="0"/>
              <a:t>气体超声流量计</a:t>
            </a:r>
            <a:endParaRPr lang="en-US" altLang="zh-CN" dirty="0"/>
          </a:p>
          <a:p>
            <a:r>
              <a:rPr lang="zh-CN" altLang="en-US" dirty="0"/>
              <a:t>形成具有</a:t>
            </a:r>
            <a:r>
              <a:rPr lang="zh-CN" altLang="en-US" dirty="0">
                <a:solidFill>
                  <a:srgbClr val="FF0000"/>
                </a:solidFill>
              </a:rPr>
              <a:t>自主知识产权</a:t>
            </a:r>
            <a:r>
              <a:rPr lang="zh-CN" altLang="en-US" dirty="0"/>
              <a:t>的超声波气体流量计</a:t>
            </a:r>
          </a:p>
        </p:txBody>
      </p:sp>
      <p:pic>
        <p:nvPicPr>
          <p:cNvPr id="4" name="图片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1599910"/>
            <a:ext cx="2286000" cy="159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2"/>
          <p:cNvSpPr txBox="1">
            <a:spLocks noChangeArrowheads="1"/>
          </p:cNvSpPr>
          <p:nvPr/>
        </p:nvSpPr>
        <p:spPr bwMode="auto">
          <a:xfrm>
            <a:off x="5229487" y="3275692"/>
            <a:ext cx="22765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800" dirty="0">
                <a:latin typeface="楷体_GB2312" panose="02010609030101010101" pitchFamily="49" charset="-122"/>
                <a:ea typeface="楷体_GB2312" panose="02010609030101010101" pitchFamily="49" charset="-122"/>
              </a:rPr>
              <a:t>双声道超声波传感器</a:t>
            </a:r>
          </a:p>
        </p:txBody>
      </p:sp>
      <p:grpSp>
        <p:nvGrpSpPr>
          <p:cNvPr id="6" name="组合 5"/>
          <p:cNvGrpSpPr/>
          <p:nvPr/>
        </p:nvGrpSpPr>
        <p:grpSpPr>
          <a:xfrm>
            <a:off x="2570931" y="4042467"/>
            <a:ext cx="5655221" cy="2345301"/>
            <a:chOff x="323850" y="3357563"/>
            <a:chExt cx="8031163" cy="3517548"/>
          </a:xfrm>
        </p:grpSpPr>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388" y="3357563"/>
              <a:ext cx="7921625" cy="341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直接箭头连接符 7"/>
            <p:cNvCxnSpPr/>
            <p:nvPr/>
          </p:nvCxnSpPr>
          <p:spPr>
            <a:xfrm>
              <a:off x="3170238" y="4581525"/>
              <a:ext cx="0" cy="287338"/>
            </a:xfrm>
            <a:prstGeom prst="straightConnector1">
              <a:avLst/>
            </a:prstGeom>
            <a:ln>
              <a:solidFill>
                <a:srgbClr val="2126ED"/>
              </a:solidFill>
              <a:tailEnd type="arrow"/>
            </a:ln>
          </p:spPr>
          <p:style>
            <a:lnRef idx="3">
              <a:schemeClr val="accent2"/>
            </a:lnRef>
            <a:fillRef idx="0">
              <a:schemeClr val="accent2"/>
            </a:fillRef>
            <a:effectRef idx="2">
              <a:schemeClr val="accent2"/>
            </a:effectRef>
            <a:fontRef idx="minor">
              <a:schemeClr val="tx1"/>
            </a:fontRef>
          </p:style>
        </p:cxnSp>
        <p:cxnSp>
          <p:nvCxnSpPr>
            <p:cNvPr id="9" name="直接箭头连接符 8"/>
            <p:cNvCxnSpPr/>
            <p:nvPr/>
          </p:nvCxnSpPr>
          <p:spPr>
            <a:xfrm>
              <a:off x="4610100" y="3797300"/>
              <a:ext cx="0" cy="288925"/>
            </a:xfrm>
            <a:prstGeom prst="straightConnector1">
              <a:avLst/>
            </a:prstGeom>
            <a:ln>
              <a:solidFill>
                <a:srgbClr val="2126ED"/>
              </a:solidFill>
              <a:tailEnd type="arrow"/>
            </a:ln>
          </p:spPr>
          <p:style>
            <a:lnRef idx="3">
              <a:schemeClr val="accent2"/>
            </a:lnRef>
            <a:fillRef idx="0">
              <a:schemeClr val="accent2"/>
            </a:fillRef>
            <a:effectRef idx="2">
              <a:schemeClr val="accent2"/>
            </a:effectRef>
            <a:fontRef idx="minor">
              <a:schemeClr val="tx1"/>
            </a:fontRef>
          </p:style>
        </p:cxnSp>
        <p:cxnSp>
          <p:nvCxnSpPr>
            <p:cNvPr id="10" name="直接箭头连接符 9"/>
            <p:cNvCxnSpPr/>
            <p:nvPr/>
          </p:nvCxnSpPr>
          <p:spPr>
            <a:xfrm flipV="1">
              <a:off x="7562850" y="4743450"/>
              <a:ext cx="0" cy="485775"/>
            </a:xfrm>
            <a:prstGeom prst="straightConnector1">
              <a:avLst/>
            </a:prstGeom>
            <a:ln>
              <a:solidFill>
                <a:srgbClr val="2126ED"/>
              </a:solidFill>
              <a:tailEnd type="arrow"/>
            </a:ln>
          </p:spPr>
          <p:style>
            <a:lnRef idx="3">
              <a:schemeClr val="accent2"/>
            </a:lnRef>
            <a:fillRef idx="0">
              <a:schemeClr val="accent2"/>
            </a:fillRef>
            <a:effectRef idx="2">
              <a:schemeClr val="accent2"/>
            </a:effectRef>
            <a:fontRef idx="minor">
              <a:schemeClr val="tx1"/>
            </a:fontRef>
          </p:style>
        </p:cxnSp>
        <p:cxnSp>
          <p:nvCxnSpPr>
            <p:cNvPr id="11" name="直接箭头连接符 10"/>
            <p:cNvCxnSpPr/>
            <p:nvPr/>
          </p:nvCxnSpPr>
          <p:spPr>
            <a:xfrm flipV="1">
              <a:off x="2665413" y="6119813"/>
              <a:ext cx="0" cy="250825"/>
            </a:xfrm>
            <a:prstGeom prst="straightConnector1">
              <a:avLst/>
            </a:prstGeom>
            <a:ln>
              <a:solidFill>
                <a:srgbClr val="2126ED"/>
              </a:solidFill>
              <a:tailEnd type="arrow"/>
            </a:ln>
          </p:spPr>
          <p:style>
            <a:lnRef idx="3">
              <a:schemeClr val="accent2"/>
            </a:lnRef>
            <a:fillRef idx="0">
              <a:schemeClr val="accent2"/>
            </a:fillRef>
            <a:effectRef idx="2">
              <a:schemeClr val="accent2"/>
            </a:effectRef>
            <a:fontRef idx="minor">
              <a:schemeClr val="tx1"/>
            </a:fontRef>
          </p:style>
        </p:cxnSp>
        <p:cxnSp>
          <p:nvCxnSpPr>
            <p:cNvPr id="12" name="直接箭头连接符 11"/>
            <p:cNvCxnSpPr/>
            <p:nvPr/>
          </p:nvCxnSpPr>
          <p:spPr>
            <a:xfrm flipH="1" flipV="1">
              <a:off x="3817938" y="6080125"/>
              <a:ext cx="215900" cy="290513"/>
            </a:xfrm>
            <a:prstGeom prst="straightConnector1">
              <a:avLst/>
            </a:prstGeom>
            <a:ln>
              <a:solidFill>
                <a:srgbClr val="2126ED"/>
              </a:solidFill>
              <a:tailEnd type="arrow"/>
            </a:ln>
          </p:spPr>
          <p:style>
            <a:lnRef idx="3">
              <a:schemeClr val="accent2"/>
            </a:lnRef>
            <a:fillRef idx="0">
              <a:schemeClr val="accent2"/>
            </a:fillRef>
            <a:effectRef idx="2">
              <a:schemeClr val="accent2"/>
            </a:effectRef>
            <a:fontRef idx="minor">
              <a:schemeClr val="tx1"/>
            </a:fontRef>
          </p:style>
        </p:cxnSp>
        <p:cxnSp>
          <p:nvCxnSpPr>
            <p:cNvPr id="13" name="直接箭头连接符 12"/>
            <p:cNvCxnSpPr/>
            <p:nvPr/>
          </p:nvCxnSpPr>
          <p:spPr>
            <a:xfrm>
              <a:off x="938213" y="4221163"/>
              <a:ext cx="0" cy="287337"/>
            </a:xfrm>
            <a:prstGeom prst="straightConnector1">
              <a:avLst/>
            </a:prstGeom>
            <a:ln>
              <a:solidFill>
                <a:srgbClr val="2126ED"/>
              </a:solidFill>
              <a:tailEnd type="arrow"/>
            </a:ln>
          </p:spPr>
          <p:style>
            <a:lnRef idx="3">
              <a:schemeClr val="accent2"/>
            </a:lnRef>
            <a:fillRef idx="0">
              <a:schemeClr val="accent2"/>
            </a:fillRef>
            <a:effectRef idx="2">
              <a:schemeClr val="accent2"/>
            </a:effectRef>
            <a:fontRef idx="minor">
              <a:schemeClr val="tx1"/>
            </a:fontRef>
          </p:style>
        </p:cxnSp>
        <p:sp>
          <p:nvSpPr>
            <p:cNvPr id="14" name="TextBox 6"/>
            <p:cNvSpPr txBox="1">
              <a:spLocks noChangeArrowheads="1"/>
            </p:cNvSpPr>
            <p:nvPr/>
          </p:nvSpPr>
          <p:spPr bwMode="auto">
            <a:xfrm>
              <a:off x="323850" y="3806824"/>
              <a:ext cx="1380001" cy="4616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b="1">
                  <a:solidFill>
                    <a:srgbClr val="2126ED"/>
                  </a:solidFill>
                  <a:latin typeface="Times New Roman" panose="02020603050405020304" pitchFamily="18" charset="0"/>
                  <a:cs typeface="Times New Roman" panose="02020603050405020304" pitchFamily="18" charset="0"/>
                </a:rPr>
                <a:t>Computer</a:t>
              </a:r>
              <a:endParaRPr lang="zh-CN" altLang="en-US" sz="1400" b="1">
                <a:solidFill>
                  <a:srgbClr val="2126ED"/>
                </a:solidFill>
                <a:latin typeface="Times New Roman" panose="02020603050405020304" pitchFamily="18" charset="0"/>
                <a:cs typeface="Times New Roman" panose="02020603050405020304" pitchFamily="18" charset="0"/>
              </a:endParaRPr>
            </a:p>
          </p:txBody>
        </p:sp>
        <p:sp>
          <p:nvSpPr>
            <p:cNvPr id="15" name="TextBox 21"/>
            <p:cNvSpPr txBox="1">
              <a:spLocks noChangeArrowheads="1"/>
            </p:cNvSpPr>
            <p:nvPr/>
          </p:nvSpPr>
          <p:spPr bwMode="auto">
            <a:xfrm>
              <a:off x="354014" y="5665787"/>
              <a:ext cx="1015673" cy="4616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b="1">
                  <a:solidFill>
                    <a:srgbClr val="2126ED"/>
                  </a:solidFill>
                  <a:latin typeface="Times New Roman" panose="02020603050405020304" pitchFamily="18" charset="0"/>
                  <a:cs typeface="Times New Roman" panose="02020603050405020304" pitchFamily="18" charset="0"/>
                </a:rPr>
                <a:t>Power </a:t>
              </a:r>
              <a:endParaRPr lang="zh-CN" altLang="en-US" sz="1400" b="1">
                <a:solidFill>
                  <a:srgbClr val="2126ED"/>
                </a:solidFill>
                <a:latin typeface="Times New Roman" panose="02020603050405020304" pitchFamily="18" charset="0"/>
                <a:cs typeface="Times New Roman" panose="02020603050405020304" pitchFamily="18" charset="0"/>
              </a:endParaRPr>
            </a:p>
          </p:txBody>
        </p:sp>
        <p:sp>
          <p:nvSpPr>
            <p:cNvPr id="16" name="TextBox 22"/>
            <p:cNvSpPr txBox="1">
              <a:spLocks noChangeArrowheads="1"/>
            </p:cNvSpPr>
            <p:nvPr/>
          </p:nvSpPr>
          <p:spPr bwMode="auto">
            <a:xfrm>
              <a:off x="825500" y="6413499"/>
              <a:ext cx="2602468" cy="4616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b="1">
                  <a:solidFill>
                    <a:srgbClr val="2126ED"/>
                  </a:solidFill>
                  <a:latin typeface="Times New Roman" panose="02020603050405020304" pitchFamily="18" charset="0"/>
                  <a:cs typeface="Times New Roman" panose="02020603050405020304" pitchFamily="18" charset="0"/>
                </a:rPr>
                <a:t>Data acquisition unit </a:t>
              </a:r>
              <a:endParaRPr lang="zh-CN" altLang="en-US" sz="1400" b="1">
                <a:solidFill>
                  <a:srgbClr val="2126ED"/>
                </a:solidFill>
                <a:latin typeface="Times New Roman" panose="02020603050405020304" pitchFamily="18" charset="0"/>
                <a:cs typeface="Times New Roman" panose="02020603050405020304" pitchFamily="18" charset="0"/>
              </a:endParaRPr>
            </a:p>
          </p:txBody>
        </p:sp>
        <p:cxnSp>
          <p:nvCxnSpPr>
            <p:cNvPr id="17" name="直接箭头连接符 16"/>
            <p:cNvCxnSpPr/>
            <p:nvPr/>
          </p:nvCxnSpPr>
          <p:spPr>
            <a:xfrm>
              <a:off x="1277938" y="5865813"/>
              <a:ext cx="236537" cy="3175"/>
            </a:xfrm>
            <a:prstGeom prst="straightConnector1">
              <a:avLst/>
            </a:prstGeom>
            <a:ln>
              <a:solidFill>
                <a:srgbClr val="2126ED"/>
              </a:solidFill>
              <a:tailEnd type="arrow"/>
            </a:ln>
          </p:spPr>
          <p:style>
            <a:lnRef idx="3">
              <a:schemeClr val="accent2"/>
            </a:lnRef>
            <a:fillRef idx="0">
              <a:schemeClr val="accent2"/>
            </a:fillRef>
            <a:effectRef idx="2">
              <a:schemeClr val="accent2"/>
            </a:effectRef>
            <a:fontRef idx="minor">
              <a:schemeClr val="tx1"/>
            </a:fontRef>
          </p:style>
        </p:cxnSp>
        <p:sp>
          <p:nvSpPr>
            <p:cNvPr id="18" name="TextBox 29"/>
            <p:cNvSpPr txBox="1">
              <a:spLocks noChangeArrowheads="1"/>
            </p:cNvSpPr>
            <p:nvPr/>
          </p:nvSpPr>
          <p:spPr bwMode="auto">
            <a:xfrm>
              <a:off x="3422650" y="6413499"/>
              <a:ext cx="2513686" cy="4616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b="1">
                  <a:solidFill>
                    <a:srgbClr val="2126ED"/>
                  </a:solidFill>
                  <a:latin typeface="Times New Roman" panose="02020603050405020304" pitchFamily="18" charset="0"/>
                  <a:cs typeface="Times New Roman" panose="02020603050405020304" pitchFamily="18" charset="0"/>
                </a:rPr>
                <a:t>Mode switch module</a:t>
              </a:r>
              <a:endParaRPr lang="zh-CN" altLang="en-US" sz="1400" b="1">
                <a:solidFill>
                  <a:srgbClr val="2126ED"/>
                </a:solidFill>
                <a:latin typeface="Times New Roman" panose="02020603050405020304" pitchFamily="18" charset="0"/>
                <a:cs typeface="Times New Roman" panose="02020603050405020304" pitchFamily="18" charset="0"/>
              </a:endParaRPr>
            </a:p>
          </p:txBody>
        </p:sp>
        <p:sp>
          <p:nvSpPr>
            <p:cNvPr id="19" name="TextBox 30"/>
            <p:cNvSpPr txBox="1">
              <a:spLocks noChangeArrowheads="1"/>
            </p:cNvSpPr>
            <p:nvPr/>
          </p:nvSpPr>
          <p:spPr bwMode="auto">
            <a:xfrm>
              <a:off x="2738437" y="4149726"/>
              <a:ext cx="999829" cy="4616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b="1">
                  <a:solidFill>
                    <a:srgbClr val="2126ED"/>
                  </a:solidFill>
                  <a:latin typeface="Times New Roman" panose="02020603050405020304" pitchFamily="18" charset="0"/>
                  <a:cs typeface="Times New Roman" panose="02020603050405020304" pitchFamily="18" charset="0"/>
                </a:rPr>
                <a:t>Sensor</a:t>
              </a:r>
              <a:endParaRPr lang="zh-CN" altLang="en-US" sz="1400" b="1">
                <a:solidFill>
                  <a:srgbClr val="2126ED"/>
                </a:solidFill>
                <a:latin typeface="Times New Roman" panose="02020603050405020304" pitchFamily="18" charset="0"/>
                <a:cs typeface="Times New Roman" panose="02020603050405020304" pitchFamily="18" charset="0"/>
              </a:endParaRPr>
            </a:p>
          </p:txBody>
        </p:sp>
        <p:sp>
          <p:nvSpPr>
            <p:cNvPr id="20" name="TextBox 31"/>
            <p:cNvSpPr txBox="1">
              <a:spLocks noChangeArrowheads="1"/>
            </p:cNvSpPr>
            <p:nvPr/>
          </p:nvSpPr>
          <p:spPr bwMode="auto">
            <a:xfrm>
              <a:off x="3127375" y="3357563"/>
              <a:ext cx="2988740" cy="4616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b="1" dirty="0">
                  <a:solidFill>
                    <a:srgbClr val="2126ED"/>
                  </a:solidFill>
                  <a:latin typeface="Times New Roman" panose="02020603050405020304" pitchFamily="18" charset="0"/>
                  <a:cs typeface="Times New Roman" panose="02020603050405020304" pitchFamily="18" charset="0"/>
                </a:rPr>
                <a:t>Temperature transmitter</a:t>
              </a:r>
              <a:endParaRPr lang="zh-CN" altLang="en-US" sz="1400" b="1" dirty="0">
                <a:solidFill>
                  <a:srgbClr val="2126ED"/>
                </a:solidFill>
                <a:latin typeface="Times New Roman" panose="02020603050405020304" pitchFamily="18" charset="0"/>
                <a:cs typeface="Times New Roman" panose="02020603050405020304" pitchFamily="18" charset="0"/>
              </a:endParaRPr>
            </a:p>
          </p:txBody>
        </p:sp>
        <p:sp>
          <p:nvSpPr>
            <p:cNvPr id="21" name="TextBox 32"/>
            <p:cNvSpPr txBox="1">
              <a:spLocks noChangeArrowheads="1"/>
            </p:cNvSpPr>
            <p:nvPr/>
          </p:nvSpPr>
          <p:spPr bwMode="auto">
            <a:xfrm>
              <a:off x="6784976" y="5389563"/>
              <a:ext cx="1555749" cy="78474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1400" b="1" dirty="0">
                  <a:solidFill>
                    <a:srgbClr val="2126ED"/>
                  </a:solidFill>
                  <a:latin typeface="Times New Roman" panose="02020603050405020304" pitchFamily="18" charset="0"/>
                  <a:cs typeface="Times New Roman" panose="02020603050405020304" pitchFamily="18" charset="0"/>
                </a:rPr>
                <a:t>Pressure transmitter</a:t>
              </a:r>
              <a:endParaRPr lang="zh-CN" altLang="en-US" sz="1400" b="1" dirty="0">
                <a:solidFill>
                  <a:srgbClr val="2126ED"/>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6991497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p:cNvSpPr>
            <a:spLocks noGrp="1"/>
          </p:cNvSpPr>
          <p:nvPr>
            <p:ph idx="1"/>
          </p:nvPr>
        </p:nvSpPr>
        <p:spPr>
          <a:xfrm>
            <a:off x="685800" y="1412875"/>
            <a:ext cx="7772400" cy="4683125"/>
          </a:xfrm>
        </p:spPr>
        <p:txBody>
          <a:bodyPr/>
          <a:lstStyle/>
          <a:p>
            <a:r>
              <a:rPr lang="zh-CN" altLang="en-US" dirty="0">
                <a:latin typeface="Arial" panose="020B0604020202020204" pitchFamily="34" charset="0"/>
                <a:cs typeface="Arial" panose="020B0604020202020204" pitchFamily="34" charset="0"/>
              </a:rPr>
              <a:t>从事该方向研究老师：</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侯迪波：</a:t>
            </a:r>
            <a:r>
              <a:rPr lang="en-US" altLang="zh-CN" dirty="0">
                <a:latin typeface="Arial" panose="020B0604020202020204" pitchFamily="34" charset="0"/>
                <a:cs typeface="Arial" panose="020B0604020202020204" pitchFamily="34" charset="0"/>
              </a:rPr>
              <a:t>houdb@zju.edu.cn</a:t>
            </a:r>
          </a:p>
          <a:p>
            <a:pPr lvl="1"/>
            <a:r>
              <a:rPr lang="zh-CN" altLang="en-US" dirty="0">
                <a:latin typeface="Arial" panose="020B0604020202020204" pitchFamily="34" charset="0"/>
                <a:cs typeface="Arial" panose="020B0604020202020204" pitchFamily="34" charset="0"/>
              </a:rPr>
              <a:t>王保良：</a:t>
            </a:r>
            <a:r>
              <a:rPr lang="en-US" altLang="zh-CN" dirty="0">
                <a:latin typeface="Arial" panose="020B0604020202020204" pitchFamily="34" charset="0"/>
                <a:cs typeface="Arial" panose="020B0604020202020204" pitchFamily="34" charset="0"/>
              </a:rPr>
              <a:t>blwang@iipc.zju.edu.cn</a:t>
            </a:r>
          </a:p>
          <a:p>
            <a:pPr lvl="1"/>
            <a:r>
              <a:rPr lang="zh-CN" altLang="en-US" dirty="0">
                <a:latin typeface="Arial" panose="020B0604020202020204" pitchFamily="34" charset="0"/>
                <a:cs typeface="Arial" panose="020B0604020202020204" pitchFamily="34" charset="0"/>
              </a:rPr>
              <a:t>周洪亮：</a:t>
            </a:r>
            <a:r>
              <a:rPr lang="en-US" altLang="zh-CN" dirty="0">
                <a:latin typeface="Arial" panose="020B0604020202020204" pitchFamily="34" charset="0"/>
                <a:cs typeface="Arial" panose="020B0604020202020204" pitchFamily="34" charset="0"/>
              </a:rPr>
              <a:t>zjuzhl@zju.edu.cn</a:t>
            </a:r>
          </a:p>
          <a:p>
            <a:pPr lvl="1"/>
            <a:r>
              <a:rPr lang="zh-CN" altLang="en-US" dirty="0">
                <a:latin typeface="Arial" panose="020B0604020202020204" pitchFamily="34" charset="0"/>
                <a:cs typeface="Arial" panose="020B0604020202020204" pitchFamily="34" charset="0"/>
              </a:rPr>
              <a:t>杨江：</a:t>
            </a:r>
            <a:r>
              <a:rPr lang="en-US" altLang="zh-CN" dirty="0">
                <a:latin typeface="Arial" panose="020B0604020202020204" pitchFamily="34" charset="0"/>
                <a:cs typeface="Arial" panose="020B0604020202020204" pitchFamily="34" charset="0"/>
              </a:rPr>
              <a:t>jyang@iipc.zju.edu.cn</a:t>
            </a:r>
          </a:p>
          <a:p>
            <a:pPr lvl="1"/>
            <a:endParaRPr lang="zh-CN" altLang="en-US" dirty="0">
              <a:latin typeface="Arial" panose="020B0604020202020204" pitchFamily="34" charset="0"/>
              <a:cs typeface="Arial" panose="020B0604020202020204" pitchFamily="34" charset="0"/>
            </a:endParaRPr>
          </a:p>
        </p:txBody>
      </p:sp>
      <p:pic>
        <p:nvPicPr>
          <p:cNvPr id="3" name="图片 2">
            <a:extLst>
              <a:ext uri="{FF2B5EF4-FFF2-40B4-BE49-F238E27FC236}">
                <a16:creationId xmlns:a16="http://schemas.microsoft.com/office/drawing/2014/main" id="{6C76EE27-4E6D-4F7C-A7B5-8EEB705E75CC}"/>
              </a:ext>
            </a:extLst>
          </p:cNvPr>
          <p:cNvPicPr>
            <a:picLocks noChangeAspect="1"/>
          </p:cNvPicPr>
          <p:nvPr/>
        </p:nvPicPr>
        <p:blipFill>
          <a:blip r:embed="rId2"/>
          <a:stretch>
            <a:fillRect/>
          </a:stretch>
        </p:blipFill>
        <p:spPr>
          <a:xfrm>
            <a:off x="2257458" y="4686721"/>
            <a:ext cx="2242534" cy="1685565"/>
          </a:xfrm>
          <a:prstGeom prst="rect">
            <a:avLst/>
          </a:prstGeom>
        </p:spPr>
      </p:pic>
      <p:pic>
        <p:nvPicPr>
          <p:cNvPr id="5" name="Picture 6" descr="http://mypage.zju.edu.cn/attachments/31/0321063616-1693908964.jpg">
            <a:extLst>
              <a:ext uri="{FF2B5EF4-FFF2-40B4-BE49-F238E27FC236}">
                <a16:creationId xmlns:a16="http://schemas.microsoft.com/office/drawing/2014/main" id="{1196F4AF-DD54-4A49-BADC-12BB5D27D5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686721"/>
            <a:ext cx="1571658" cy="1680322"/>
          </a:xfrm>
          <a:prstGeom prst="rect">
            <a:avLst/>
          </a:prstGeom>
          <a:noFill/>
          <a:extLst>
            <a:ext uri="{909E8E84-426E-40DD-AFC4-6F175D3DCCD1}">
              <a14:hiddenFill xmlns:a14="http://schemas.microsoft.com/office/drawing/2010/main">
                <a:solidFill>
                  <a:srgbClr val="FFFFFF"/>
                </a:solidFill>
              </a14:hiddenFill>
            </a:ext>
          </a:extLst>
        </p:spPr>
      </p:pic>
      <p:pic>
        <p:nvPicPr>
          <p:cNvPr id="2" name="图片 1">
            <a:extLst>
              <a:ext uri="{FF2B5EF4-FFF2-40B4-BE49-F238E27FC236}">
                <a16:creationId xmlns:a16="http://schemas.microsoft.com/office/drawing/2014/main" id="{30DD50B5-863E-4FAB-987D-C94115E95619}"/>
              </a:ext>
            </a:extLst>
          </p:cNvPr>
          <p:cNvPicPr>
            <a:picLocks noChangeAspect="1"/>
          </p:cNvPicPr>
          <p:nvPr/>
        </p:nvPicPr>
        <p:blipFill>
          <a:blip r:embed="rId4"/>
          <a:stretch>
            <a:fillRect/>
          </a:stretch>
        </p:blipFill>
        <p:spPr>
          <a:xfrm>
            <a:off x="4499992" y="4686721"/>
            <a:ext cx="1407827" cy="1694607"/>
          </a:xfrm>
          <a:prstGeom prst="rect">
            <a:avLst/>
          </a:prstGeom>
        </p:spPr>
      </p:pic>
      <p:pic>
        <p:nvPicPr>
          <p:cNvPr id="29698" name="Picture 2" descr="http://cse.zju.edu.cn/wescms/sys/filebrowser/file.php?cmd=download&amp;id=48058">
            <a:extLst>
              <a:ext uri="{FF2B5EF4-FFF2-40B4-BE49-F238E27FC236}">
                <a16:creationId xmlns:a16="http://schemas.microsoft.com/office/drawing/2014/main" id="{06FEF362-6F56-496A-A626-8248574E0F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7818" y="4686722"/>
            <a:ext cx="2099145" cy="1693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92331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dirty="0">
                <a:latin typeface="Arial" panose="020B0604020202020204" pitchFamily="34" charset="0"/>
                <a:cs typeface="Arial" panose="020B0604020202020204" pitchFamily="34" charset="0"/>
              </a:rPr>
              <a:t>太赫兹（</a:t>
            </a:r>
            <a:r>
              <a:rPr lang="en-US" altLang="zh-CN" sz="3200" dirty="0">
                <a:latin typeface="Arial" panose="020B0604020202020204" pitchFamily="34" charset="0"/>
                <a:cs typeface="Arial" panose="020B0604020202020204" pitchFamily="34" charset="0"/>
              </a:rPr>
              <a:t>THz</a:t>
            </a:r>
            <a:r>
              <a:rPr lang="zh-CN" altLang="en-US" sz="3200" dirty="0">
                <a:latin typeface="Arial" panose="020B0604020202020204" pitchFamily="34" charset="0"/>
                <a:cs typeface="Arial" panose="020B0604020202020204" pitchFamily="34" charset="0"/>
              </a:rPr>
              <a:t>）检测技术</a:t>
            </a:r>
          </a:p>
        </p:txBody>
      </p:sp>
      <p:pic>
        <p:nvPicPr>
          <p:cNvPr id="47108" name="Picture 4" descr="http://www.hezhian.com.cn/Images/UpFile/2013681324390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23528" y="1396448"/>
            <a:ext cx="5953380" cy="4040361"/>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p:cNvSpPr txBox="1"/>
          <p:nvPr/>
        </p:nvSpPr>
        <p:spPr>
          <a:xfrm>
            <a:off x="6516216" y="1988840"/>
            <a:ext cx="2376264" cy="2677656"/>
          </a:xfrm>
          <a:prstGeom prst="rect">
            <a:avLst/>
          </a:prstGeom>
          <a:noFill/>
        </p:spPr>
        <p:txBody>
          <a:bodyPr wrap="square" rtlCol="0">
            <a:spAutoFit/>
          </a:bodyPr>
          <a:lstStyle/>
          <a:p>
            <a:r>
              <a:rPr lang="zh-CN" altLang="en-US" sz="2400" dirty="0">
                <a:latin typeface="Arial" panose="020B0604020202020204" pitchFamily="34" charset="0"/>
                <a:ea typeface="楷体_GB2312" panose="02010609030101010101" pitchFamily="49" charset="-122"/>
                <a:cs typeface="Arial" panose="020B0604020202020204" pitchFamily="34" charset="0"/>
              </a:rPr>
              <a:t>特点：</a:t>
            </a:r>
            <a:endParaRPr lang="en-US" altLang="zh-CN" sz="2400" dirty="0">
              <a:latin typeface="Arial" panose="020B0604020202020204" pitchFamily="34" charset="0"/>
              <a:ea typeface="楷体_GB2312" panose="02010609030101010101" pitchFamily="49" charset="-122"/>
              <a:cs typeface="Arial" panose="020B0604020202020204" pitchFamily="34" charset="0"/>
            </a:endParaRPr>
          </a:p>
          <a:p>
            <a:pPr marL="285750" indent="-285750">
              <a:buFont typeface="Arial" panose="020B0604020202020204" pitchFamily="34" charset="0"/>
              <a:buChar char="•"/>
            </a:pPr>
            <a:r>
              <a:rPr lang="zh-CN" altLang="en-US" sz="2400" dirty="0">
                <a:latin typeface="Arial" panose="020B0604020202020204" pitchFamily="34" charset="0"/>
                <a:ea typeface="楷体_GB2312" panose="02010609030101010101" pitchFamily="49" charset="-122"/>
                <a:cs typeface="Arial" panose="020B0604020202020204" pitchFamily="34" charset="0"/>
              </a:rPr>
              <a:t>低能性</a:t>
            </a:r>
            <a:endParaRPr lang="en-US" altLang="zh-CN" sz="2400" dirty="0">
              <a:latin typeface="Arial" panose="020B0604020202020204" pitchFamily="34" charset="0"/>
              <a:ea typeface="楷体_GB2312" panose="02010609030101010101" pitchFamily="49" charset="-122"/>
              <a:cs typeface="Arial" panose="020B0604020202020204" pitchFamily="34" charset="0"/>
            </a:endParaRPr>
          </a:p>
          <a:p>
            <a:pPr marL="285750" indent="-285750">
              <a:buFont typeface="Arial" panose="020B0604020202020204" pitchFamily="34" charset="0"/>
              <a:buChar char="•"/>
            </a:pPr>
            <a:r>
              <a:rPr lang="zh-CN" altLang="en-US" sz="2400" dirty="0">
                <a:latin typeface="Arial" panose="020B0604020202020204" pitchFamily="34" charset="0"/>
                <a:ea typeface="楷体_GB2312" panose="02010609030101010101" pitchFamily="49" charset="-122"/>
                <a:cs typeface="Arial" panose="020B0604020202020204" pitchFamily="34" charset="0"/>
              </a:rPr>
              <a:t>瞬态性</a:t>
            </a:r>
            <a:endParaRPr lang="en-US" altLang="zh-CN" sz="2400" dirty="0">
              <a:latin typeface="Arial" panose="020B0604020202020204" pitchFamily="34" charset="0"/>
              <a:ea typeface="楷体_GB2312" panose="02010609030101010101" pitchFamily="49" charset="-122"/>
              <a:cs typeface="Arial" panose="020B0604020202020204" pitchFamily="34" charset="0"/>
            </a:endParaRPr>
          </a:p>
          <a:p>
            <a:pPr marL="285750" indent="-285750">
              <a:buFont typeface="Arial" panose="020B0604020202020204" pitchFamily="34" charset="0"/>
              <a:buChar char="•"/>
            </a:pPr>
            <a:r>
              <a:rPr lang="zh-CN" altLang="en-US" sz="2400" dirty="0">
                <a:latin typeface="Arial" panose="020B0604020202020204" pitchFamily="34" charset="0"/>
                <a:ea typeface="楷体_GB2312" panose="02010609030101010101" pitchFamily="49" charset="-122"/>
                <a:cs typeface="Arial" panose="020B0604020202020204" pitchFamily="34" charset="0"/>
              </a:rPr>
              <a:t>宽带性</a:t>
            </a:r>
            <a:endParaRPr lang="en-US" altLang="zh-CN" sz="2400" dirty="0">
              <a:latin typeface="Arial" panose="020B0604020202020204" pitchFamily="34" charset="0"/>
              <a:ea typeface="楷体_GB2312" panose="02010609030101010101" pitchFamily="49" charset="-122"/>
              <a:cs typeface="Arial" panose="020B0604020202020204" pitchFamily="34" charset="0"/>
            </a:endParaRPr>
          </a:p>
          <a:p>
            <a:pPr marL="285750" indent="-285750">
              <a:buFont typeface="Arial" panose="020B0604020202020204" pitchFamily="34" charset="0"/>
              <a:buChar char="•"/>
            </a:pPr>
            <a:r>
              <a:rPr lang="zh-CN" altLang="en-US" sz="2400" dirty="0">
                <a:latin typeface="Arial" panose="020B0604020202020204" pitchFamily="34" charset="0"/>
                <a:ea typeface="楷体_GB2312" panose="02010609030101010101" pitchFamily="49" charset="-122"/>
                <a:cs typeface="Arial" panose="020B0604020202020204" pitchFamily="34" charset="0"/>
              </a:rPr>
              <a:t>非极性物质的穿透力</a:t>
            </a:r>
            <a:endParaRPr lang="en-US" altLang="zh-CN" sz="2400" dirty="0">
              <a:latin typeface="Arial" panose="020B0604020202020204" pitchFamily="34" charset="0"/>
              <a:ea typeface="楷体_GB2312" panose="02010609030101010101" pitchFamily="49" charset="-122"/>
              <a:cs typeface="Arial" panose="020B0604020202020204" pitchFamily="34" charset="0"/>
            </a:endParaRPr>
          </a:p>
          <a:p>
            <a:pPr marL="285750" indent="-285750">
              <a:buFont typeface="Arial" panose="020B0604020202020204" pitchFamily="34" charset="0"/>
              <a:buChar char="•"/>
            </a:pPr>
            <a:r>
              <a:rPr lang="zh-CN" altLang="en-US" sz="2400" dirty="0">
                <a:latin typeface="Arial" panose="020B0604020202020204" pitchFamily="34" charset="0"/>
                <a:ea typeface="楷体_GB2312" panose="02010609030101010101" pitchFamily="49" charset="-122"/>
                <a:cs typeface="Arial" panose="020B0604020202020204" pitchFamily="34" charset="0"/>
              </a:rPr>
              <a:t>宽带信息载体</a:t>
            </a:r>
          </a:p>
        </p:txBody>
      </p:sp>
    </p:spTree>
    <p:extLst>
      <p:ext uri="{BB962C8B-B14F-4D97-AF65-F5344CB8AC3E}">
        <p14:creationId xmlns:p14="http://schemas.microsoft.com/office/powerpoint/2010/main" val="258966064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85800" y="1340768"/>
            <a:ext cx="7772400" cy="4690864"/>
          </a:xfrm>
        </p:spPr>
        <p:txBody>
          <a:bodyPr/>
          <a:lstStyle/>
          <a:p>
            <a:r>
              <a:rPr lang="zh-CN" altLang="en-US" dirty="0"/>
              <a:t>安全检查：太赫兹成像</a:t>
            </a:r>
          </a:p>
        </p:txBody>
      </p:sp>
      <p:pic>
        <p:nvPicPr>
          <p:cNvPr id="48130" name="Picture 2" descr="http://img.scimao.com/attachment/1506/thread/44_1305_1ca0f5dec73f8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1988840"/>
            <a:ext cx="5040560" cy="3940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89525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5800" y="1556792"/>
            <a:ext cx="7772400" cy="4539208"/>
          </a:xfrm>
        </p:spPr>
        <p:txBody>
          <a:bodyPr/>
          <a:lstStyle/>
          <a:p>
            <a:r>
              <a:rPr lang="zh-CN" altLang="en-US" sz="2400" dirty="0"/>
              <a:t>毒品检测</a:t>
            </a:r>
            <a:endParaRPr lang="en-US" altLang="zh-CN" sz="2400" dirty="0"/>
          </a:p>
          <a:p>
            <a:r>
              <a:rPr lang="zh-CN" altLang="en-US" sz="2400" dirty="0"/>
              <a:t>医学</a:t>
            </a:r>
            <a:endParaRPr lang="en-US" altLang="zh-CN" sz="2400" dirty="0"/>
          </a:p>
          <a:p>
            <a:r>
              <a:rPr lang="zh-CN" altLang="en-US" sz="2400" dirty="0"/>
              <a:t>环境监测</a:t>
            </a:r>
            <a:endParaRPr lang="en-US" altLang="zh-CN" sz="2400" dirty="0"/>
          </a:p>
          <a:p>
            <a:r>
              <a:rPr lang="zh-CN" altLang="en-US" sz="2400" dirty="0"/>
              <a:t>工业无损检测</a:t>
            </a:r>
            <a:endParaRPr lang="en-US" altLang="zh-CN" sz="2400" dirty="0"/>
          </a:p>
          <a:p>
            <a:r>
              <a:rPr lang="zh-CN" altLang="en-US" sz="2400" dirty="0"/>
              <a:t>化学分析</a:t>
            </a:r>
            <a:endParaRPr lang="en-US" altLang="zh-CN" sz="2400" dirty="0"/>
          </a:p>
          <a:p>
            <a:r>
              <a:rPr lang="zh-CN" altLang="en-US" sz="2400" dirty="0"/>
              <a:t>军事通讯</a:t>
            </a:r>
          </a:p>
        </p:txBody>
      </p:sp>
    </p:spTree>
    <p:extLst>
      <p:ext uri="{BB962C8B-B14F-4D97-AF65-F5344CB8AC3E}">
        <p14:creationId xmlns:p14="http://schemas.microsoft.com/office/powerpoint/2010/main" val="69772818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latin typeface="Arial" panose="020B0604020202020204" pitchFamily="34" charset="0"/>
              <a:cs typeface="Arial" panose="020B0604020202020204" pitchFamily="34" charset="0"/>
            </a:endParaRPr>
          </a:p>
        </p:txBody>
      </p:sp>
      <p:sp>
        <p:nvSpPr>
          <p:cNvPr id="3" name="内容占位符 2"/>
          <p:cNvSpPr>
            <a:spLocks noGrp="1"/>
          </p:cNvSpPr>
          <p:nvPr>
            <p:ph idx="1"/>
          </p:nvPr>
        </p:nvSpPr>
        <p:spPr>
          <a:xfrm>
            <a:off x="685800" y="1268760"/>
            <a:ext cx="4678288" cy="4827240"/>
          </a:xfrm>
        </p:spPr>
        <p:txBody>
          <a:bodyPr/>
          <a:lstStyle/>
          <a:p>
            <a:r>
              <a:rPr lang="zh-CN" altLang="en-US" dirty="0">
                <a:latin typeface="Arial" panose="020B0604020202020204" pitchFamily="34" charset="0"/>
                <a:cs typeface="Arial" panose="020B0604020202020204" pitchFamily="34" charset="0"/>
              </a:rPr>
              <a:t>针对</a:t>
            </a:r>
            <a:r>
              <a:rPr lang="zh-CN" altLang="en-US" dirty="0">
                <a:solidFill>
                  <a:srgbClr val="FF0000"/>
                </a:solidFill>
                <a:latin typeface="Arial" panose="020B0604020202020204" pitchFamily="34" charset="0"/>
                <a:cs typeface="Arial" panose="020B0604020202020204" pitchFamily="34" charset="0"/>
              </a:rPr>
              <a:t>食品安全</a:t>
            </a:r>
            <a:r>
              <a:rPr lang="zh-CN" altLang="en-US" dirty="0">
                <a:latin typeface="Arial" panose="020B0604020202020204" pitchFamily="34" charset="0"/>
                <a:cs typeface="Arial" panose="020B0604020202020204" pitchFamily="34" charset="0"/>
              </a:rPr>
              <a:t>定性检测与定量分析、</a:t>
            </a:r>
            <a:r>
              <a:rPr lang="zh-CN" altLang="en-US" dirty="0">
                <a:solidFill>
                  <a:srgbClr val="FF0000"/>
                </a:solidFill>
                <a:latin typeface="Arial" panose="020B0604020202020204" pitchFamily="34" charset="0"/>
                <a:cs typeface="Arial" panose="020B0604020202020204" pitchFamily="34" charset="0"/>
              </a:rPr>
              <a:t>生物组织</a:t>
            </a:r>
            <a:r>
              <a:rPr lang="zh-CN" altLang="en-US" dirty="0">
                <a:latin typeface="Arial" panose="020B0604020202020204" pitchFamily="34" charset="0"/>
                <a:cs typeface="Arial" panose="020B0604020202020204" pitchFamily="34" charset="0"/>
              </a:rPr>
              <a:t>病理诊断辅助分析等问题探索新的理论技术方法</a:t>
            </a:r>
          </a:p>
          <a:p>
            <a:r>
              <a:rPr lang="zh-CN" altLang="en-US" dirty="0">
                <a:latin typeface="Arial" panose="020B0604020202020204" pitchFamily="34" charset="0"/>
                <a:cs typeface="Arial" panose="020B0604020202020204" pitchFamily="34" charset="0"/>
              </a:rPr>
              <a:t>工作重点：有机物质分子振动及其</a:t>
            </a:r>
            <a:r>
              <a:rPr lang="en-US" altLang="zh-CN" dirty="0">
                <a:latin typeface="Arial" panose="020B0604020202020204" pitchFamily="34" charset="0"/>
                <a:cs typeface="Arial" panose="020B0604020202020204" pitchFamily="34" charset="0"/>
              </a:rPr>
              <a:t>THz</a:t>
            </a:r>
            <a:r>
              <a:rPr lang="zh-CN" altLang="en-US" dirty="0">
                <a:latin typeface="Arial" panose="020B0604020202020204" pitchFamily="34" charset="0"/>
                <a:cs typeface="Arial" panose="020B0604020202020204" pitchFamily="34" charset="0"/>
              </a:rPr>
              <a:t>波吸收机理研究、</a:t>
            </a:r>
            <a:r>
              <a:rPr lang="en-US" altLang="zh-CN" dirty="0">
                <a:latin typeface="Arial" panose="020B0604020202020204" pitchFamily="34" charset="0"/>
                <a:cs typeface="Arial" panose="020B0604020202020204" pitchFamily="34" charset="0"/>
              </a:rPr>
              <a:t>THz</a:t>
            </a:r>
            <a:r>
              <a:rPr lang="zh-CN" altLang="en-US" dirty="0">
                <a:latin typeface="Arial" panose="020B0604020202020204" pitchFamily="34" charset="0"/>
                <a:cs typeface="Arial" panose="020B0604020202020204" pitchFamily="34" charset="0"/>
              </a:rPr>
              <a:t>波谱特征分析和反演解析、混合物</a:t>
            </a:r>
            <a:r>
              <a:rPr lang="en-US" altLang="zh-CN" dirty="0">
                <a:latin typeface="Arial" panose="020B0604020202020204" pitchFamily="34" charset="0"/>
                <a:cs typeface="Arial" panose="020B0604020202020204" pitchFamily="34" charset="0"/>
              </a:rPr>
              <a:t>THz</a:t>
            </a:r>
            <a:r>
              <a:rPr lang="zh-CN" altLang="en-US" dirty="0">
                <a:latin typeface="Arial" panose="020B0604020202020204" pitchFamily="34" charset="0"/>
                <a:cs typeface="Arial" panose="020B0604020202020204" pitchFamily="34" charset="0"/>
              </a:rPr>
              <a:t>交叉响应机制与特征抽取、典型有机物质</a:t>
            </a:r>
            <a:r>
              <a:rPr lang="en-US" altLang="zh-CN" dirty="0">
                <a:latin typeface="Arial" panose="020B0604020202020204" pitchFamily="34" charset="0"/>
                <a:cs typeface="Arial" panose="020B0604020202020204" pitchFamily="34" charset="0"/>
              </a:rPr>
              <a:t>THz</a:t>
            </a:r>
            <a:r>
              <a:rPr lang="zh-CN" altLang="en-US" dirty="0">
                <a:latin typeface="Arial" panose="020B0604020202020204" pitchFamily="34" charset="0"/>
                <a:cs typeface="Arial" panose="020B0604020202020204" pitchFamily="34" charset="0"/>
              </a:rPr>
              <a:t>指纹光谱数据库构建等</a:t>
            </a:r>
          </a:p>
          <a:p>
            <a:r>
              <a:rPr lang="zh-CN" altLang="en-US" dirty="0">
                <a:latin typeface="Arial" panose="020B0604020202020204" pitchFamily="34" charset="0"/>
                <a:cs typeface="Arial" panose="020B0604020202020204" pitchFamily="34" charset="0"/>
              </a:rPr>
              <a:t>为</a:t>
            </a:r>
            <a:r>
              <a:rPr lang="zh-CN" altLang="en-US" dirty="0">
                <a:solidFill>
                  <a:srgbClr val="FF0000"/>
                </a:solidFill>
                <a:latin typeface="Arial" panose="020B0604020202020204" pitchFamily="34" charset="0"/>
                <a:cs typeface="Arial" panose="020B0604020202020204" pitchFamily="34" charset="0"/>
              </a:rPr>
              <a:t>食品安全、生物医学</a:t>
            </a:r>
            <a:r>
              <a:rPr lang="zh-CN" altLang="en-US" dirty="0">
                <a:latin typeface="Arial" panose="020B0604020202020204" pitchFamily="34" charset="0"/>
                <a:cs typeface="Arial" panose="020B0604020202020204" pitchFamily="34" charset="0"/>
              </a:rPr>
              <a:t>等领域物质检测与鉴别提供技术支持</a:t>
            </a:r>
          </a:p>
        </p:txBody>
      </p:sp>
      <p:pic>
        <p:nvPicPr>
          <p:cNvPr id="4" name="Picture 48" descr="图片5"/>
          <p:cNvPicPr>
            <a:picLocks noChangeAspect="1" noChangeArrowheads="1"/>
          </p:cNvPicPr>
          <p:nvPr/>
        </p:nvPicPr>
        <p:blipFill>
          <a:blip r:embed="rId2" cstate="print"/>
          <a:srcRect/>
          <a:stretch>
            <a:fillRect/>
          </a:stretch>
        </p:blipFill>
        <p:spPr bwMode="auto">
          <a:xfrm>
            <a:off x="6123062" y="3303225"/>
            <a:ext cx="2484437" cy="781050"/>
          </a:xfrm>
          <a:prstGeom prst="rect">
            <a:avLst/>
          </a:prstGeom>
          <a:noFill/>
          <a:ln w="9525">
            <a:noFill/>
            <a:miter lim="800000"/>
            <a:headEnd/>
            <a:tailEnd/>
          </a:ln>
        </p:spPr>
      </p:pic>
      <p:pic>
        <p:nvPicPr>
          <p:cNvPr id="5" name="Picture 146" descr="PIC_0009"/>
          <p:cNvPicPr>
            <a:picLocks noChangeAspect="1" noChangeArrowheads="1"/>
          </p:cNvPicPr>
          <p:nvPr/>
        </p:nvPicPr>
        <p:blipFill>
          <a:blip r:embed="rId3" cstate="print"/>
          <a:srcRect/>
          <a:stretch>
            <a:fillRect/>
          </a:stretch>
        </p:blipFill>
        <p:spPr bwMode="auto">
          <a:xfrm>
            <a:off x="6212755" y="1130384"/>
            <a:ext cx="2305050" cy="1728787"/>
          </a:xfrm>
          <a:prstGeom prst="rect">
            <a:avLst/>
          </a:prstGeom>
          <a:noFill/>
          <a:ln w="9525">
            <a:noFill/>
            <a:miter lim="800000"/>
            <a:headEnd/>
            <a:tailEnd/>
          </a:ln>
        </p:spPr>
      </p:pic>
      <p:sp>
        <p:nvSpPr>
          <p:cNvPr id="6" name="Text Box 147"/>
          <p:cNvSpPr txBox="1">
            <a:spLocks noChangeArrowheads="1"/>
          </p:cNvSpPr>
          <p:nvPr/>
        </p:nvSpPr>
        <p:spPr bwMode="auto">
          <a:xfrm>
            <a:off x="6303243" y="2825834"/>
            <a:ext cx="2124075" cy="366712"/>
          </a:xfrm>
          <a:prstGeom prst="rect">
            <a:avLst/>
          </a:prstGeom>
          <a:noFill/>
          <a:ln w="9525">
            <a:noFill/>
            <a:miter lim="800000"/>
            <a:headEnd/>
            <a:tailEnd/>
          </a:ln>
          <a:effectLst/>
        </p:spPr>
        <p:txBody>
          <a:bodyPr>
            <a:spAutoFit/>
          </a:bodyPr>
          <a:lstStyle/>
          <a:p>
            <a:pPr algn="ctr">
              <a:spcBef>
                <a:spcPct val="50000"/>
              </a:spcBef>
            </a:pPr>
            <a:r>
              <a:rPr lang="en-US" altLang="zh-CN" sz="1800" b="1" dirty="0">
                <a:latin typeface="Arial" panose="020B0604020202020204" pitchFamily="34" charset="0"/>
                <a:ea typeface="楷体_GB2312" panose="02010609030101010101" pitchFamily="49" charset="-122"/>
                <a:cs typeface="Arial" panose="020B0604020202020204" pitchFamily="34" charset="0"/>
              </a:rPr>
              <a:t>THz-TDS</a:t>
            </a:r>
            <a:r>
              <a:rPr lang="zh-CN" altLang="en-US" sz="1800" b="1" dirty="0">
                <a:latin typeface="Arial" panose="020B0604020202020204" pitchFamily="34" charset="0"/>
                <a:ea typeface="楷体_GB2312" panose="02010609030101010101" pitchFamily="49" charset="-122"/>
                <a:cs typeface="Arial" panose="020B0604020202020204" pitchFamily="34" charset="0"/>
              </a:rPr>
              <a:t>系统</a:t>
            </a:r>
          </a:p>
        </p:txBody>
      </p:sp>
      <p:sp>
        <p:nvSpPr>
          <p:cNvPr id="7" name="Text Box 148"/>
          <p:cNvSpPr txBox="1">
            <a:spLocks noChangeArrowheads="1"/>
          </p:cNvSpPr>
          <p:nvPr/>
        </p:nvSpPr>
        <p:spPr bwMode="auto">
          <a:xfrm>
            <a:off x="6120680" y="4049350"/>
            <a:ext cx="2489200" cy="366712"/>
          </a:xfrm>
          <a:prstGeom prst="rect">
            <a:avLst/>
          </a:prstGeom>
          <a:noFill/>
          <a:ln w="9525">
            <a:noFill/>
            <a:miter lim="800000"/>
            <a:headEnd/>
            <a:tailEnd/>
          </a:ln>
          <a:effectLst/>
        </p:spPr>
        <p:txBody>
          <a:bodyPr>
            <a:spAutoFit/>
          </a:bodyPr>
          <a:lstStyle/>
          <a:p>
            <a:pPr algn="ctr">
              <a:spcBef>
                <a:spcPct val="50000"/>
              </a:spcBef>
            </a:pPr>
            <a:r>
              <a:rPr lang="en-US" altLang="zh-CN" sz="1800" b="1" dirty="0">
                <a:latin typeface="Arial" panose="020B0604020202020204" pitchFamily="34" charset="0"/>
                <a:ea typeface="楷体_GB2312" panose="02010609030101010101" pitchFamily="49" charset="-122"/>
                <a:cs typeface="Arial" panose="020B0604020202020204" pitchFamily="34" charset="0"/>
              </a:rPr>
              <a:t>THz</a:t>
            </a:r>
            <a:r>
              <a:rPr lang="zh-CN" altLang="en-US" sz="1800" b="1" dirty="0">
                <a:latin typeface="Arial" panose="020B0604020202020204" pitchFamily="34" charset="0"/>
                <a:ea typeface="楷体_GB2312" panose="02010609030101010101" pitchFamily="49" charset="-122"/>
                <a:cs typeface="Arial" panose="020B0604020202020204" pitchFamily="34" charset="0"/>
              </a:rPr>
              <a:t>光谱解析理论</a:t>
            </a:r>
            <a:endParaRPr lang="zh-CN" altLang="en-US" sz="1800" dirty="0">
              <a:latin typeface="Arial" panose="020B0604020202020204" pitchFamily="34" charset="0"/>
              <a:ea typeface="楷体_GB2312" panose="02010609030101010101" pitchFamily="49" charset="-122"/>
              <a:cs typeface="Arial" panose="020B0604020202020204" pitchFamily="34" charset="0"/>
            </a:endParaRPr>
          </a:p>
        </p:txBody>
      </p:sp>
      <p:sp>
        <p:nvSpPr>
          <p:cNvPr id="8" name="Text Box 149"/>
          <p:cNvSpPr txBox="1">
            <a:spLocks noChangeArrowheads="1"/>
          </p:cNvSpPr>
          <p:nvPr/>
        </p:nvSpPr>
        <p:spPr bwMode="auto">
          <a:xfrm>
            <a:off x="6087343" y="5870599"/>
            <a:ext cx="2555875" cy="366713"/>
          </a:xfrm>
          <a:prstGeom prst="rect">
            <a:avLst/>
          </a:prstGeom>
          <a:noFill/>
          <a:ln w="9525">
            <a:noFill/>
            <a:miter lim="800000"/>
            <a:headEnd/>
            <a:tailEnd/>
          </a:ln>
          <a:effectLst/>
        </p:spPr>
        <p:txBody>
          <a:bodyPr>
            <a:spAutoFit/>
          </a:bodyPr>
          <a:lstStyle/>
          <a:p>
            <a:pPr algn="ctr">
              <a:spcBef>
                <a:spcPct val="50000"/>
              </a:spcBef>
            </a:pPr>
            <a:r>
              <a:rPr lang="en-US" altLang="zh-CN" sz="1800" b="1" dirty="0">
                <a:latin typeface="Arial" panose="020B0604020202020204" pitchFamily="34" charset="0"/>
                <a:ea typeface="楷体_GB2312" panose="02010609030101010101" pitchFamily="49" charset="-122"/>
                <a:cs typeface="Arial" panose="020B0604020202020204" pitchFamily="34" charset="0"/>
              </a:rPr>
              <a:t>THz</a:t>
            </a:r>
            <a:r>
              <a:rPr lang="zh-CN" altLang="en-US" sz="1800" b="1" dirty="0">
                <a:latin typeface="Arial" panose="020B0604020202020204" pitchFamily="34" charset="0"/>
                <a:ea typeface="楷体_GB2312" panose="02010609030101010101" pitchFamily="49" charset="-122"/>
                <a:cs typeface="Arial" panose="020B0604020202020204" pitchFamily="34" charset="0"/>
              </a:rPr>
              <a:t>指纹图谱分析技术</a:t>
            </a:r>
          </a:p>
        </p:txBody>
      </p:sp>
      <p:pic>
        <p:nvPicPr>
          <p:cNvPr id="9" name="Picture 150" descr="未命名"/>
          <p:cNvPicPr>
            <a:picLocks noChangeAspect="1" noChangeArrowheads="1"/>
          </p:cNvPicPr>
          <p:nvPr/>
        </p:nvPicPr>
        <p:blipFill>
          <a:blip r:embed="rId4" cstate="print"/>
          <a:srcRect/>
          <a:stretch>
            <a:fillRect/>
          </a:stretch>
        </p:blipFill>
        <p:spPr bwMode="auto">
          <a:xfrm>
            <a:off x="6257999" y="4526741"/>
            <a:ext cx="2214562" cy="1347787"/>
          </a:xfrm>
          <a:prstGeom prst="rect">
            <a:avLst/>
          </a:prstGeom>
          <a:noFill/>
          <a:ln w="9525">
            <a:noFill/>
            <a:miter lim="800000"/>
            <a:headEnd/>
            <a:tailEnd/>
          </a:ln>
        </p:spPr>
      </p:pic>
    </p:spTree>
    <p:extLst>
      <p:ext uri="{BB962C8B-B14F-4D97-AF65-F5344CB8AC3E}">
        <p14:creationId xmlns:p14="http://schemas.microsoft.com/office/powerpoint/2010/main" val="109125040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latin typeface="Arial" panose="020B0604020202020204" pitchFamily="34" charset="0"/>
              <a:cs typeface="Arial" panose="020B0604020202020204" pitchFamily="34" charset="0"/>
            </a:endParaRPr>
          </a:p>
        </p:txBody>
      </p:sp>
      <p:sp>
        <p:nvSpPr>
          <p:cNvPr id="4" name="内容占位符 2"/>
          <p:cNvSpPr>
            <a:spLocks noGrp="1"/>
          </p:cNvSpPr>
          <p:nvPr>
            <p:ph idx="1"/>
          </p:nvPr>
        </p:nvSpPr>
        <p:spPr>
          <a:xfrm>
            <a:off x="685800" y="1412875"/>
            <a:ext cx="7772400" cy="4683125"/>
          </a:xfrm>
        </p:spPr>
        <p:txBody>
          <a:bodyPr/>
          <a:lstStyle/>
          <a:p>
            <a:r>
              <a:rPr lang="zh-CN" altLang="en-US" dirty="0">
                <a:latin typeface="Arial" panose="020B0604020202020204" pitchFamily="34" charset="0"/>
                <a:cs typeface="Arial" panose="020B0604020202020204" pitchFamily="34" charset="0"/>
              </a:rPr>
              <a:t>从事该方向研究老师：</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张光新：</a:t>
            </a:r>
            <a:r>
              <a:rPr lang="en-US" altLang="zh-CN" dirty="0">
                <a:latin typeface="Arial" panose="020B0604020202020204" pitchFamily="34" charset="0"/>
                <a:cs typeface="Arial" panose="020B0604020202020204" pitchFamily="34" charset="0"/>
              </a:rPr>
              <a:t>gxzhang@zju.edu.cn</a:t>
            </a:r>
          </a:p>
          <a:p>
            <a:pPr lvl="1"/>
            <a:r>
              <a:rPr lang="zh-CN" altLang="en-US" dirty="0">
                <a:latin typeface="Arial" panose="020B0604020202020204" pitchFamily="34" charset="0"/>
                <a:cs typeface="Arial" panose="020B0604020202020204" pitchFamily="34" charset="0"/>
              </a:rPr>
              <a:t>侯迪波：</a:t>
            </a:r>
            <a:r>
              <a:rPr lang="en-US" altLang="zh-CN" dirty="0">
                <a:latin typeface="Arial" panose="020B0604020202020204" pitchFamily="34" charset="0"/>
                <a:cs typeface="Arial" panose="020B0604020202020204" pitchFamily="34" charset="0"/>
              </a:rPr>
              <a:t>houdb@zju.edu.cn</a:t>
            </a:r>
          </a:p>
          <a:p>
            <a:pPr lvl="1"/>
            <a:r>
              <a:rPr lang="zh-CN" altLang="en-US" dirty="0">
                <a:latin typeface="Arial" panose="020B0604020202020204" pitchFamily="34" charset="0"/>
                <a:cs typeface="Arial" panose="020B0604020202020204" pitchFamily="34" charset="0"/>
              </a:rPr>
              <a:t>黄平捷：</a:t>
            </a:r>
            <a:r>
              <a:rPr lang="en-US" altLang="zh-CN" dirty="0">
                <a:latin typeface="Arial" panose="020B0604020202020204" pitchFamily="34" charset="0"/>
                <a:cs typeface="Arial" panose="020B0604020202020204" pitchFamily="34" charset="0"/>
              </a:rPr>
              <a:t>huangpingjie@zju.edu.cn</a:t>
            </a:r>
          </a:p>
          <a:p>
            <a:pPr lvl="1"/>
            <a:endParaRPr lang="zh-CN" altLang="en-US" dirty="0">
              <a:latin typeface="Arial" panose="020B0604020202020204" pitchFamily="34" charset="0"/>
              <a:cs typeface="Arial" panose="020B0604020202020204" pitchFamily="34" charset="0"/>
            </a:endParaRPr>
          </a:p>
        </p:txBody>
      </p:sp>
      <p:pic>
        <p:nvPicPr>
          <p:cNvPr id="5" name="Picture 2" descr="http://cse.zju.edu.cn/wescms/sys/filebrowser/file.php?cmd=download&amp;id=46201">
            <a:extLst>
              <a:ext uri="{FF2B5EF4-FFF2-40B4-BE49-F238E27FC236}">
                <a16:creationId xmlns:a16="http://schemas.microsoft.com/office/drawing/2014/main" id="{3AF14F59-8F5A-4CBC-8E15-BD88440F4B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9074" y="4254418"/>
            <a:ext cx="1592806" cy="16803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mypage.zju.edu.cn/attachments/31/0321063616-1693908964.jpg">
            <a:extLst>
              <a:ext uri="{FF2B5EF4-FFF2-40B4-BE49-F238E27FC236}">
                <a16:creationId xmlns:a16="http://schemas.microsoft.com/office/drawing/2014/main" id="{73603656-D417-49D5-9306-CD6534B462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4254417"/>
            <a:ext cx="1571658" cy="16803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ttp://cse.zju.edu.cn/wescms/sys/filebrowser/file.php?cmd=download&amp;id=48001">
            <a:extLst>
              <a:ext uri="{FF2B5EF4-FFF2-40B4-BE49-F238E27FC236}">
                <a16:creationId xmlns:a16="http://schemas.microsoft.com/office/drawing/2014/main" id="{8426C8FE-6CCA-4FB3-A1E3-0FB8A51263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3536" y="4254416"/>
            <a:ext cx="1478201" cy="1694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80092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dirty="0">
                <a:latin typeface="+mn-ea"/>
              </a:rPr>
              <a:t>仪表所简介</a:t>
            </a:r>
            <a:endParaRPr lang="zh-CN" altLang="en-US" sz="3200" dirty="0"/>
          </a:p>
        </p:txBody>
      </p:sp>
      <p:sp>
        <p:nvSpPr>
          <p:cNvPr id="7172" name="Rectangle 3"/>
          <p:cNvSpPr>
            <a:spLocks noGrp="1" noChangeArrowheads="1"/>
          </p:cNvSpPr>
          <p:nvPr>
            <p:ph idx="1"/>
          </p:nvPr>
        </p:nvSpPr>
        <p:spPr>
          <a:xfrm>
            <a:off x="539552" y="1268760"/>
            <a:ext cx="7772400" cy="4680520"/>
          </a:xfrm>
        </p:spPr>
        <p:txBody>
          <a:bodyPr/>
          <a:lstStyle/>
          <a:p>
            <a:pPr eaLnBrk="1" hangingPunct="1">
              <a:lnSpc>
                <a:spcPct val="80000"/>
              </a:lnSpc>
            </a:pPr>
            <a:r>
              <a:rPr lang="zh-CN" altLang="en-US" dirty="0"/>
              <a:t>自动化仪表研究所（简称仪表所）自建所以来一直从事“</a:t>
            </a:r>
            <a:r>
              <a:rPr lang="zh-CN" altLang="en-US" dirty="0">
                <a:solidFill>
                  <a:srgbClr val="FF0000"/>
                </a:solidFill>
              </a:rPr>
              <a:t>检测技术与自动化装置</a:t>
            </a:r>
            <a:r>
              <a:rPr lang="zh-CN" altLang="en-US" dirty="0"/>
              <a:t>”学科的教学、科研工作。在</a:t>
            </a:r>
            <a:r>
              <a:rPr lang="en-US" altLang="zh-CN" dirty="0"/>
              <a:t>2001</a:t>
            </a:r>
            <a:r>
              <a:rPr lang="zh-CN" altLang="en-US" dirty="0"/>
              <a:t>年即被评为国家重点学科，在多次二级学科评估中均名列前茅。整体学术和科研水平在国内“检测技术与自动化装置”二级学科中稳居国内领先地位。</a:t>
            </a:r>
            <a:endParaRPr lang="en-US" altLang="zh-CN" dirty="0"/>
          </a:p>
          <a:p>
            <a:pPr eaLnBrk="1" hangingPunct="1">
              <a:lnSpc>
                <a:spcPct val="80000"/>
              </a:lnSpc>
            </a:pPr>
            <a:endParaRPr lang="zh-CN" altLang="en-US" dirty="0"/>
          </a:p>
          <a:p>
            <a:pPr eaLnBrk="1" hangingPunct="1">
              <a:lnSpc>
                <a:spcPct val="80000"/>
              </a:lnSpc>
            </a:pPr>
            <a:r>
              <a:rPr lang="zh-CN" altLang="en-US" dirty="0"/>
              <a:t>复杂过程参数检测技术</a:t>
            </a:r>
            <a:r>
              <a:rPr lang="en-US" altLang="zh-CN" dirty="0"/>
              <a:t>-</a:t>
            </a:r>
            <a:r>
              <a:rPr lang="zh-CN" altLang="en-US" dirty="0"/>
              <a:t>多相流检测技术、水质检测和预警技术、特种自动化仪表以及专有特种控制装置等是目前自动化仪表研究所的重点研究领域。所获得的相关研究成果已达国际先进水平，并已得到较广泛的应用，取得了巨大的经济效益和社会效益。</a:t>
            </a:r>
            <a:endParaRPr lang="en-US" altLang="zh-CN" dirty="0"/>
          </a:p>
          <a:p>
            <a:pPr eaLnBrk="1" hangingPunct="1">
              <a:lnSpc>
                <a:spcPct val="80000"/>
              </a:lnSpc>
            </a:pPr>
            <a:endParaRPr lang="en-US" altLang="zh-CN" dirty="0"/>
          </a:p>
          <a:p>
            <a:pPr eaLnBrk="1" hangingPunct="1">
              <a:lnSpc>
                <a:spcPct val="80000"/>
              </a:lnSpc>
            </a:pPr>
            <a:r>
              <a:rPr lang="zh-CN" altLang="en-US" dirty="0"/>
              <a:t>自动化仪表研究所目前已具备相当的国际影响力。与欧美日多所大学和科研机构建立良好的合作关系。</a:t>
            </a:r>
          </a:p>
        </p:txBody>
      </p:sp>
    </p:spTree>
    <p:extLst>
      <p:ext uri="{BB962C8B-B14F-4D97-AF65-F5344CB8AC3E}">
        <p14:creationId xmlns:p14="http://schemas.microsoft.com/office/powerpoint/2010/main" val="38131373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Arial" panose="020B0604020202020204" pitchFamily="34" charset="0"/>
                <a:cs typeface="Arial" panose="020B0604020202020204" pitchFamily="34" charset="0"/>
              </a:rPr>
              <a:t>非介入式压力检测</a:t>
            </a:r>
          </a:p>
        </p:txBody>
      </p:sp>
      <p:sp>
        <p:nvSpPr>
          <p:cNvPr id="3" name="内容占位符 2"/>
          <p:cNvSpPr>
            <a:spLocks noGrp="1"/>
          </p:cNvSpPr>
          <p:nvPr>
            <p:ph idx="1"/>
          </p:nvPr>
        </p:nvSpPr>
        <p:spPr>
          <a:xfrm>
            <a:off x="685800" y="1268760"/>
            <a:ext cx="7772400" cy="4827240"/>
          </a:xfrm>
        </p:spPr>
        <p:txBody>
          <a:bodyPr/>
          <a:lstStyle/>
          <a:p>
            <a:pPr eaLnBrk="1" hangingPunct="1">
              <a:lnSpc>
                <a:spcPct val="125000"/>
              </a:lnSpc>
              <a:spcAft>
                <a:spcPts val="600"/>
              </a:spcAft>
            </a:pPr>
            <a:r>
              <a:rPr lang="zh-CN" altLang="en-US" sz="2800" dirty="0">
                <a:latin typeface="Arial" panose="020B0604020202020204" pitchFamily="34" charset="0"/>
                <a:cs typeface="Arial" panose="020B0604020202020204" pitchFamily="34" charset="0"/>
              </a:rPr>
              <a:t>背景</a:t>
            </a:r>
            <a:endParaRPr lang="en-US" altLang="zh-CN" sz="2800" dirty="0">
              <a:latin typeface="Arial" panose="020B0604020202020204" pitchFamily="34" charset="0"/>
              <a:cs typeface="Arial" panose="020B0604020202020204" pitchFamily="34" charset="0"/>
            </a:endParaRPr>
          </a:p>
          <a:p>
            <a:pPr lvl="1" eaLnBrk="1" hangingPunct="1">
              <a:lnSpc>
                <a:spcPct val="125000"/>
              </a:lnSpc>
              <a:spcAft>
                <a:spcPts val="600"/>
              </a:spcAft>
            </a:pPr>
            <a:r>
              <a:rPr lang="zh-CN" altLang="en-US" b="1" dirty="0">
                <a:latin typeface="Arial" panose="020B0604020202020204" pitchFamily="34" charset="0"/>
                <a:cs typeface="Arial" panose="020B0604020202020204" pitchFamily="34" charset="0"/>
              </a:rPr>
              <a:t>传统压力检测方法：</a:t>
            </a:r>
            <a:r>
              <a:rPr lang="zh-CN" altLang="en-US" b="1" dirty="0">
                <a:solidFill>
                  <a:srgbClr val="FF0000"/>
                </a:solidFill>
                <a:latin typeface="Arial" panose="020B0604020202020204" pitchFamily="34" charset="0"/>
                <a:cs typeface="Arial" panose="020B0604020202020204" pitchFamily="34" charset="0"/>
              </a:rPr>
              <a:t>介入式</a:t>
            </a:r>
            <a:endParaRPr lang="en-US" altLang="zh-CN" b="1" dirty="0">
              <a:latin typeface="Arial" panose="020B0604020202020204" pitchFamily="34" charset="0"/>
              <a:cs typeface="Arial" panose="020B0604020202020204" pitchFamily="34" charset="0"/>
            </a:endParaRPr>
          </a:p>
          <a:p>
            <a:pPr lvl="1" eaLnBrk="1" hangingPunct="1">
              <a:lnSpc>
                <a:spcPct val="125000"/>
              </a:lnSpc>
              <a:spcAft>
                <a:spcPts val="600"/>
              </a:spcAft>
            </a:pPr>
            <a:r>
              <a:rPr lang="zh-CN" altLang="en-US" b="1" dirty="0">
                <a:solidFill>
                  <a:srgbClr val="FF0000"/>
                </a:solidFill>
                <a:latin typeface="Arial" panose="020B0604020202020204" pitchFamily="34" charset="0"/>
                <a:cs typeface="Arial" panose="020B0604020202020204" pitchFamily="34" charset="0"/>
              </a:rPr>
              <a:t>安全性</a:t>
            </a:r>
            <a:r>
              <a:rPr lang="zh-CN" altLang="en-US" b="1" dirty="0">
                <a:latin typeface="Arial" panose="020B0604020202020204" pitchFamily="34" charset="0"/>
                <a:cs typeface="Arial" panose="020B0604020202020204" pitchFamily="34" charset="0"/>
              </a:rPr>
              <a:t>   开孔会引起孔边缘局部应力集中，开孔后的应力峰值一般可达薄膜应力的</a:t>
            </a:r>
            <a:r>
              <a:rPr lang="en-US" altLang="zh-CN" b="1" dirty="0">
                <a:latin typeface="Arial" panose="020B0604020202020204" pitchFamily="34" charset="0"/>
                <a:cs typeface="Arial" panose="020B0604020202020204" pitchFamily="34" charset="0"/>
              </a:rPr>
              <a:t>3-6</a:t>
            </a:r>
            <a:r>
              <a:rPr lang="zh-CN" altLang="en-US" b="1" dirty="0">
                <a:latin typeface="Arial" panose="020B0604020202020204" pitchFamily="34" charset="0"/>
                <a:cs typeface="Arial" panose="020B0604020202020204" pitchFamily="34" charset="0"/>
              </a:rPr>
              <a:t>倍，容易引发裂纹等缺陷，是许多压力容器安全事故的重要原因；</a:t>
            </a:r>
          </a:p>
          <a:p>
            <a:pPr lvl="1" eaLnBrk="1" hangingPunct="1">
              <a:lnSpc>
                <a:spcPct val="125000"/>
              </a:lnSpc>
              <a:spcAft>
                <a:spcPts val="600"/>
              </a:spcAft>
            </a:pPr>
            <a:r>
              <a:rPr lang="zh-CN" altLang="en-US" b="1" dirty="0">
                <a:solidFill>
                  <a:srgbClr val="FF0000"/>
                </a:solidFill>
                <a:latin typeface="Arial" panose="020B0604020202020204" pitchFamily="34" charset="0"/>
                <a:cs typeface="Arial" panose="020B0604020202020204" pitchFamily="34" charset="0"/>
              </a:rPr>
              <a:t>预留位置  </a:t>
            </a:r>
            <a:r>
              <a:rPr lang="zh-CN" altLang="en-US" b="1" dirty="0">
                <a:latin typeface="Arial" panose="020B0604020202020204" pitchFamily="34" charset="0"/>
                <a:cs typeface="Arial" panose="020B0604020202020204" pitchFamily="34" charset="0"/>
              </a:rPr>
              <a:t>工程应用中有些压力管道没有空间或者安装压力表影响设备功能；</a:t>
            </a:r>
            <a:endParaRPr lang="en-US" altLang="zh-CN" b="1" dirty="0">
              <a:latin typeface="Arial" panose="020B0604020202020204" pitchFamily="34" charset="0"/>
              <a:cs typeface="Arial" panose="020B0604020202020204" pitchFamily="34" charset="0"/>
            </a:endParaRPr>
          </a:p>
          <a:p>
            <a:pPr lvl="1" eaLnBrk="1" hangingPunct="1">
              <a:lnSpc>
                <a:spcPct val="125000"/>
              </a:lnSpc>
              <a:spcAft>
                <a:spcPts val="600"/>
              </a:spcAft>
            </a:pPr>
            <a:r>
              <a:rPr lang="zh-CN" altLang="en-US" b="1" dirty="0">
                <a:solidFill>
                  <a:srgbClr val="FF0000"/>
                </a:solidFill>
                <a:latin typeface="Arial" panose="020B0604020202020204" pitchFamily="34" charset="0"/>
                <a:cs typeface="Arial" panose="020B0604020202020204" pitchFamily="34" charset="0"/>
              </a:rPr>
              <a:t>介质</a:t>
            </a:r>
            <a:r>
              <a:rPr lang="zh-CN" altLang="en-US" b="1" dirty="0">
                <a:latin typeface="Arial" panose="020B0604020202020204" pitchFamily="34" charset="0"/>
                <a:cs typeface="Arial" panose="020B0604020202020204" pitchFamily="34" charset="0"/>
              </a:rPr>
              <a:t>的腐蚀、引压管的堵塞、动态特性等。</a:t>
            </a:r>
          </a:p>
          <a:p>
            <a:endParaRPr lang="zh-CN"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471636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5" name="Group 4"/>
          <p:cNvGrpSpPr>
            <a:grpSpLocks/>
          </p:cNvGrpSpPr>
          <p:nvPr/>
        </p:nvGrpSpPr>
        <p:grpSpPr bwMode="auto">
          <a:xfrm>
            <a:off x="881063" y="1412776"/>
            <a:ext cx="7724775" cy="822325"/>
            <a:chOff x="894" y="1906"/>
            <a:chExt cx="4866" cy="518"/>
          </a:xfrm>
        </p:grpSpPr>
        <p:sp>
          <p:nvSpPr>
            <p:cNvPr id="23557" name="Text Box 5"/>
            <p:cNvSpPr txBox="1">
              <a:spLocks noChangeArrowheads="1"/>
            </p:cNvSpPr>
            <p:nvPr/>
          </p:nvSpPr>
          <p:spPr bwMode="auto">
            <a:xfrm>
              <a:off x="894" y="1982"/>
              <a:ext cx="467" cy="442"/>
            </a:xfrm>
            <a:prstGeom prst="rect">
              <a:avLst/>
            </a:prstGeom>
            <a:noFill/>
            <a:ln w="9525">
              <a:noFill/>
              <a:miter lim="800000"/>
              <a:headEnd/>
              <a:tailEnd/>
            </a:ln>
          </p:spPr>
          <p:txBody>
            <a:bodyPr>
              <a:spAutoFit/>
            </a:bodyPr>
            <a:lstStyle/>
            <a:p>
              <a:pPr eaLnBrk="1" hangingPunct="1"/>
              <a:r>
                <a:rPr lang="zh-CN" altLang="en-US" sz="2000" b="1" dirty="0">
                  <a:solidFill>
                    <a:srgbClr val="FF0000"/>
                  </a:solidFill>
                  <a:latin typeface="楷体_GB2312" panose="02010609030101010101" pitchFamily="49" charset="-122"/>
                  <a:ea typeface="楷体_GB2312" panose="02010609030101010101" pitchFamily="49" charset="-122"/>
                </a:rPr>
                <a:t>压力</a:t>
              </a:r>
              <a:r>
                <a:rPr lang="zh-CN" altLang="en-US" sz="2000" b="1" dirty="0">
                  <a:solidFill>
                    <a:srgbClr val="000000"/>
                  </a:solidFill>
                  <a:latin typeface="楷体_GB2312" panose="02010609030101010101" pitchFamily="49" charset="-122"/>
                  <a:ea typeface="楷体_GB2312" panose="02010609030101010101" pitchFamily="49" charset="-122"/>
                </a:rPr>
                <a:t>变化</a:t>
              </a:r>
            </a:p>
          </p:txBody>
        </p:sp>
        <p:sp>
          <p:nvSpPr>
            <p:cNvPr id="23558" name="Text Box 6"/>
            <p:cNvSpPr txBox="1">
              <a:spLocks noChangeArrowheads="1"/>
            </p:cNvSpPr>
            <p:nvPr/>
          </p:nvSpPr>
          <p:spPr bwMode="auto">
            <a:xfrm>
              <a:off x="1587" y="1979"/>
              <a:ext cx="817" cy="442"/>
            </a:xfrm>
            <a:prstGeom prst="rect">
              <a:avLst/>
            </a:prstGeom>
            <a:noFill/>
            <a:ln w="9525">
              <a:noFill/>
              <a:miter lim="800000"/>
              <a:headEnd/>
              <a:tailEnd/>
            </a:ln>
          </p:spPr>
          <p:txBody>
            <a:bodyPr>
              <a:spAutoFit/>
            </a:bodyPr>
            <a:lstStyle/>
            <a:p>
              <a:pPr eaLnBrk="1" hangingPunct="1"/>
              <a:r>
                <a:rPr lang="zh-CN" altLang="en-US" sz="2000" b="1" dirty="0">
                  <a:solidFill>
                    <a:srgbClr val="000000"/>
                  </a:solidFill>
                  <a:latin typeface="楷体_GB2312" panose="02010609030101010101" pitchFamily="49" charset="-122"/>
                  <a:ea typeface="楷体_GB2312" panose="02010609030101010101" pitchFamily="49" charset="-122"/>
                </a:rPr>
                <a:t>容器壁应力变化</a:t>
              </a:r>
            </a:p>
          </p:txBody>
        </p:sp>
        <p:sp>
          <p:nvSpPr>
            <p:cNvPr id="23559" name="Text Box 7"/>
            <p:cNvSpPr txBox="1">
              <a:spLocks noChangeArrowheads="1"/>
            </p:cNvSpPr>
            <p:nvPr/>
          </p:nvSpPr>
          <p:spPr bwMode="auto">
            <a:xfrm>
              <a:off x="2631" y="1979"/>
              <a:ext cx="817" cy="442"/>
            </a:xfrm>
            <a:prstGeom prst="rect">
              <a:avLst/>
            </a:prstGeom>
            <a:noFill/>
            <a:ln w="9525">
              <a:noFill/>
              <a:miter lim="800000"/>
              <a:headEnd/>
              <a:tailEnd/>
            </a:ln>
          </p:spPr>
          <p:txBody>
            <a:bodyPr>
              <a:spAutoFit/>
            </a:bodyPr>
            <a:lstStyle/>
            <a:p>
              <a:pPr eaLnBrk="1" hangingPunct="1"/>
              <a:r>
                <a:rPr lang="zh-CN" altLang="en-US" sz="2000" b="1" dirty="0">
                  <a:solidFill>
                    <a:srgbClr val="000000"/>
                  </a:solidFill>
                  <a:latin typeface="楷体_GB2312" panose="02010609030101010101" pitchFamily="49" charset="-122"/>
                  <a:ea typeface="楷体_GB2312" panose="02010609030101010101" pitchFamily="49" charset="-122"/>
                </a:rPr>
                <a:t>超声波波速变化</a:t>
              </a:r>
            </a:p>
          </p:txBody>
        </p:sp>
        <p:sp>
          <p:nvSpPr>
            <p:cNvPr id="23560" name="Text Box 8"/>
            <p:cNvSpPr txBox="1">
              <a:spLocks noChangeArrowheads="1"/>
            </p:cNvSpPr>
            <p:nvPr/>
          </p:nvSpPr>
          <p:spPr bwMode="auto">
            <a:xfrm>
              <a:off x="4332" y="1979"/>
              <a:ext cx="843" cy="442"/>
            </a:xfrm>
            <a:prstGeom prst="rect">
              <a:avLst/>
            </a:prstGeom>
            <a:noFill/>
            <a:ln w="9525">
              <a:noFill/>
              <a:miter lim="800000"/>
              <a:headEnd/>
              <a:tailEnd/>
            </a:ln>
          </p:spPr>
          <p:txBody>
            <a:bodyPr>
              <a:spAutoFit/>
            </a:bodyPr>
            <a:lstStyle/>
            <a:p>
              <a:pPr eaLnBrk="1" hangingPunct="1"/>
              <a:r>
                <a:rPr lang="zh-CN" altLang="en-US" sz="2000" b="1" dirty="0">
                  <a:solidFill>
                    <a:srgbClr val="FF0000"/>
                  </a:solidFill>
                  <a:latin typeface="楷体_GB2312" panose="02010609030101010101" pitchFamily="49" charset="-122"/>
                  <a:ea typeface="楷体_GB2312" panose="02010609030101010101" pitchFamily="49" charset="-122"/>
                </a:rPr>
                <a:t>传播时间</a:t>
              </a:r>
              <a:r>
                <a:rPr lang="zh-CN" altLang="en-US" sz="2000" b="1" dirty="0">
                  <a:solidFill>
                    <a:srgbClr val="000000"/>
                  </a:solidFill>
                  <a:latin typeface="楷体_GB2312" panose="02010609030101010101" pitchFamily="49" charset="-122"/>
                  <a:ea typeface="楷体_GB2312" panose="02010609030101010101" pitchFamily="49" charset="-122"/>
                </a:rPr>
                <a:t>变化</a:t>
              </a:r>
            </a:p>
          </p:txBody>
        </p:sp>
        <p:sp>
          <p:nvSpPr>
            <p:cNvPr id="23561" name="Text Box 9"/>
            <p:cNvSpPr txBox="1">
              <a:spLocks noChangeArrowheads="1"/>
            </p:cNvSpPr>
            <p:nvPr/>
          </p:nvSpPr>
          <p:spPr bwMode="auto">
            <a:xfrm>
              <a:off x="4944" y="1979"/>
              <a:ext cx="816" cy="250"/>
            </a:xfrm>
            <a:prstGeom prst="rect">
              <a:avLst/>
            </a:prstGeom>
            <a:noFill/>
            <a:ln w="9525">
              <a:noFill/>
              <a:miter lim="800000"/>
              <a:headEnd/>
              <a:tailEnd/>
            </a:ln>
          </p:spPr>
          <p:txBody>
            <a:bodyPr>
              <a:spAutoFit/>
            </a:bodyPr>
            <a:lstStyle/>
            <a:p>
              <a:pPr eaLnBrk="1" hangingPunct="1"/>
              <a:endParaRPr lang="zh-CN" altLang="en-US" sz="2000" b="1" dirty="0">
                <a:solidFill>
                  <a:schemeClr val="folHlink"/>
                </a:solidFill>
                <a:latin typeface="楷体_GB2312" panose="02010609030101010101" pitchFamily="49" charset="-122"/>
                <a:ea typeface="楷体_GB2312" panose="02010609030101010101" pitchFamily="49" charset="-122"/>
              </a:endParaRPr>
            </a:p>
          </p:txBody>
        </p:sp>
        <p:sp>
          <p:nvSpPr>
            <p:cNvPr id="23562" name="Line 10"/>
            <p:cNvSpPr>
              <a:spLocks noChangeShapeType="1"/>
            </p:cNvSpPr>
            <p:nvPr/>
          </p:nvSpPr>
          <p:spPr bwMode="auto">
            <a:xfrm>
              <a:off x="1315" y="2206"/>
              <a:ext cx="272" cy="0"/>
            </a:xfrm>
            <a:prstGeom prst="line">
              <a:avLst/>
            </a:prstGeom>
            <a:noFill/>
            <a:ln w="9525">
              <a:solidFill>
                <a:schemeClr val="tx1"/>
              </a:solidFill>
              <a:round/>
              <a:headEnd/>
              <a:tailEnd type="triangle" w="med" len="med"/>
            </a:ln>
          </p:spPr>
          <p:txBody>
            <a:bodyPr/>
            <a:lstStyle/>
            <a:p>
              <a:endParaRPr lang="zh-CN" altLang="en-US">
                <a:latin typeface="楷体_GB2312" panose="02010609030101010101" pitchFamily="49" charset="-122"/>
                <a:ea typeface="楷体_GB2312" panose="02010609030101010101" pitchFamily="49" charset="-122"/>
              </a:endParaRPr>
            </a:p>
          </p:txBody>
        </p:sp>
        <p:sp>
          <p:nvSpPr>
            <p:cNvPr id="23563" name="Line 11"/>
            <p:cNvSpPr>
              <a:spLocks noChangeShapeType="1"/>
            </p:cNvSpPr>
            <p:nvPr/>
          </p:nvSpPr>
          <p:spPr bwMode="auto">
            <a:xfrm>
              <a:off x="2359" y="2206"/>
              <a:ext cx="272" cy="0"/>
            </a:xfrm>
            <a:prstGeom prst="line">
              <a:avLst/>
            </a:prstGeom>
            <a:noFill/>
            <a:ln w="9525">
              <a:solidFill>
                <a:schemeClr val="tx1"/>
              </a:solidFill>
              <a:round/>
              <a:headEnd/>
              <a:tailEnd type="triangle" w="med" len="med"/>
            </a:ln>
          </p:spPr>
          <p:txBody>
            <a:bodyPr/>
            <a:lstStyle/>
            <a:p>
              <a:endParaRPr lang="zh-CN" altLang="en-US">
                <a:latin typeface="楷体_GB2312" panose="02010609030101010101" pitchFamily="49" charset="-122"/>
                <a:ea typeface="楷体_GB2312" panose="02010609030101010101" pitchFamily="49" charset="-122"/>
              </a:endParaRPr>
            </a:p>
          </p:txBody>
        </p:sp>
        <p:sp>
          <p:nvSpPr>
            <p:cNvPr id="23564" name="Line 12"/>
            <p:cNvSpPr>
              <a:spLocks noChangeShapeType="1"/>
            </p:cNvSpPr>
            <p:nvPr/>
          </p:nvSpPr>
          <p:spPr bwMode="auto">
            <a:xfrm>
              <a:off x="3447" y="2206"/>
              <a:ext cx="930" cy="0"/>
            </a:xfrm>
            <a:prstGeom prst="line">
              <a:avLst/>
            </a:prstGeom>
            <a:noFill/>
            <a:ln w="9525">
              <a:solidFill>
                <a:schemeClr val="tx1"/>
              </a:solidFill>
              <a:round/>
              <a:headEnd/>
              <a:tailEnd type="triangle" w="med" len="med"/>
            </a:ln>
          </p:spPr>
          <p:txBody>
            <a:bodyPr/>
            <a:lstStyle/>
            <a:p>
              <a:endParaRPr lang="zh-CN" altLang="en-US">
                <a:latin typeface="楷体_GB2312" panose="02010609030101010101" pitchFamily="49" charset="-122"/>
                <a:ea typeface="楷体_GB2312" panose="02010609030101010101" pitchFamily="49" charset="-122"/>
              </a:endParaRPr>
            </a:p>
          </p:txBody>
        </p:sp>
        <p:sp>
          <p:nvSpPr>
            <p:cNvPr id="23565" name="Rectangle 13"/>
            <p:cNvSpPr>
              <a:spLocks noChangeArrowheads="1"/>
            </p:cNvSpPr>
            <p:nvPr/>
          </p:nvSpPr>
          <p:spPr bwMode="auto">
            <a:xfrm>
              <a:off x="3531" y="1906"/>
              <a:ext cx="1058" cy="252"/>
            </a:xfrm>
            <a:prstGeom prst="rect">
              <a:avLst/>
            </a:prstGeom>
            <a:noFill/>
            <a:ln w="12700">
              <a:noFill/>
              <a:miter lim="800000"/>
              <a:headEnd/>
              <a:tailEnd/>
            </a:ln>
          </p:spPr>
          <p:txBody>
            <a:bodyPr>
              <a:spAutoFit/>
            </a:bodyPr>
            <a:lstStyle/>
            <a:p>
              <a:r>
                <a:rPr lang="zh-CN" altLang="en-US" sz="2000" b="1" dirty="0">
                  <a:solidFill>
                    <a:srgbClr val="000000"/>
                  </a:solidFill>
                  <a:latin typeface="楷体_GB2312" panose="02010609030101010101" pitchFamily="49" charset="-122"/>
                  <a:ea typeface="楷体_GB2312" panose="02010609030101010101" pitchFamily="49" charset="-122"/>
                </a:rPr>
                <a:t>距离固定</a:t>
              </a:r>
            </a:p>
          </p:txBody>
        </p:sp>
      </p:grpSp>
      <p:pic>
        <p:nvPicPr>
          <p:cNvPr id="23556" name="Picture 3"/>
          <p:cNvPicPr>
            <a:picLocks noChangeAspect="1" noChangeArrowheads="1"/>
          </p:cNvPicPr>
          <p:nvPr/>
        </p:nvPicPr>
        <p:blipFill>
          <a:blip r:embed="rId2" cstate="print"/>
          <a:srcRect/>
          <a:stretch>
            <a:fillRect/>
          </a:stretch>
        </p:blipFill>
        <p:spPr bwMode="auto">
          <a:xfrm>
            <a:off x="1319981" y="2348880"/>
            <a:ext cx="6629400" cy="3940175"/>
          </a:xfrm>
          <a:prstGeom prst="rect">
            <a:avLst/>
          </a:prstGeom>
          <a:noFill/>
          <a:ln w="9525">
            <a:noFill/>
            <a:miter lim="800000"/>
            <a:headEnd/>
            <a:tailEnd/>
          </a:ln>
        </p:spPr>
      </p:pic>
      <p:sp>
        <p:nvSpPr>
          <p:cNvPr id="14" name="标题 1"/>
          <p:cNvSpPr>
            <a:spLocks noGrp="1"/>
          </p:cNvSpPr>
          <p:nvPr>
            <p:ph type="title"/>
          </p:nvPr>
        </p:nvSpPr>
        <p:spPr>
          <a:xfrm>
            <a:off x="1331640" y="274638"/>
            <a:ext cx="6192688" cy="706090"/>
          </a:xfrm>
        </p:spPr>
        <p:txBody>
          <a:bodyPr/>
          <a:lstStyle/>
          <a:p>
            <a:endParaRPr lang="zh-CN" altLang="en-US" sz="3200" dirty="0"/>
          </a:p>
        </p:txBody>
      </p:sp>
    </p:spTree>
    <p:extLst>
      <p:ext uri="{BB962C8B-B14F-4D97-AF65-F5344CB8AC3E}">
        <p14:creationId xmlns:p14="http://schemas.microsoft.com/office/powerpoint/2010/main" val="95823343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latin typeface="Arial" panose="020B0604020202020204" pitchFamily="34" charset="0"/>
              <a:cs typeface="Arial" panose="020B0604020202020204" pitchFamily="34" charset="0"/>
            </a:endParaRPr>
          </a:p>
        </p:txBody>
      </p:sp>
      <p:sp>
        <p:nvSpPr>
          <p:cNvPr id="4" name="内容占位符 2"/>
          <p:cNvSpPr>
            <a:spLocks noGrp="1"/>
          </p:cNvSpPr>
          <p:nvPr>
            <p:ph idx="1"/>
          </p:nvPr>
        </p:nvSpPr>
        <p:spPr>
          <a:xfrm>
            <a:off x="685800" y="1557338"/>
            <a:ext cx="7772400" cy="1655638"/>
          </a:xfrm>
        </p:spPr>
        <p:txBody>
          <a:bodyPr/>
          <a:lstStyle/>
          <a:p>
            <a:r>
              <a:rPr lang="zh-CN" altLang="en-US" dirty="0">
                <a:latin typeface="Arial" panose="020B0604020202020204" pitchFamily="34" charset="0"/>
                <a:cs typeface="Arial" panose="020B0604020202020204" pitchFamily="34" charset="0"/>
              </a:rPr>
              <a:t>从事该方向研究老师：</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张宏建：</a:t>
            </a:r>
            <a:r>
              <a:rPr lang="en-US" altLang="zh-CN" dirty="0">
                <a:latin typeface="Arial" panose="020B0604020202020204" pitchFamily="34" charset="0"/>
                <a:cs typeface="Arial" panose="020B0604020202020204" pitchFamily="34" charset="0"/>
              </a:rPr>
              <a:t>hjzhang@iipc.zju.edu.cn</a:t>
            </a:r>
          </a:p>
          <a:p>
            <a:pPr lvl="1"/>
            <a:r>
              <a:rPr lang="zh-CN" altLang="en-US" dirty="0">
                <a:latin typeface="Arial" panose="020B0604020202020204" pitchFamily="34" charset="0"/>
                <a:cs typeface="Arial" panose="020B0604020202020204" pitchFamily="34" charset="0"/>
              </a:rPr>
              <a:t>周洪亮：</a:t>
            </a:r>
            <a:r>
              <a:rPr lang="en-US" altLang="zh-CN" dirty="0">
                <a:latin typeface="Arial" panose="020B0604020202020204" pitchFamily="34" charset="0"/>
                <a:cs typeface="Arial" panose="020B0604020202020204" pitchFamily="34" charset="0"/>
              </a:rPr>
              <a:t>zjuzhl@zju.edu.cn</a:t>
            </a:r>
          </a:p>
        </p:txBody>
      </p:sp>
      <p:pic>
        <p:nvPicPr>
          <p:cNvPr id="5" name="Picture 2" descr="http://cse.zju.edu.cn/wescms/sys/filebrowser/file.php?cmd=download&amp;id=46199">
            <a:extLst>
              <a:ext uri="{FF2B5EF4-FFF2-40B4-BE49-F238E27FC236}">
                <a16:creationId xmlns:a16="http://schemas.microsoft.com/office/drawing/2014/main" id="{9AC0286F-F2DE-4F13-954A-DF8CD0FDB8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7832" y="4149080"/>
            <a:ext cx="2175418" cy="1680322"/>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a:extLst>
              <a:ext uri="{FF2B5EF4-FFF2-40B4-BE49-F238E27FC236}">
                <a16:creationId xmlns:a16="http://schemas.microsoft.com/office/drawing/2014/main" id="{2600AF12-71BC-4C0B-ACA2-79CC3AC1B495}"/>
              </a:ext>
            </a:extLst>
          </p:cNvPr>
          <p:cNvPicPr>
            <a:picLocks noChangeAspect="1"/>
          </p:cNvPicPr>
          <p:nvPr/>
        </p:nvPicPr>
        <p:blipFill>
          <a:blip r:embed="rId3"/>
          <a:stretch>
            <a:fillRect/>
          </a:stretch>
        </p:blipFill>
        <p:spPr>
          <a:xfrm>
            <a:off x="4253741" y="4149080"/>
            <a:ext cx="1395326" cy="1679559"/>
          </a:xfrm>
          <a:prstGeom prst="rect">
            <a:avLst/>
          </a:prstGeom>
        </p:spPr>
      </p:pic>
    </p:spTree>
    <p:extLst>
      <p:ext uri="{BB962C8B-B14F-4D97-AF65-F5344CB8AC3E}">
        <p14:creationId xmlns:p14="http://schemas.microsoft.com/office/powerpoint/2010/main" val="295467871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kern="1200" dirty="0">
                <a:latin typeface="Arial" panose="020B0604020202020204" pitchFamily="34" charset="0"/>
                <a:cs typeface="Arial" panose="020B0604020202020204" pitchFamily="34" charset="0"/>
              </a:rPr>
              <a:t>复合无损检测技术</a:t>
            </a:r>
            <a:endParaRPr lang="zh-CN" altLang="en-US" dirty="0">
              <a:latin typeface="Arial" panose="020B0604020202020204" pitchFamily="34" charset="0"/>
              <a:cs typeface="Arial" panose="020B0604020202020204" pitchFamily="34" charset="0"/>
            </a:endParaRPr>
          </a:p>
        </p:txBody>
      </p:sp>
      <p:sp>
        <p:nvSpPr>
          <p:cNvPr id="3" name="内容占位符 2"/>
          <p:cNvSpPr>
            <a:spLocks noGrp="1"/>
          </p:cNvSpPr>
          <p:nvPr>
            <p:ph idx="1"/>
          </p:nvPr>
        </p:nvSpPr>
        <p:spPr>
          <a:xfrm>
            <a:off x="685800" y="1268760"/>
            <a:ext cx="4534272" cy="5184576"/>
          </a:xfrm>
        </p:spPr>
        <p:txBody>
          <a:bodyPr/>
          <a:lstStyle/>
          <a:p>
            <a:r>
              <a:rPr lang="zh-CN" altLang="en-US" dirty="0">
                <a:latin typeface="Arial" panose="020B0604020202020204" pitchFamily="34" charset="0"/>
                <a:cs typeface="Arial" panose="020B0604020202020204" pitchFamily="34" charset="0"/>
              </a:rPr>
              <a:t>面向</a:t>
            </a:r>
            <a:r>
              <a:rPr lang="zh-CN" altLang="en-US" dirty="0">
                <a:solidFill>
                  <a:srgbClr val="FF0000"/>
                </a:solidFill>
                <a:latin typeface="Arial" panose="020B0604020202020204" pitchFamily="34" charset="0"/>
                <a:cs typeface="Arial" panose="020B0604020202020204" pitchFamily="34" charset="0"/>
              </a:rPr>
              <a:t>航空航天</a:t>
            </a:r>
            <a:r>
              <a:rPr lang="zh-CN" altLang="en-US" dirty="0">
                <a:latin typeface="Arial" panose="020B0604020202020204" pitchFamily="34" charset="0"/>
                <a:cs typeface="Arial" panose="020B0604020202020204" pitchFamily="34" charset="0"/>
              </a:rPr>
              <a:t>、</a:t>
            </a:r>
            <a:r>
              <a:rPr lang="zh-CN" altLang="en-US" dirty="0">
                <a:solidFill>
                  <a:srgbClr val="FF0000"/>
                </a:solidFill>
                <a:latin typeface="Arial" panose="020B0604020202020204" pitchFamily="34" charset="0"/>
                <a:cs typeface="Arial" panose="020B0604020202020204" pitchFamily="34" charset="0"/>
              </a:rPr>
              <a:t>轨道交通</a:t>
            </a:r>
            <a:r>
              <a:rPr lang="zh-CN" altLang="en-US" dirty="0">
                <a:latin typeface="Arial" panose="020B0604020202020204" pitchFamily="34" charset="0"/>
                <a:cs typeface="Arial" panose="020B0604020202020204" pitchFamily="34" charset="0"/>
              </a:rPr>
              <a:t>等重要领域关键设施在役检测与评估需求，开展基于多模式复合方法的无损检测技术研究</a:t>
            </a:r>
          </a:p>
          <a:p>
            <a:r>
              <a:rPr lang="zh-CN" altLang="en-US" dirty="0">
                <a:latin typeface="Arial" panose="020B0604020202020204" pitchFamily="34" charset="0"/>
                <a:cs typeface="Arial" panose="020B0604020202020204" pitchFamily="34" charset="0"/>
              </a:rPr>
              <a:t>重点研究</a:t>
            </a:r>
            <a:r>
              <a:rPr lang="zh-CN" altLang="en-US" dirty="0">
                <a:solidFill>
                  <a:srgbClr val="FF0000"/>
                </a:solidFill>
                <a:latin typeface="Arial" panose="020B0604020202020204" pitchFamily="34" charset="0"/>
                <a:cs typeface="Arial" panose="020B0604020202020204" pitchFamily="34" charset="0"/>
              </a:rPr>
              <a:t>多机理复合无损检测耦合机制</a:t>
            </a:r>
            <a:r>
              <a:rPr lang="zh-CN" altLang="en-US" dirty="0">
                <a:latin typeface="Arial" panose="020B0604020202020204" pitchFamily="34" charset="0"/>
                <a:cs typeface="Arial" panose="020B0604020202020204" pitchFamily="34" charset="0"/>
              </a:rPr>
              <a:t>、</a:t>
            </a:r>
            <a:r>
              <a:rPr lang="zh-CN" altLang="en-US" dirty="0">
                <a:solidFill>
                  <a:srgbClr val="FF0000"/>
                </a:solidFill>
                <a:latin typeface="Arial" panose="020B0604020202020204" pitchFamily="34" charset="0"/>
                <a:cs typeface="Arial" panose="020B0604020202020204" pitchFamily="34" charset="0"/>
              </a:rPr>
              <a:t>多源检测</a:t>
            </a:r>
            <a:r>
              <a:rPr lang="zh-CN" altLang="en-US" dirty="0">
                <a:latin typeface="Arial" panose="020B0604020202020204" pitchFamily="34" charset="0"/>
                <a:cs typeface="Arial" panose="020B0604020202020204" pitchFamily="34" charset="0"/>
              </a:rPr>
              <a:t>信息科学利用、</a:t>
            </a:r>
            <a:r>
              <a:rPr lang="zh-CN" altLang="en-US" dirty="0">
                <a:solidFill>
                  <a:srgbClr val="FF0000"/>
                </a:solidFill>
                <a:latin typeface="Arial" panose="020B0604020202020204" pitchFamily="34" charset="0"/>
                <a:cs typeface="Arial" panose="020B0604020202020204" pitchFamily="34" charset="0"/>
              </a:rPr>
              <a:t>缺陷萌生早期预判</a:t>
            </a:r>
            <a:r>
              <a:rPr lang="zh-CN" altLang="en-US" dirty="0">
                <a:latin typeface="Arial" panose="020B0604020202020204" pitchFamily="34" charset="0"/>
                <a:cs typeface="Arial" panose="020B0604020202020204" pitchFamily="34" charset="0"/>
              </a:rPr>
              <a:t>等关键问题</a:t>
            </a:r>
          </a:p>
          <a:p>
            <a:r>
              <a:rPr lang="zh-CN" altLang="en-US" dirty="0">
                <a:latin typeface="Arial" panose="020B0604020202020204" pitchFamily="34" charset="0"/>
                <a:cs typeface="Arial" panose="020B0604020202020204" pitchFamily="34" charset="0"/>
              </a:rPr>
              <a:t>初步形成基于电磁超声</a:t>
            </a:r>
            <a:r>
              <a:rPr lang="en-US" altLang="zh-CN" dirty="0">
                <a:latin typeface="Arial" panose="020B0604020202020204" pitchFamily="34" charset="0"/>
                <a:cs typeface="Arial" panose="020B0604020202020204" pitchFamily="34" charset="0"/>
              </a:rPr>
              <a:t>/</a:t>
            </a:r>
            <a:r>
              <a:rPr lang="zh-CN" altLang="en-US" dirty="0">
                <a:latin typeface="Arial" panose="020B0604020202020204" pitchFamily="34" charset="0"/>
                <a:cs typeface="Arial" panose="020B0604020202020204" pitchFamily="34" charset="0"/>
              </a:rPr>
              <a:t>涡流方法的</a:t>
            </a:r>
            <a:r>
              <a:rPr lang="zh-CN" altLang="en-US" dirty="0">
                <a:solidFill>
                  <a:srgbClr val="FF0000"/>
                </a:solidFill>
                <a:latin typeface="Arial" panose="020B0604020202020204" pitchFamily="34" charset="0"/>
                <a:cs typeface="Arial" panose="020B0604020202020204" pitchFamily="34" charset="0"/>
              </a:rPr>
              <a:t>多层级复合检测</a:t>
            </a:r>
            <a:r>
              <a:rPr lang="zh-CN" altLang="en-US" dirty="0">
                <a:latin typeface="Arial" panose="020B0604020202020204" pitchFamily="34" charset="0"/>
                <a:cs typeface="Arial" panose="020B0604020202020204" pitchFamily="34" charset="0"/>
              </a:rPr>
              <a:t>与验证系统，可实现导电结构表层和近表层缺陷的快速扫查、定性检测与聚类评估</a:t>
            </a:r>
          </a:p>
        </p:txBody>
      </p:sp>
      <p:pic>
        <p:nvPicPr>
          <p:cNvPr id="27656" name="Picture 8" descr="http://www.ha.xinhuanet.com/zztlj/2014-04/03/1110089206_13965064089101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5363" y="1268760"/>
            <a:ext cx="3518373" cy="23506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52" descr="scanning system"/>
          <p:cNvPicPr>
            <a:picLocks noChangeAspect="1" noChangeArrowheads="1"/>
          </p:cNvPicPr>
          <p:nvPr/>
        </p:nvPicPr>
        <p:blipFill>
          <a:blip r:embed="rId3" cstate="print"/>
          <a:srcRect/>
          <a:stretch>
            <a:fillRect/>
          </a:stretch>
        </p:blipFill>
        <p:spPr bwMode="auto">
          <a:xfrm>
            <a:off x="6012160" y="5193457"/>
            <a:ext cx="2089150" cy="1354137"/>
          </a:xfrm>
          <a:prstGeom prst="rect">
            <a:avLst/>
          </a:prstGeom>
          <a:noFill/>
          <a:ln w="9525">
            <a:noFill/>
            <a:miter lim="800000"/>
            <a:headEnd/>
            <a:tailEnd/>
          </a:ln>
        </p:spPr>
      </p:pic>
      <p:pic>
        <p:nvPicPr>
          <p:cNvPr id="9" name="Picture 153" descr="IMG_0059idea-ect1"/>
          <p:cNvPicPr>
            <a:picLocks noChangeAspect="1" noChangeArrowheads="1"/>
          </p:cNvPicPr>
          <p:nvPr/>
        </p:nvPicPr>
        <p:blipFill>
          <a:blip r:embed="rId4" cstate="print"/>
          <a:srcRect l="19986" r="33357"/>
          <a:stretch>
            <a:fillRect/>
          </a:stretch>
        </p:blipFill>
        <p:spPr bwMode="auto">
          <a:xfrm>
            <a:off x="6012160" y="3713907"/>
            <a:ext cx="1008063" cy="1298575"/>
          </a:xfrm>
          <a:prstGeom prst="rect">
            <a:avLst/>
          </a:prstGeom>
          <a:noFill/>
          <a:ln w="9525">
            <a:noFill/>
            <a:miter lim="800000"/>
            <a:headEnd/>
            <a:tailEnd/>
          </a:ln>
        </p:spPr>
      </p:pic>
      <p:pic>
        <p:nvPicPr>
          <p:cNvPr id="10" name="Picture 154" descr="IMG_0079-sh-ut01"/>
          <p:cNvPicPr>
            <a:picLocks noChangeAspect="1" noChangeArrowheads="1"/>
          </p:cNvPicPr>
          <p:nvPr/>
        </p:nvPicPr>
        <p:blipFill>
          <a:blip r:embed="rId5" cstate="print"/>
          <a:srcRect l="32718" r="19968"/>
          <a:stretch>
            <a:fillRect/>
          </a:stretch>
        </p:blipFill>
        <p:spPr bwMode="auto">
          <a:xfrm>
            <a:off x="7093248" y="3713907"/>
            <a:ext cx="1008062" cy="1285875"/>
          </a:xfrm>
          <a:prstGeom prst="rect">
            <a:avLst/>
          </a:prstGeom>
          <a:noFill/>
          <a:ln w="9525">
            <a:noFill/>
            <a:miter lim="800000"/>
            <a:headEnd/>
            <a:tailEnd/>
          </a:ln>
        </p:spPr>
      </p:pic>
    </p:spTree>
    <p:extLst>
      <p:ext uri="{BB962C8B-B14F-4D97-AF65-F5344CB8AC3E}">
        <p14:creationId xmlns:p14="http://schemas.microsoft.com/office/powerpoint/2010/main" val="110473356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latin typeface="Arial" panose="020B0604020202020204" pitchFamily="34" charset="0"/>
              <a:cs typeface="Arial" panose="020B0604020202020204" pitchFamily="34" charset="0"/>
            </a:endParaRPr>
          </a:p>
        </p:txBody>
      </p:sp>
      <p:sp>
        <p:nvSpPr>
          <p:cNvPr id="4" name="内容占位符 2"/>
          <p:cNvSpPr>
            <a:spLocks noGrp="1"/>
          </p:cNvSpPr>
          <p:nvPr>
            <p:ph idx="1"/>
          </p:nvPr>
        </p:nvSpPr>
        <p:spPr>
          <a:xfrm>
            <a:off x="685800" y="1484784"/>
            <a:ext cx="7772400" cy="4611216"/>
          </a:xfrm>
        </p:spPr>
        <p:txBody>
          <a:bodyPr/>
          <a:lstStyle/>
          <a:p>
            <a:r>
              <a:rPr lang="zh-CN" altLang="en-US" dirty="0">
                <a:latin typeface="Arial" panose="020B0604020202020204" pitchFamily="34" charset="0"/>
                <a:cs typeface="Arial" panose="020B0604020202020204" pitchFamily="34" charset="0"/>
              </a:rPr>
              <a:t>从事该方向研究老师：</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张光新：</a:t>
            </a:r>
            <a:r>
              <a:rPr lang="en-US" altLang="zh-CN" dirty="0">
                <a:latin typeface="Arial" panose="020B0604020202020204" pitchFamily="34" charset="0"/>
                <a:cs typeface="Arial" panose="020B0604020202020204" pitchFamily="34" charset="0"/>
              </a:rPr>
              <a:t>gxzhang@zju.edu.cn</a:t>
            </a:r>
          </a:p>
          <a:p>
            <a:pPr lvl="1"/>
            <a:r>
              <a:rPr lang="zh-CN" altLang="en-US" dirty="0">
                <a:latin typeface="Arial" panose="020B0604020202020204" pitchFamily="34" charset="0"/>
                <a:cs typeface="Arial" panose="020B0604020202020204" pitchFamily="34" charset="0"/>
              </a:rPr>
              <a:t>黄平捷：</a:t>
            </a:r>
            <a:r>
              <a:rPr lang="en-US" altLang="zh-CN" dirty="0">
                <a:latin typeface="Arial" panose="020B0604020202020204" pitchFamily="34" charset="0"/>
                <a:cs typeface="Arial" panose="020B0604020202020204" pitchFamily="34" charset="0"/>
              </a:rPr>
              <a:t>huangpingjie@zju.edu.cn</a:t>
            </a:r>
          </a:p>
          <a:p>
            <a:pPr lvl="1"/>
            <a:endParaRPr lang="zh-CN" altLang="en-US" dirty="0">
              <a:latin typeface="Arial" panose="020B0604020202020204" pitchFamily="34" charset="0"/>
              <a:cs typeface="Arial" panose="020B0604020202020204" pitchFamily="34" charset="0"/>
            </a:endParaRPr>
          </a:p>
        </p:txBody>
      </p:sp>
      <p:pic>
        <p:nvPicPr>
          <p:cNvPr id="5" name="Picture 2" descr="http://cse.zju.edu.cn/wescms/sys/filebrowser/file.php?cmd=download&amp;id=46201">
            <a:extLst>
              <a:ext uri="{FF2B5EF4-FFF2-40B4-BE49-F238E27FC236}">
                <a16:creationId xmlns:a16="http://schemas.microsoft.com/office/drawing/2014/main" id="{C918E5CF-2821-4551-BF94-85573AE2E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4221088"/>
            <a:ext cx="1592806" cy="16803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cse.zju.edu.cn/wescms/sys/filebrowser/file.php?cmd=download&amp;id=48001">
            <a:extLst>
              <a:ext uri="{FF2B5EF4-FFF2-40B4-BE49-F238E27FC236}">
                <a16:creationId xmlns:a16="http://schemas.microsoft.com/office/drawing/2014/main" id="{D747D88C-78A2-4346-A407-54C864F75D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8037" y="4221088"/>
            <a:ext cx="1478201" cy="1694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32765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标题 1"/>
          <p:cNvSpPr>
            <a:spLocks noGrp="1"/>
          </p:cNvSpPr>
          <p:nvPr>
            <p:ph type="title"/>
          </p:nvPr>
        </p:nvSpPr>
        <p:spPr/>
        <p:txBody>
          <a:bodyPr/>
          <a:lstStyle/>
          <a:p>
            <a:r>
              <a:rPr lang="en-US" altLang="zh-CN" sz="3200" dirty="0">
                <a:latin typeface="Arial" panose="020B0604020202020204" pitchFamily="34" charset="0"/>
                <a:cs typeface="Arial" panose="020B0604020202020204" pitchFamily="34" charset="0"/>
              </a:rPr>
              <a:t>PM2.5</a:t>
            </a:r>
            <a:r>
              <a:rPr lang="zh-CN" altLang="en-US" sz="3200" dirty="0">
                <a:latin typeface="Arial" panose="020B0604020202020204" pitchFamily="34" charset="0"/>
                <a:cs typeface="Arial" panose="020B0604020202020204" pitchFamily="34" charset="0"/>
              </a:rPr>
              <a:t>检测技术</a:t>
            </a:r>
          </a:p>
        </p:txBody>
      </p:sp>
      <p:pic>
        <p:nvPicPr>
          <p:cNvPr id="26628" name="图片 7" descr="64249551.jpg"/>
          <p:cNvPicPr>
            <a:picLocks noChangeAspect="1"/>
          </p:cNvPicPr>
          <p:nvPr/>
        </p:nvPicPr>
        <p:blipFill>
          <a:blip r:embed="rId2" cstate="print"/>
          <a:srcRect/>
          <a:stretch>
            <a:fillRect/>
          </a:stretch>
        </p:blipFill>
        <p:spPr bwMode="auto">
          <a:xfrm>
            <a:off x="395536" y="2708920"/>
            <a:ext cx="3659187" cy="3744913"/>
          </a:xfrm>
          <a:prstGeom prst="rect">
            <a:avLst/>
          </a:prstGeom>
          <a:noFill/>
          <a:ln w="9525">
            <a:noFill/>
            <a:miter lim="800000"/>
            <a:headEnd/>
            <a:tailEnd/>
          </a:ln>
        </p:spPr>
      </p:pic>
      <p:sp>
        <p:nvSpPr>
          <p:cNvPr id="26629" name="矩形 5"/>
          <p:cNvSpPr>
            <a:spLocks noChangeArrowheads="1"/>
          </p:cNvSpPr>
          <p:nvPr/>
        </p:nvSpPr>
        <p:spPr bwMode="auto">
          <a:xfrm>
            <a:off x="539552" y="1268760"/>
            <a:ext cx="8094663" cy="1329595"/>
          </a:xfrm>
          <a:prstGeom prst="rect">
            <a:avLst/>
          </a:prstGeom>
          <a:noFill/>
          <a:ln w="9525">
            <a:noFill/>
            <a:miter lim="800000"/>
            <a:headEnd/>
            <a:tailEnd/>
          </a:ln>
        </p:spPr>
        <p:txBody>
          <a:bodyPr>
            <a:spAutoFit/>
          </a:bodyPr>
          <a:lstStyle/>
          <a:p>
            <a:pPr latinLnBrk="1">
              <a:lnSpc>
                <a:spcPct val="135000"/>
              </a:lnSpc>
            </a:pPr>
            <a:r>
              <a:rPr lang="en-US" altLang="zh-CN" dirty="0">
                <a:solidFill>
                  <a:srgbClr val="FF0000"/>
                </a:solidFill>
                <a:latin typeface="Arial" panose="020B0604020202020204" pitchFamily="34" charset="0"/>
                <a:ea typeface="+mn-ea"/>
                <a:cs typeface="Arial" panose="020B0604020202020204" pitchFamily="34" charset="0"/>
              </a:rPr>
              <a:t>PM2.5</a:t>
            </a:r>
            <a:r>
              <a:rPr lang="zh-CN" altLang="en-US" dirty="0">
                <a:solidFill>
                  <a:srgbClr val="FF0000"/>
                </a:solidFill>
                <a:latin typeface="Arial" panose="020B0604020202020204" pitchFamily="34" charset="0"/>
                <a:ea typeface="+mn-ea"/>
                <a:cs typeface="Arial" panose="020B0604020202020204" pitchFamily="34" charset="0"/>
              </a:rPr>
              <a:t>定义：</a:t>
            </a:r>
            <a:endParaRPr lang="en-US" altLang="zh-CN" dirty="0">
              <a:solidFill>
                <a:srgbClr val="FF0000"/>
              </a:solidFill>
              <a:latin typeface="Arial" panose="020B0604020202020204" pitchFamily="34" charset="0"/>
              <a:ea typeface="+mn-ea"/>
              <a:cs typeface="Arial" panose="020B0604020202020204" pitchFamily="34" charset="0"/>
            </a:endParaRPr>
          </a:p>
          <a:p>
            <a:pPr latinLnBrk="1"/>
            <a:r>
              <a:rPr lang="en-US" altLang="zh-CN" dirty="0">
                <a:latin typeface="Arial" panose="020B0604020202020204" pitchFamily="34" charset="0"/>
                <a:ea typeface="+mn-ea"/>
                <a:cs typeface="Arial" panose="020B0604020202020204" pitchFamily="34" charset="0"/>
              </a:rPr>
              <a:t>PM2.5</a:t>
            </a:r>
            <a:r>
              <a:rPr lang="zh-CN" altLang="en-US" dirty="0">
                <a:latin typeface="Arial" panose="020B0604020202020204" pitchFamily="34" charset="0"/>
                <a:ea typeface="+mn-ea"/>
                <a:cs typeface="Arial" panose="020B0604020202020204" pitchFamily="34" charset="0"/>
              </a:rPr>
              <a:t>是指大气中空气动力学直径小于或等于</a:t>
            </a:r>
            <a:r>
              <a:rPr lang="en-US" altLang="zh-CN" dirty="0">
                <a:latin typeface="Arial" panose="020B0604020202020204" pitchFamily="34" charset="0"/>
                <a:ea typeface="+mn-ea"/>
                <a:cs typeface="Arial" panose="020B0604020202020204" pitchFamily="34" charset="0"/>
              </a:rPr>
              <a:t>2.5</a:t>
            </a:r>
            <a:r>
              <a:rPr lang="zh-CN" altLang="en-US" dirty="0">
                <a:latin typeface="Arial" panose="020B0604020202020204" pitchFamily="34" charset="0"/>
                <a:ea typeface="+mn-ea"/>
                <a:cs typeface="Arial" panose="020B0604020202020204" pitchFamily="34" charset="0"/>
              </a:rPr>
              <a:t>微米的颗粒物，也称为可入肺颗粒物。</a:t>
            </a:r>
            <a:endParaRPr lang="en-US" altLang="zh-CN" dirty="0">
              <a:latin typeface="Arial" panose="020B0604020202020204" pitchFamily="34" charset="0"/>
              <a:ea typeface="+mn-ea"/>
              <a:cs typeface="Arial" panose="020B0604020202020204" pitchFamily="34" charset="0"/>
            </a:endParaRPr>
          </a:p>
        </p:txBody>
      </p:sp>
      <p:sp>
        <p:nvSpPr>
          <p:cNvPr id="7" name="矩形 6"/>
          <p:cNvSpPr/>
          <p:nvPr/>
        </p:nvSpPr>
        <p:spPr>
          <a:xfrm>
            <a:off x="4211960" y="3107863"/>
            <a:ext cx="4103688" cy="2985433"/>
          </a:xfrm>
          <a:prstGeom prst="rect">
            <a:avLst/>
          </a:prstGeom>
        </p:spPr>
        <p:txBody>
          <a:bodyPr>
            <a:spAutoFit/>
          </a:bodyPr>
          <a:lstStyle/>
          <a:p>
            <a:pPr marL="342900" indent="-342900">
              <a:spcBef>
                <a:spcPct val="20000"/>
              </a:spcBef>
              <a:defRPr/>
            </a:pPr>
            <a:r>
              <a:rPr lang="en-US" altLang="zh-CN" sz="2000" b="1" kern="0" dirty="0">
                <a:solidFill>
                  <a:srgbClr val="FF0000"/>
                </a:solidFill>
                <a:latin typeface="Arial" panose="020B0604020202020204" pitchFamily="34" charset="0"/>
                <a:ea typeface="+mn-ea"/>
                <a:cs typeface="Arial" panose="020B0604020202020204" pitchFamily="34" charset="0"/>
              </a:rPr>
              <a:t>PM2.5</a:t>
            </a:r>
            <a:r>
              <a:rPr lang="zh-CN" altLang="en-US" sz="2000" b="1" kern="0" dirty="0">
                <a:solidFill>
                  <a:srgbClr val="FF0000"/>
                </a:solidFill>
                <a:latin typeface="Arial" panose="020B0604020202020204" pitchFamily="34" charset="0"/>
                <a:ea typeface="+mn-ea"/>
                <a:cs typeface="Arial" panose="020B0604020202020204" pitchFamily="34" charset="0"/>
              </a:rPr>
              <a:t>危害：</a:t>
            </a:r>
            <a:endParaRPr lang="en-US" altLang="zh-CN" sz="2000" b="1" kern="0" dirty="0">
              <a:solidFill>
                <a:srgbClr val="FF0000"/>
              </a:solidFill>
              <a:latin typeface="Arial" panose="020B0604020202020204" pitchFamily="34" charset="0"/>
              <a:ea typeface="+mn-ea"/>
              <a:cs typeface="Arial" panose="020B0604020202020204" pitchFamily="34" charset="0"/>
            </a:endParaRPr>
          </a:p>
          <a:p>
            <a:pPr marL="342900" indent="-342900">
              <a:spcBef>
                <a:spcPct val="20000"/>
              </a:spcBef>
              <a:defRPr/>
            </a:pPr>
            <a:r>
              <a:rPr lang="zh-CN" altLang="en-US" sz="2000" kern="0" dirty="0">
                <a:latin typeface="Arial" panose="020B0604020202020204" pitchFamily="34" charset="0"/>
                <a:ea typeface="+mn-ea"/>
                <a:cs typeface="Arial" panose="020B0604020202020204" pitchFamily="34" charset="0"/>
              </a:rPr>
              <a:t>   </a:t>
            </a:r>
            <a:r>
              <a:rPr lang="en-US" altLang="zh-CN" sz="2000" kern="0" dirty="0">
                <a:latin typeface="Arial" panose="020B0604020202020204" pitchFamily="34" charset="0"/>
                <a:ea typeface="+mn-ea"/>
                <a:cs typeface="Arial" panose="020B0604020202020204" pitchFamily="34" charset="0"/>
              </a:rPr>
              <a:t>1</a:t>
            </a:r>
            <a:r>
              <a:rPr lang="zh-CN" altLang="en-US" sz="2000" kern="0" dirty="0">
                <a:latin typeface="Arial" panose="020B0604020202020204" pitchFamily="34" charset="0"/>
                <a:ea typeface="+mn-ea"/>
                <a:cs typeface="Arial" panose="020B0604020202020204" pitchFamily="34" charset="0"/>
              </a:rPr>
              <a:t>）地球</a:t>
            </a:r>
            <a:r>
              <a:rPr lang="en-US" altLang="en-US" sz="2000" kern="0" dirty="0" err="1">
                <a:latin typeface="Arial" panose="020B0604020202020204" pitchFamily="34" charset="0"/>
                <a:ea typeface="+mn-ea"/>
                <a:cs typeface="Arial" panose="020B0604020202020204" pitchFamily="34" charset="0"/>
              </a:rPr>
              <a:t>大气成</a:t>
            </a:r>
            <a:r>
              <a:rPr lang="zh-CN" altLang="en-US" sz="2000" kern="0" dirty="0">
                <a:latin typeface="Arial" panose="020B0604020202020204" pitchFamily="34" charset="0"/>
                <a:ea typeface="+mn-ea"/>
                <a:cs typeface="Arial" panose="020B0604020202020204" pitchFamily="34" charset="0"/>
              </a:rPr>
              <a:t>分中含量很少的组分，但它对空气质量和</a:t>
            </a:r>
            <a:r>
              <a:rPr lang="en-US" altLang="en-US" sz="2000" kern="0" dirty="0" err="1">
                <a:latin typeface="Arial" panose="020B0604020202020204" pitchFamily="34" charset="0"/>
                <a:ea typeface="+mn-ea"/>
                <a:cs typeface="Arial" panose="020B0604020202020204" pitchFamily="34" charset="0"/>
              </a:rPr>
              <a:t>能见度</a:t>
            </a:r>
            <a:r>
              <a:rPr lang="zh-CN" altLang="en-US" sz="2000" kern="0" dirty="0">
                <a:latin typeface="Arial" panose="020B0604020202020204" pitchFamily="34" charset="0"/>
                <a:ea typeface="+mn-ea"/>
                <a:cs typeface="Arial" panose="020B0604020202020204" pitchFamily="34" charset="0"/>
              </a:rPr>
              <a:t>等有重要的影响。</a:t>
            </a:r>
            <a:endParaRPr lang="en-US" altLang="zh-CN" sz="2000" kern="0" dirty="0">
              <a:latin typeface="Arial" panose="020B0604020202020204" pitchFamily="34" charset="0"/>
              <a:ea typeface="+mn-ea"/>
              <a:cs typeface="Arial" panose="020B0604020202020204" pitchFamily="34" charset="0"/>
            </a:endParaRPr>
          </a:p>
          <a:p>
            <a:pPr marL="342900" indent="-342900">
              <a:spcBef>
                <a:spcPct val="20000"/>
              </a:spcBef>
              <a:defRPr/>
            </a:pPr>
            <a:r>
              <a:rPr lang="en-US" altLang="zh-CN" sz="2000" kern="0" dirty="0">
                <a:latin typeface="Arial" panose="020B0604020202020204" pitchFamily="34" charset="0"/>
                <a:ea typeface="+mn-ea"/>
                <a:cs typeface="Arial" panose="020B0604020202020204" pitchFamily="34" charset="0"/>
              </a:rPr>
              <a:t>   2</a:t>
            </a:r>
            <a:r>
              <a:rPr lang="zh-CN" altLang="en-US" sz="2000" kern="0" dirty="0">
                <a:latin typeface="Arial" panose="020B0604020202020204" pitchFamily="34" charset="0"/>
                <a:ea typeface="+mn-ea"/>
                <a:cs typeface="Arial" panose="020B0604020202020204" pitchFamily="34" charset="0"/>
              </a:rPr>
              <a:t>）直径仅相当于人类头发的</a:t>
            </a:r>
            <a:r>
              <a:rPr lang="en-US" altLang="en-US" sz="2000" kern="0" dirty="0">
                <a:latin typeface="Arial" panose="020B0604020202020204" pitchFamily="34" charset="0"/>
                <a:ea typeface="+mn-ea"/>
                <a:cs typeface="Arial" panose="020B0604020202020204" pitchFamily="34" charset="0"/>
              </a:rPr>
              <a:t>1/10</a:t>
            </a:r>
            <a:r>
              <a:rPr lang="zh-CN" altLang="en-US" sz="2000" kern="0" dirty="0">
                <a:latin typeface="Arial" panose="020B0604020202020204" pitchFamily="34" charset="0"/>
                <a:ea typeface="+mn-ea"/>
                <a:cs typeface="Arial" panose="020B0604020202020204" pitchFamily="34" charset="0"/>
              </a:rPr>
              <a:t>大小</a:t>
            </a:r>
            <a:r>
              <a:rPr lang="en-US" altLang="en-US" sz="2000" kern="0" dirty="0">
                <a:latin typeface="Arial" panose="020B0604020202020204" pitchFamily="34" charset="0"/>
                <a:ea typeface="+mn-ea"/>
                <a:cs typeface="Arial" panose="020B0604020202020204" pitchFamily="34" charset="0"/>
              </a:rPr>
              <a:t>,</a:t>
            </a:r>
            <a:r>
              <a:rPr lang="zh-CN" altLang="en-US" sz="2000" kern="0" dirty="0">
                <a:latin typeface="Arial" panose="020B0604020202020204" pitchFamily="34" charset="0"/>
                <a:ea typeface="+mn-ea"/>
                <a:cs typeface="Arial" panose="020B0604020202020204" pitchFamily="34" charset="0"/>
              </a:rPr>
              <a:t>被吸入人体后会直接进入支气管，干扰肺部的气体交换，引发包括哮喘、支气管炎和心血管病等方面的疾病。</a:t>
            </a:r>
            <a:endParaRPr lang="en-US" altLang="zh-CN" sz="2000" kern="0"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5300060"/>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34"/>
          <p:cNvPicPr>
            <a:picLocks noChangeAspect="1" noChangeArrowheads="1"/>
          </p:cNvPicPr>
          <p:nvPr/>
        </p:nvPicPr>
        <p:blipFill>
          <a:blip r:embed="rId2" cstate="print"/>
          <a:srcRect/>
          <a:stretch>
            <a:fillRect/>
          </a:stretch>
        </p:blipFill>
        <p:spPr bwMode="auto">
          <a:xfrm>
            <a:off x="2051720" y="1196752"/>
            <a:ext cx="4680520" cy="2333168"/>
          </a:xfrm>
          <a:prstGeom prst="rect">
            <a:avLst/>
          </a:prstGeom>
          <a:noFill/>
          <a:ln w="9525">
            <a:noFill/>
            <a:miter lim="800000"/>
            <a:headEnd/>
            <a:tailEnd/>
          </a:ln>
        </p:spPr>
      </p:pic>
      <p:sp>
        <p:nvSpPr>
          <p:cNvPr id="27652" name="矩形 5"/>
          <p:cNvSpPr>
            <a:spLocks noChangeArrowheads="1"/>
          </p:cNvSpPr>
          <p:nvPr/>
        </p:nvSpPr>
        <p:spPr bwMode="auto">
          <a:xfrm>
            <a:off x="611560" y="3717032"/>
            <a:ext cx="7704138" cy="1200329"/>
          </a:xfrm>
          <a:prstGeom prst="rect">
            <a:avLst/>
          </a:prstGeom>
          <a:noFill/>
          <a:ln w="9525">
            <a:noFill/>
            <a:miter lim="800000"/>
            <a:headEnd/>
            <a:tailEnd/>
          </a:ln>
        </p:spPr>
        <p:txBody>
          <a:bodyPr>
            <a:spAutoFit/>
          </a:bodyPr>
          <a:lstStyle/>
          <a:p>
            <a:r>
              <a:rPr lang="zh-CN" altLang="en-US" b="1" dirty="0">
                <a:latin typeface="Arial" panose="020B0604020202020204" pitchFamily="34" charset="0"/>
                <a:ea typeface="楷体_GB2312" panose="02010609030101010101" pitchFamily="49" charset="-122"/>
                <a:cs typeface="Arial" panose="020B0604020202020204" pitchFamily="34" charset="0"/>
              </a:rPr>
              <a:t>利用颗粒对激光的反射和散射，分别在不同的角度布置接收传感器，利用接收到的各方向的光强来获得颗粒浓度和尺寸。</a:t>
            </a:r>
            <a:endParaRPr lang="zh-CN" altLang="en-US" dirty="0">
              <a:latin typeface="Arial" panose="020B0604020202020204" pitchFamily="34" charset="0"/>
              <a:ea typeface="楷体_GB2312" panose="02010609030101010101" pitchFamily="49" charset="-122"/>
              <a:cs typeface="Arial" panose="020B0604020202020204" pitchFamily="34" charset="0"/>
            </a:endParaRPr>
          </a:p>
        </p:txBody>
      </p:sp>
      <p:sp>
        <p:nvSpPr>
          <p:cNvPr id="4" name="内容占位符 2"/>
          <p:cNvSpPr>
            <a:spLocks noGrp="1"/>
          </p:cNvSpPr>
          <p:nvPr>
            <p:ph idx="1"/>
          </p:nvPr>
        </p:nvSpPr>
        <p:spPr>
          <a:xfrm>
            <a:off x="21095" y="4945069"/>
            <a:ext cx="7772400" cy="1440061"/>
          </a:xfrm>
        </p:spPr>
        <p:txBody>
          <a:bodyPr/>
          <a:lstStyle/>
          <a:p>
            <a:r>
              <a:rPr lang="zh-CN" altLang="en-US" dirty="0">
                <a:latin typeface="Arial" panose="020B0604020202020204" pitchFamily="34" charset="0"/>
                <a:cs typeface="Arial" panose="020B0604020202020204" pitchFamily="34" charset="0"/>
              </a:rPr>
              <a:t>从事该方向研究老师：</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张宏建：</a:t>
            </a:r>
            <a:r>
              <a:rPr lang="en-US" altLang="zh-CN" dirty="0">
                <a:latin typeface="Arial" panose="020B0604020202020204" pitchFamily="34" charset="0"/>
                <a:cs typeface="Arial" panose="020B0604020202020204" pitchFamily="34" charset="0"/>
              </a:rPr>
              <a:t>hjzhang@iipc.zju.edu.cn</a:t>
            </a:r>
          </a:p>
          <a:p>
            <a:pPr lvl="1"/>
            <a:r>
              <a:rPr lang="zh-CN" altLang="en-US" dirty="0">
                <a:latin typeface="Arial" panose="020B0604020202020204" pitchFamily="34" charset="0"/>
                <a:cs typeface="Arial" panose="020B0604020202020204" pitchFamily="34" charset="0"/>
              </a:rPr>
              <a:t>周洪亮：</a:t>
            </a:r>
            <a:r>
              <a:rPr lang="en-US" altLang="zh-CN" dirty="0">
                <a:latin typeface="Arial" panose="020B0604020202020204" pitchFamily="34" charset="0"/>
                <a:cs typeface="Arial" panose="020B0604020202020204" pitchFamily="34" charset="0"/>
              </a:rPr>
              <a:t>zjuzhl@zju.edu.cn</a:t>
            </a:r>
          </a:p>
        </p:txBody>
      </p:sp>
      <p:pic>
        <p:nvPicPr>
          <p:cNvPr id="5" name="Picture 2" descr="http://cse.zju.edu.cn/wescms/sys/filebrowser/file.php?cmd=download&amp;id=46199">
            <a:extLst>
              <a:ext uri="{FF2B5EF4-FFF2-40B4-BE49-F238E27FC236}">
                <a16:creationId xmlns:a16="http://schemas.microsoft.com/office/drawing/2014/main" id="{E52873A9-EB25-44D1-9E3E-75C3E0D851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8477" y="4579838"/>
            <a:ext cx="2175418" cy="1680322"/>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a:extLst>
              <a:ext uri="{FF2B5EF4-FFF2-40B4-BE49-F238E27FC236}">
                <a16:creationId xmlns:a16="http://schemas.microsoft.com/office/drawing/2014/main" id="{98AC31B3-088A-488D-9A50-B9274F4D3B76}"/>
              </a:ext>
            </a:extLst>
          </p:cNvPr>
          <p:cNvPicPr>
            <a:picLocks noChangeAspect="1"/>
          </p:cNvPicPr>
          <p:nvPr/>
        </p:nvPicPr>
        <p:blipFill>
          <a:blip r:embed="rId4"/>
          <a:stretch>
            <a:fillRect/>
          </a:stretch>
        </p:blipFill>
        <p:spPr>
          <a:xfrm>
            <a:off x="7748674" y="4581128"/>
            <a:ext cx="1395326" cy="1679559"/>
          </a:xfrm>
          <a:prstGeom prst="rect">
            <a:avLst/>
          </a:prstGeom>
        </p:spPr>
      </p:pic>
    </p:spTree>
    <p:extLst>
      <p:ext uri="{BB962C8B-B14F-4D97-AF65-F5344CB8AC3E}">
        <p14:creationId xmlns:p14="http://schemas.microsoft.com/office/powerpoint/2010/main" val="4198651494"/>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Arial" panose="020B0604020202020204" pitchFamily="34" charset="0"/>
                <a:cs typeface="Arial" panose="020B0604020202020204" pitchFamily="34" charset="0"/>
              </a:rPr>
              <a:t>啤酒行业自动化</a:t>
            </a:r>
          </a:p>
        </p:txBody>
      </p:sp>
      <p:sp>
        <p:nvSpPr>
          <p:cNvPr id="3" name="内容占位符 2"/>
          <p:cNvSpPr>
            <a:spLocks noGrp="1"/>
          </p:cNvSpPr>
          <p:nvPr>
            <p:ph idx="1"/>
          </p:nvPr>
        </p:nvSpPr>
        <p:spPr>
          <a:xfrm>
            <a:off x="251520" y="4581128"/>
            <a:ext cx="7772400" cy="1514872"/>
          </a:xfrm>
        </p:spPr>
        <p:txBody>
          <a:bodyPr/>
          <a:lstStyle/>
          <a:p>
            <a:r>
              <a:rPr lang="zh-CN" altLang="en-US" dirty="0">
                <a:latin typeface="Arial" panose="020B0604020202020204" pitchFamily="34" charset="0"/>
                <a:cs typeface="Arial" panose="020B0604020202020204" pitchFamily="34" charset="0"/>
              </a:rPr>
              <a:t>从事该方向研究老师：</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张光新：</a:t>
            </a:r>
            <a:r>
              <a:rPr lang="en-US" altLang="zh-CN" dirty="0">
                <a:latin typeface="Arial" panose="020B0604020202020204" pitchFamily="34" charset="0"/>
                <a:cs typeface="Arial" panose="020B0604020202020204" pitchFamily="34" charset="0"/>
              </a:rPr>
              <a:t>gxzhang@zju.edu.cn</a:t>
            </a:r>
          </a:p>
          <a:p>
            <a:pPr lvl="1"/>
            <a:r>
              <a:rPr lang="zh-CN" altLang="en-US" dirty="0">
                <a:latin typeface="Arial" panose="020B0604020202020204" pitchFamily="34" charset="0"/>
                <a:cs typeface="Arial" panose="020B0604020202020204" pitchFamily="34" charset="0"/>
              </a:rPr>
              <a:t>杨丽明：</a:t>
            </a:r>
            <a:r>
              <a:rPr lang="en-US" altLang="zh-CN" dirty="0">
                <a:latin typeface="Arial" panose="020B0604020202020204" pitchFamily="34" charset="0"/>
                <a:cs typeface="Arial" panose="020B0604020202020204" pitchFamily="34" charset="0"/>
              </a:rPr>
              <a:t> yanglm@supcon.com</a:t>
            </a:r>
            <a:endParaRPr lang="zh-CN" altLang="en-US" dirty="0">
              <a:latin typeface="Arial" panose="020B0604020202020204" pitchFamily="34" charset="0"/>
              <a:cs typeface="Arial" panose="020B0604020202020204" pitchFamily="34" charset="0"/>
            </a:endParaRPr>
          </a:p>
        </p:txBody>
      </p:sp>
      <p:pic>
        <p:nvPicPr>
          <p:cNvPr id="83970" name="Picture 2" descr="http://www.cechina.cn/upload/article/329e88e6-8502-4ef2-9a2d-88f76aa962ab/231.jpg"/>
          <p:cNvPicPr>
            <a:picLocks noChangeAspect="1" noChangeArrowheads="1"/>
          </p:cNvPicPr>
          <p:nvPr/>
        </p:nvPicPr>
        <p:blipFill>
          <a:blip r:embed="rId2" cstate="print"/>
          <a:srcRect/>
          <a:stretch>
            <a:fillRect/>
          </a:stretch>
        </p:blipFill>
        <p:spPr bwMode="auto">
          <a:xfrm>
            <a:off x="1835696" y="1340768"/>
            <a:ext cx="5267325" cy="2971801"/>
          </a:xfrm>
          <a:prstGeom prst="rect">
            <a:avLst/>
          </a:prstGeom>
          <a:noFill/>
        </p:spPr>
      </p:pic>
      <p:pic>
        <p:nvPicPr>
          <p:cNvPr id="5" name="Picture 2" descr="http://cse.zju.edu.cn/wescms/sys/filebrowser/file.php?cmd=download&amp;id=46201">
            <a:extLst>
              <a:ext uri="{FF2B5EF4-FFF2-40B4-BE49-F238E27FC236}">
                <a16:creationId xmlns:a16="http://schemas.microsoft.com/office/drawing/2014/main" id="{ED1486D2-59C3-4A1E-92B2-FF893FB182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1322" y="4420871"/>
            <a:ext cx="1592806" cy="1680322"/>
          </a:xfrm>
          <a:prstGeom prst="rect">
            <a:avLst/>
          </a:prstGeom>
          <a:noFill/>
          <a:extLst>
            <a:ext uri="{909E8E84-426E-40DD-AFC4-6F175D3DCCD1}">
              <a14:hiddenFill xmlns:a14="http://schemas.microsoft.com/office/drawing/2010/main">
                <a:solidFill>
                  <a:srgbClr val="FFFFFF"/>
                </a:solidFill>
              </a14:hiddenFill>
            </a:ext>
          </a:extLst>
        </p:spPr>
      </p:pic>
      <p:pic>
        <p:nvPicPr>
          <p:cNvPr id="30722" name="Picture 2" descr="http://cse.zju.edu.cn/wescms/sys/filebrowser/file.php?cmd=download&amp;id=48060">
            <a:extLst>
              <a:ext uri="{FF2B5EF4-FFF2-40B4-BE49-F238E27FC236}">
                <a16:creationId xmlns:a16="http://schemas.microsoft.com/office/drawing/2014/main" id="{06C4768E-4EC1-431A-B391-54E370D313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0720" y="4420871"/>
            <a:ext cx="2137784" cy="16751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dirty="0"/>
              <a:t>资源配备</a:t>
            </a:r>
          </a:p>
        </p:txBody>
      </p:sp>
      <p:sp>
        <p:nvSpPr>
          <p:cNvPr id="3" name="内容占位符 2"/>
          <p:cNvSpPr>
            <a:spLocks noGrp="1"/>
          </p:cNvSpPr>
          <p:nvPr>
            <p:ph idx="1"/>
          </p:nvPr>
        </p:nvSpPr>
        <p:spPr/>
        <p:txBody>
          <a:bodyPr/>
          <a:lstStyle/>
          <a:p>
            <a:r>
              <a:rPr lang="zh-CN" altLang="en-US" sz="2800" dirty="0">
                <a:latin typeface="Arial" panose="020B0604020202020204" pitchFamily="34" charset="0"/>
                <a:cs typeface="Arial" panose="020B0604020202020204" pitchFamily="34" charset="0"/>
              </a:rPr>
              <a:t>硬件</a:t>
            </a:r>
            <a:endParaRPr lang="en-US" altLang="zh-CN" sz="2800" dirty="0">
              <a:latin typeface="Arial" panose="020B0604020202020204" pitchFamily="34" charset="0"/>
              <a:cs typeface="Arial" panose="020B0604020202020204" pitchFamily="34" charset="0"/>
            </a:endParaRPr>
          </a:p>
          <a:p>
            <a:pPr lvl="1"/>
            <a:r>
              <a:rPr lang="zh-CN" altLang="en-US" b="1" dirty="0">
                <a:latin typeface="Arial" panose="020B0604020202020204" pitchFamily="34" charset="0"/>
                <a:cs typeface="Arial" panose="020B0604020202020204" pitchFamily="34" charset="0"/>
              </a:rPr>
              <a:t>多相流实验室</a:t>
            </a:r>
            <a:endParaRPr lang="en-US" altLang="zh-CN" b="1" dirty="0">
              <a:latin typeface="Arial" panose="020B0604020202020204" pitchFamily="34" charset="0"/>
              <a:cs typeface="Arial" panose="020B0604020202020204" pitchFamily="34" charset="0"/>
            </a:endParaRPr>
          </a:p>
          <a:p>
            <a:pPr lvl="1"/>
            <a:r>
              <a:rPr lang="zh-CN" altLang="en-US" b="1" dirty="0">
                <a:latin typeface="Arial" panose="020B0604020202020204" pitchFamily="34" charset="0"/>
                <a:cs typeface="Arial" panose="020B0604020202020204" pitchFamily="34" charset="0"/>
              </a:rPr>
              <a:t>水质安全预警实验室</a:t>
            </a:r>
            <a:endParaRPr lang="en-US" altLang="zh-CN" b="1" dirty="0">
              <a:latin typeface="Arial" panose="020B0604020202020204" pitchFamily="34" charset="0"/>
              <a:cs typeface="Arial" panose="020B0604020202020204" pitchFamily="34" charset="0"/>
            </a:endParaRPr>
          </a:p>
          <a:p>
            <a:pPr lvl="1"/>
            <a:r>
              <a:rPr lang="en-US" altLang="zh-CN" b="1" dirty="0">
                <a:latin typeface="Arial" panose="020B0604020202020204" pitchFamily="34" charset="0"/>
                <a:cs typeface="Arial" panose="020B0604020202020204" pitchFamily="34" charset="0"/>
              </a:rPr>
              <a:t>THz</a:t>
            </a:r>
            <a:r>
              <a:rPr lang="zh-CN" altLang="en-US" b="1" dirty="0">
                <a:latin typeface="Arial" panose="020B0604020202020204" pitchFamily="34" charset="0"/>
                <a:cs typeface="Arial" panose="020B0604020202020204" pitchFamily="34" charset="0"/>
              </a:rPr>
              <a:t>实验室</a:t>
            </a:r>
            <a:endParaRPr lang="en-US" altLang="zh-CN" b="1" dirty="0">
              <a:latin typeface="Arial" panose="020B0604020202020204" pitchFamily="34" charset="0"/>
              <a:cs typeface="Arial" panose="020B0604020202020204" pitchFamily="34" charset="0"/>
            </a:endParaRPr>
          </a:p>
          <a:p>
            <a:pPr lvl="1"/>
            <a:r>
              <a:rPr lang="zh-CN" altLang="en-US" b="1" dirty="0">
                <a:latin typeface="Arial" panose="020B0604020202020204" pitchFamily="34" charset="0"/>
                <a:cs typeface="Arial" panose="020B0604020202020204" pitchFamily="34" charset="0"/>
              </a:rPr>
              <a:t>高速摄像系统、阻抗分析仪、水质检测仪器、各种通用硬件装置和仪器</a:t>
            </a:r>
            <a:r>
              <a:rPr lang="en-US" altLang="zh-CN"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7509271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sz="2800" dirty="0"/>
              <a:t>软件</a:t>
            </a:r>
          </a:p>
          <a:p>
            <a:pPr lvl="1"/>
            <a:r>
              <a:rPr lang="zh-CN" altLang="en-US" b="1" dirty="0">
                <a:latin typeface="+mn-ea"/>
              </a:rPr>
              <a:t>教授，博导</a:t>
            </a:r>
            <a:endParaRPr lang="en-US" altLang="zh-CN" b="1" dirty="0">
              <a:latin typeface="+mn-ea"/>
            </a:endParaRPr>
          </a:p>
          <a:p>
            <a:pPr lvl="1"/>
            <a:r>
              <a:rPr lang="zh-CN" altLang="en-US" b="1" dirty="0">
                <a:latin typeface="+mn-ea"/>
              </a:rPr>
              <a:t>副教授，硕导</a:t>
            </a:r>
            <a:endParaRPr lang="en-US" altLang="zh-CN" b="1" dirty="0">
              <a:latin typeface="+mn-ea"/>
            </a:endParaRPr>
          </a:p>
          <a:p>
            <a:pPr lvl="1"/>
            <a:r>
              <a:rPr lang="zh-CN" altLang="en-US" b="1" dirty="0">
                <a:latin typeface="+mn-ea"/>
              </a:rPr>
              <a:t>博士生</a:t>
            </a:r>
            <a:endParaRPr lang="en-US" altLang="zh-CN" b="1" dirty="0">
              <a:latin typeface="+mn-ea"/>
            </a:endParaRPr>
          </a:p>
          <a:p>
            <a:pPr lvl="1"/>
            <a:r>
              <a:rPr lang="zh-CN" altLang="en-US" b="1" dirty="0">
                <a:latin typeface="+mn-ea"/>
              </a:rPr>
              <a:t>硕士生</a:t>
            </a:r>
          </a:p>
        </p:txBody>
      </p:sp>
    </p:spTree>
    <p:extLst>
      <p:ext uri="{BB962C8B-B14F-4D97-AF65-F5344CB8AC3E}">
        <p14:creationId xmlns:p14="http://schemas.microsoft.com/office/powerpoint/2010/main" val="157093916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type="body" idx="1"/>
          </p:nvPr>
        </p:nvSpPr>
        <p:spPr>
          <a:xfrm>
            <a:off x="457200" y="1590675"/>
            <a:ext cx="8229600" cy="4525963"/>
          </a:xfrm>
        </p:spPr>
        <p:txBody>
          <a:bodyPr/>
          <a:lstStyle/>
          <a:p>
            <a:pPr eaLnBrk="1" hangingPunct="1">
              <a:buFontTx/>
              <a:buNone/>
            </a:pPr>
            <a:r>
              <a:rPr lang="zh-CN" altLang="en-US" sz="3200" dirty="0"/>
              <a:t>专业基础涉及多个学科专业：</a:t>
            </a:r>
          </a:p>
          <a:p>
            <a:pPr eaLnBrk="1" hangingPunct="1"/>
            <a:r>
              <a:rPr lang="zh-CN" altLang="en-US" dirty="0"/>
              <a:t>自动化，计算机，信息工程</a:t>
            </a:r>
            <a:endParaRPr lang="en-US" altLang="zh-CN" dirty="0"/>
          </a:p>
          <a:p>
            <a:pPr marL="0" indent="0" eaLnBrk="1" hangingPunct="1">
              <a:buNone/>
            </a:pPr>
            <a:endParaRPr lang="zh-CN" altLang="en-US" dirty="0"/>
          </a:p>
          <a:p>
            <a:pPr eaLnBrk="1" hangingPunct="1"/>
            <a:r>
              <a:rPr lang="zh-CN" altLang="en-US" dirty="0"/>
              <a:t>微电子学，应用电子，测试科学与仪器</a:t>
            </a:r>
            <a:endParaRPr lang="en-US" altLang="zh-CN" dirty="0"/>
          </a:p>
          <a:p>
            <a:pPr marL="0" indent="0" eaLnBrk="1" hangingPunct="1">
              <a:buNone/>
            </a:pPr>
            <a:endParaRPr lang="zh-CN" altLang="en-US" dirty="0"/>
          </a:p>
          <a:p>
            <a:pPr eaLnBrk="1" hangingPunct="1"/>
            <a:r>
              <a:rPr lang="zh-CN" altLang="en-US" dirty="0"/>
              <a:t>化工，机械，热能，应用物理，化学，力学</a:t>
            </a:r>
            <a:r>
              <a:rPr lang="en-US" altLang="zh-CN" dirty="0"/>
              <a:t>……….</a:t>
            </a:r>
          </a:p>
        </p:txBody>
      </p:sp>
    </p:spTree>
    <p:extLst>
      <p:ext uri="{BB962C8B-B14F-4D97-AF65-F5344CB8AC3E}">
        <p14:creationId xmlns:p14="http://schemas.microsoft.com/office/powerpoint/2010/main" val="3794182121"/>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包含 室内, 天花板, 人员, 餐桌&#10;&#10;已生成极高可信度的说明">
            <a:extLst>
              <a:ext uri="{FF2B5EF4-FFF2-40B4-BE49-F238E27FC236}">
                <a16:creationId xmlns:a16="http://schemas.microsoft.com/office/drawing/2014/main" id="{46925BD5-1A1C-4377-A062-9D1007E1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3501008"/>
            <a:ext cx="4408111" cy="2938741"/>
          </a:xfrm>
          <a:prstGeom prst="rect">
            <a:avLst/>
          </a:prstGeom>
        </p:spPr>
      </p:pic>
      <p:pic>
        <p:nvPicPr>
          <p:cNvPr id="9" name="图片 8" descr="图片包含 墙壁, 人员, 室内, 男士&#10;&#10;已生成极高可信度的说明">
            <a:extLst>
              <a:ext uri="{FF2B5EF4-FFF2-40B4-BE49-F238E27FC236}">
                <a16:creationId xmlns:a16="http://schemas.microsoft.com/office/drawing/2014/main" id="{E085E491-7F09-44C6-8F30-54C4FA7E4C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052736"/>
            <a:ext cx="4240742" cy="2819642"/>
          </a:xfrm>
          <a:prstGeom prst="rect">
            <a:avLst/>
          </a:prstGeom>
        </p:spPr>
      </p:pic>
      <p:pic>
        <p:nvPicPr>
          <p:cNvPr id="7" name="图片 6" descr="图片包含 室内, 天花板, 墙壁, 地板&#10;&#10;已生成极高可信度的说明">
            <a:extLst>
              <a:ext uri="{FF2B5EF4-FFF2-40B4-BE49-F238E27FC236}">
                <a16:creationId xmlns:a16="http://schemas.microsoft.com/office/drawing/2014/main" id="{05993603-3957-4604-8A31-B956D0AC67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8104" y="1052736"/>
            <a:ext cx="2952328" cy="2214246"/>
          </a:xfrm>
          <a:prstGeom prst="rect">
            <a:avLst/>
          </a:prstGeom>
        </p:spPr>
      </p:pic>
      <p:pic>
        <p:nvPicPr>
          <p:cNvPr id="3" name="图片 2" descr="图片包含 墙壁, 室内, 餐桌, 办公桌&#10;&#10;已生成极高可信度的说明">
            <a:extLst>
              <a:ext uri="{FF2B5EF4-FFF2-40B4-BE49-F238E27FC236}">
                <a16:creationId xmlns:a16="http://schemas.microsoft.com/office/drawing/2014/main" id="{1DA34C0D-BD9B-4D8F-A7B6-662FE05E23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8294" y="5157192"/>
            <a:ext cx="2757405" cy="1349538"/>
          </a:xfrm>
          <a:prstGeom prst="rect">
            <a:avLst/>
          </a:prstGeom>
        </p:spPr>
      </p:pic>
      <p:pic>
        <p:nvPicPr>
          <p:cNvPr id="6" name="图片 5">
            <a:extLst>
              <a:ext uri="{FF2B5EF4-FFF2-40B4-BE49-F238E27FC236}">
                <a16:creationId xmlns:a16="http://schemas.microsoft.com/office/drawing/2014/main" id="{F8ABBA1C-444A-401F-B98E-D71E5016F09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907704" y="4149080"/>
            <a:ext cx="2460957" cy="1350838"/>
          </a:xfrm>
          <a:prstGeom prst="rect">
            <a:avLst/>
          </a:prstGeom>
          <a:noFill/>
          <a:ln>
            <a:noFill/>
          </a:ln>
        </p:spPr>
      </p:pic>
    </p:spTree>
    <p:extLst>
      <p:ext uri="{BB962C8B-B14F-4D97-AF65-F5344CB8AC3E}">
        <p14:creationId xmlns:p14="http://schemas.microsoft.com/office/powerpoint/2010/main" val="9142990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685800" y="1196752"/>
            <a:ext cx="7772400" cy="5328592"/>
          </a:xfrm>
        </p:spPr>
        <p:txBody>
          <a:bodyPr/>
          <a:lstStyle/>
          <a:p>
            <a:r>
              <a:rPr lang="zh-CN" altLang="en-US" dirty="0">
                <a:latin typeface="Arial" panose="020B0604020202020204" pitchFamily="34" charset="0"/>
                <a:cs typeface="Arial" panose="020B0604020202020204" pitchFamily="34" charset="0"/>
              </a:rPr>
              <a:t>仪表所老师</a:t>
            </a:r>
            <a:r>
              <a:rPr lang="en-US" altLang="zh-CN" dirty="0">
                <a:latin typeface="Arial" panose="020B0604020202020204" pitchFamily="34" charset="0"/>
                <a:cs typeface="Arial" panose="020B0604020202020204" pitchFamily="34" charset="0"/>
              </a:rPr>
              <a:t>Email</a:t>
            </a:r>
            <a:r>
              <a:rPr lang="zh-CN" altLang="en-US" dirty="0">
                <a:latin typeface="Arial" panose="020B0604020202020204" pitchFamily="34" charset="0"/>
                <a:cs typeface="Arial" panose="020B0604020202020204" pitchFamily="34" charset="0"/>
              </a:rPr>
              <a:t>：</a:t>
            </a:r>
            <a:endParaRPr lang="en-US" altLang="zh-CN" dirty="0">
              <a:latin typeface="Arial" panose="020B0604020202020204" pitchFamily="34" charset="0"/>
              <a:cs typeface="Arial" panose="020B0604020202020204" pitchFamily="34" charset="0"/>
            </a:endParaRPr>
          </a:p>
          <a:p>
            <a:pPr lvl="1"/>
            <a:r>
              <a:rPr lang="zh-CN" altLang="en-US" dirty="0">
                <a:latin typeface="Arial" panose="020B0604020202020204" pitchFamily="34" charset="0"/>
                <a:cs typeface="Arial" panose="020B0604020202020204" pitchFamily="34" charset="0"/>
              </a:rPr>
              <a:t>张宏建：</a:t>
            </a:r>
            <a:r>
              <a:rPr lang="en-US" altLang="zh-CN" dirty="0">
                <a:latin typeface="Arial" panose="020B0604020202020204" pitchFamily="34" charset="0"/>
                <a:cs typeface="Arial" panose="020B0604020202020204" pitchFamily="34" charset="0"/>
              </a:rPr>
              <a:t>hjzhang@iipc.zju.edu.cn</a:t>
            </a:r>
          </a:p>
          <a:p>
            <a:pPr lvl="1"/>
            <a:r>
              <a:rPr lang="zh-CN" altLang="en-US" dirty="0">
                <a:latin typeface="Arial" panose="020B0604020202020204" pitchFamily="34" charset="0"/>
                <a:cs typeface="Arial" panose="020B0604020202020204" pitchFamily="34" charset="0"/>
              </a:rPr>
              <a:t>张光新：</a:t>
            </a:r>
            <a:r>
              <a:rPr lang="en-US" altLang="zh-CN" dirty="0">
                <a:latin typeface="Arial" panose="020B0604020202020204" pitchFamily="34" charset="0"/>
                <a:cs typeface="Arial" panose="020B0604020202020204" pitchFamily="34" charset="0"/>
              </a:rPr>
              <a:t>gxzhang@zju.edu.cn</a:t>
            </a:r>
          </a:p>
          <a:p>
            <a:pPr lvl="1"/>
            <a:r>
              <a:rPr lang="zh-CN" altLang="en-US" dirty="0">
                <a:latin typeface="Arial" panose="020B0604020202020204" pitchFamily="34" charset="0"/>
                <a:cs typeface="Arial" panose="020B0604020202020204" pitchFamily="34" charset="0"/>
              </a:rPr>
              <a:t>黄志尧：</a:t>
            </a:r>
            <a:r>
              <a:rPr lang="en-US" altLang="zh-CN" dirty="0">
                <a:latin typeface="Arial" panose="020B0604020202020204" pitchFamily="34" charset="0"/>
                <a:cs typeface="Arial" panose="020B0604020202020204" pitchFamily="34" charset="0"/>
              </a:rPr>
              <a:t>zyhuang@iipc.zju.edu.cn</a:t>
            </a:r>
          </a:p>
          <a:p>
            <a:pPr lvl="1"/>
            <a:r>
              <a:rPr lang="zh-CN" altLang="en-US" dirty="0">
                <a:latin typeface="Arial" panose="020B0604020202020204" pitchFamily="34" charset="0"/>
                <a:cs typeface="Arial" panose="020B0604020202020204" pitchFamily="34" charset="0"/>
              </a:rPr>
              <a:t>王保良：</a:t>
            </a:r>
            <a:r>
              <a:rPr lang="en-US" altLang="zh-CN" dirty="0">
                <a:latin typeface="Arial" panose="020B0604020202020204" pitchFamily="34" charset="0"/>
                <a:cs typeface="Arial" panose="020B0604020202020204" pitchFamily="34" charset="0"/>
              </a:rPr>
              <a:t>blwang@iipc.zju.edu.cn</a:t>
            </a:r>
          </a:p>
          <a:p>
            <a:pPr lvl="1"/>
            <a:r>
              <a:rPr lang="zh-CN" altLang="en-US" dirty="0">
                <a:latin typeface="Arial" panose="020B0604020202020204" pitchFamily="34" charset="0"/>
                <a:cs typeface="Arial" panose="020B0604020202020204" pitchFamily="34" charset="0"/>
              </a:rPr>
              <a:t>侯迪波：</a:t>
            </a:r>
            <a:r>
              <a:rPr lang="en-US" altLang="zh-CN" dirty="0">
                <a:latin typeface="Arial" panose="020B0604020202020204" pitchFamily="34" charset="0"/>
                <a:cs typeface="Arial" panose="020B0604020202020204" pitchFamily="34" charset="0"/>
              </a:rPr>
              <a:t>houdb@zju.edu.cn</a:t>
            </a:r>
          </a:p>
          <a:p>
            <a:pPr lvl="1"/>
            <a:r>
              <a:rPr lang="zh-CN" altLang="en-US" dirty="0">
                <a:latin typeface="Arial" panose="020B0604020202020204" pitchFamily="34" charset="0"/>
                <a:cs typeface="Arial" panose="020B0604020202020204" pitchFamily="34" charset="0"/>
              </a:rPr>
              <a:t>冀海峰：</a:t>
            </a:r>
            <a:r>
              <a:rPr lang="en-US" altLang="zh-CN" dirty="0">
                <a:latin typeface="Arial" panose="020B0604020202020204" pitchFamily="34" charset="0"/>
                <a:cs typeface="Arial" panose="020B0604020202020204" pitchFamily="34" charset="0"/>
              </a:rPr>
              <a:t>hfji@iipc.zju.edu.cn</a:t>
            </a:r>
          </a:p>
          <a:p>
            <a:pPr lvl="1"/>
            <a:r>
              <a:rPr lang="zh-CN" altLang="en-US" dirty="0">
                <a:latin typeface="Arial" panose="020B0604020202020204" pitchFamily="34" charset="0"/>
                <a:cs typeface="Arial" panose="020B0604020202020204" pitchFamily="34" charset="0"/>
              </a:rPr>
              <a:t>周洪亮：</a:t>
            </a:r>
            <a:r>
              <a:rPr lang="en-US" altLang="zh-CN" dirty="0">
                <a:latin typeface="Arial" panose="020B0604020202020204" pitchFamily="34" charset="0"/>
                <a:cs typeface="Arial" panose="020B0604020202020204" pitchFamily="34" charset="0"/>
              </a:rPr>
              <a:t>zjuzhl@zju.edu.cn</a:t>
            </a:r>
          </a:p>
          <a:p>
            <a:pPr lvl="1"/>
            <a:r>
              <a:rPr lang="zh-CN" altLang="en-US" dirty="0">
                <a:latin typeface="Arial" panose="020B0604020202020204" pitchFamily="34" charset="0"/>
                <a:cs typeface="Arial" panose="020B0604020202020204" pitchFamily="34" charset="0"/>
              </a:rPr>
              <a:t>黄平捷：</a:t>
            </a:r>
            <a:r>
              <a:rPr lang="en-US" altLang="zh-CN" dirty="0">
                <a:latin typeface="Arial" panose="020B0604020202020204" pitchFamily="34" charset="0"/>
                <a:cs typeface="Arial" panose="020B0604020202020204" pitchFamily="34" charset="0"/>
              </a:rPr>
              <a:t>huangpingjie@zju.edu.cn</a:t>
            </a:r>
          </a:p>
          <a:p>
            <a:pPr lvl="1"/>
            <a:r>
              <a:rPr lang="zh-CN" altLang="en-US" dirty="0">
                <a:latin typeface="Arial" panose="020B0604020202020204" pitchFamily="34" charset="0"/>
                <a:cs typeface="Arial" panose="020B0604020202020204" pitchFamily="34" charset="0"/>
              </a:rPr>
              <a:t>杨    江：</a:t>
            </a:r>
            <a:r>
              <a:rPr lang="en-US" altLang="zh-CN" dirty="0">
                <a:latin typeface="Arial" panose="020B0604020202020204" pitchFamily="34" charset="0"/>
                <a:cs typeface="Arial" panose="020B0604020202020204" pitchFamily="34" charset="0"/>
              </a:rPr>
              <a:t>jyang@iipc.zju.edu.cn</a:t>
            </a:r>
          </a:p>
          <a:p>
            <a:pPr lvl="1"/>
            <a:r>
              <a:rPr lang="zh-CN" altLang="en-US" dirty="0">
                <a:latin typeface="Arial" panose="020B0604020202020204" pitchFamily="34" charset="0"/>
                <a:cs typeface="Arial" panose="020B0604020202020204" pitchFamily="34" charset="0"/>
              </a:rPr>
              <a:t>杨丽明：</a:t>
            </a:r>
            <a:r>
              <a:rPr lang="en-US" altLang="zh-CN" dirty="0">
                <a:latin typeface="Arial" panose="020B0604020202020204" pitchFamily="34" charset="0"/>
                <a:cs typeface="Arial" panose="020B0604020202020204" pitchFamily="34" charset="0"/>
              </a:rPr>
              <a:t>yanglm@supcon.com</a:t>
            </a:r>
          </a:p>
          <a:p>
            <a:pPr lvl="1"/>
            <a:r>
              <a:rPr lang="zh-CN" altLang="en-US" dirty="0">
                <a:latin typeface="Arial" panose="020B0604020202020204" pitchFamily="34" charset="0"/>
                <a:cs typeface="Arial" panose="020B0604020202020204" pitchFamily="34" charset="0"/>
              </a:rPr>
              <a:t>喻    洁：</a:t>
            </a:r>
            <a:r>
              <a:rPr lang="en-US" altLang="zh-CN" dirty="0">
                <a:latin typeface="Arial" panose="020B0604020202020204" pitchFamily="34" charset="0"/>
                <a:cs typeface="Arial" panose="020B0604020202020204" pitchFamily="34" charset="0"/>
              </a:rPr>
              <a:t>yu_jie@zju.edu.cn</a:t>
            </a:r>
          </a:p>
        </p:txBody>
      </p:sp>
    </p:spTree>
    <p:extLst>
      <p:ext uri="{BB962C8B-B14F-4D97-AF65-F5344CB8AC3E}">
        <p14:creationId xmlns:p14="http://schemas.microsoft.com/office/powerpoint/2010/main" val="3511669560"/>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9" descr="University_Gate"/>
          <p:cNvPicPr>
            <a:picLocks noChangeAspect="1" noChangeArrowheads="1"/>
          </p:cNvPicPr>
          <p:nvPr/>
        </p:nvPicPr>
        <p:blipFill>
          <a:blip r:embed="rId3" cstate="print"/>
          <a:srcRect/>
          <a:stretch>
            <a:fillRect/>
          </a:stretch>
        </p:blipFill>
        <p:spPr bwMode="auto">
          <a:xfrm>
            <a:off x="0" y="1052736"/>
            <a:ext cx="9144000" cy="5328592"/>
          </a:xfrm>
          <a:prstGeom prst="rect">
            <a:avLst/>
          </a:prstGeom>
          <a:noFill/>
          <a:ln w="9525">
            <a:noFill/>
            <a:miter lim="800000"/>
            <a:headEnd/>
            <a:tailEnd/>
          </a:ln>
        </p:spPr>
      </p:pic>
      <p:sp>
        <p:nvSpPr>
          <p:cNvPr id="194564" name="Rectangle 4"/>
          <p:cNvSpPr>
            <a:spLocks noGrp="1" noChangeArrowheads="1"/>
          </p:cNvSpPr>
          <p:nvPr>
            <p:ph type="ctrTitle"/>
          </p:nvPr>
        </p:nvSpPr>
        <p:spPr>
          <a:xfrm>
            <a:off x="685800" y="1268413"/>
            <a:ext cx="7702550" cy="4537075"/>
          </a:xfrm>
        </p:spPr>
        <p:txBody>
          <a:bodyPr/>
          <a:lstStyle/>
          <a:p>
            <a:pPr algn="ctr" eaLnBrk="1" hangingPunct="1">
              <a:defRPr/>
            </a:pPr>
            <a:r>
              <a:rPr lang="zh-CN" altLang="en-US" sz="6600" dirty="0">
                <a:solidFill>
                  <a:srgbClr val="FF0000"/>
                </a:solidFill>
                <a:effectLst>
                  <a:outerShdw blurRad="38100" dist="38100" dir="2700000" algn="tl">
                    <a:srgbClr val="C0C0C0"/>
                  </a:outerShdw>
                </a:effectLst>
              </a:rPr>
              <a:t>欢迎各位同学</a:t>
            </a:r>
          </a:p>
        </p:txBody>
      </p:sp>
    </p:spTree>
    <p:extLst>
      <p:ext uri="{BB962C8B-B14F-4D97-AF65-F5344CB8AC3E}">
        <p14:creationId xmlns:p14="http://schemas.microsoft.com/office/powerpoint/2010/main" val="86931791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dirty="0">
                <a:latin typeface="+mn-ea"/>
              </a:rPr>
              <a:t>导师队伍</a:t>
            </a:r>
            <a:endParaRPr lang="zh-CN" altLang="en-US" sz="3200" dirty="0"/>
          </a:p>
        </p:txBody>
      </p:sp>
      <p:sp>
        <p:nvSpPr>
          <p:cNvPr id="8196" name="Rectangle 3"/>
          <p:cNvSpPr>
            <a:spLocks noGrp="1" noChangeArrowheads="1"/>
          </p:cNvSpPr>
          <p:nvPr>
            <p:ph idx="1"/>
          </p:nvPr>
        </p:nvSpPr>
        <p:spPr>
          <a:xfrm>
            <a:off x="685800" y="1556792"/>
            <a:ext cx="7772400" cy="4539208"/>
          </a:xfrm>
        </p:spPr>
        <p:txBody>
          <a:bodyPr/>
          <a:lstStyle/>
          <a:p>
            <a:pPr eaLnBrk="1" hangingPunct="1">
              <a:buFontTx/>
              <a:buNone/>
            </a:pPr>
            <a:r>
              <a:rPr lang="zh-CN" altLang="en-US" sz="2800" dirty="0"/>
              <a:t>仪表所现有研究生导师</a:t>
            </a:r>
            <a:r>
              <a:rPr lang="en-US" altLang="zh-CN" sz="2800" dirty="0"/>
              <a:t>10</a:t>
            </a:r>
            <a:r>
              <a:rPr lang="zh-CN" altLang="en-US" sz="2800" dirty="0"/>
              <a:t>人</a:t>
            </a:r>
            <a:endParaRPr lang="en-US" altLang="zh-CN" sz="2800" dirty="0"/>
          </a:p>
          <a:p>
            <a:pPr eaLnBrk="1" hangingPunct="1">
              <a:buFontTx/>
              <a:buNone/>
            </a:pPr>
            <a:endParaRPr lang="zh-CN" altLang="en-US" sz="2800" dirty="0"/>
          </a:p>
          <a:p>
            <a:pPr eaLnBrk="1" hangingPunct="1"/>
            <a:r>
              <a:rPr lang="zh-CN" altLang="en-US" dirty="0"/>
              <a:t>博士生导师</a:t>
            </a:r>
            <a:r>
              <a:rPr lang="en-US" altLang="zh-CN" dirty="0"/>
              <a:t>5</a:t>
            </a:r>
            <a:r>
              <a:rPr lang="zh-CN" altLang="en-US" dirty="0"/>
              <a:t>人</a:t>
            </a:r>
            <a:r>
              <a:rPr lang="en-US" altLang="zh-CN" dirty="0"/>
              <a:t>:</a:t>
            </a:r>
          </a:p>
          <a:p>
            <a:pPr eaLnBrk="1" hangingPunct="1">
              <a:buFontTx/>
              <a:buNone/>
            </a:pPr>
            <a:r>
              <a:rPr lang="en-US" altLang="zh-CN" dirty="0"/>
              <a:t>   </a:t>
            </a:r>
            <a:r>
              <a:rPr lang="zh-CN" altLang="en-US" dirty="0"/>
              <a:t>张宏建，黄志尧，张光新，王保良，侯迪波</a:t>
            </a:r>
            <a:endParaRPr lang="en-US" altLang="zh-CN" dirty="0"/>
          </a:p>
          <a:p>
            <a:pPr eaLnBrk="1" hangingPunct="1">
              <a:buFontTx/>
              <a:buNone/>
            </a:pPr>
            <a:endParaRPr lang="zh-CN" altLang="en-US" dirty="0"/>
          </a:p>
          <a:p>
            <a:pPr eaLnBrk="1" hangingPunct="1"/>
            <a:r>
              <a:rPr lang="zh-CN" altLang="en-US" dirty="0"/>
              <a:t>硕士生导师</a:t>
            </a:r>
            <a:r>
              <a:rPr lang="en-US" altLang="zh-CN" dirty="0"/>
              <a:t>5</a:t>
            </a:r>
            <a:r>
              <a:rPr lang="zh-CN" altLang="en-US" dirty="0"/>
              <a:t>人：</a:t>
            </a:r>
          </a:p>
          <a:p>
            <a:pPr eaLnBrk="1" hangingPunct="1">
              <a:buFontTx/>
              <a:buNone/>
            </a:pPr>
            <a:r>
              <a:rPr lang="zh-CN" altLang="en-US" dirty="0"/>
              <a:t>   杨江，冀海峰，周洪亮，黄平捷，杨丽明</a:t>
            </a:r>
          </a:p>
        </p:txBody>
      </p:sp>
    </p:spTree>
    <p:extLst>
      <p:ext uri="{BB962C8B-B14F-4D97-AF65-F5344CB8AC3E}">
        <p14:creationId xmlns:p14="http://schemas.microsoft.com/office/powerpoint/2010/main" val="377948486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1331640" y="260648"/>
            <a:ext cx="6336704" cy="762000"/>
          </a:xfrm>
        </p:spPr>
        <p:txBody>
          <a:bodyPr/>
          <a:lstStyle/>
          <a:p>
            <a:pPr eaLnBrk="1" hangingPunct="1"/>
            <a:r>
              <a:rPr lang="zh-CN" altLang="en-US" sz="3200" dirty="0"/>
              <a:t>研究方向、科研特色</a:t>
            </a:r>
          </a:p>
        </p:txBody>
      </p:sp>
      <p:sp>
        <p:nvSpPr>
          <p:cNvPr id="6" name="Rectangle 3"/>
          <p:cNvSpPr txBox="1">
            <a:spLocks noChangeArrowheads="1"/>
          </p:cNvSpPr>
          <p:nvPr/>
        </p:nvSpPr>
        <p:spPr bwMode="auto">
          <a:xfrm>
            <a:off x="457200" y="1412776"/>
            <a:ext cx="8229600" cy="47133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609600" marR="0" lvl="0" indent="-609600" algn="l" defTabSz="914400" rtl="0" eaLnBrk="1" fontAlgn="base" latinLnBrk="0" hangingPunct="1">
              <a:lnSpc>
                <a:spcPct val="100000"/>
              </a:lnSpc>
              <a:spcBef>
                <a:spcPct val="50000"/>
              </a:spcBef>
              <a:spcAft>
                <a:spcPct val="0"/>
              </a:spcAft>
              <a:buClr>
                <a:srgbClr val="FF0000"/>
              </a:buClr>
              <a:buSzTx/>
              <a:buFontTx/>
              <a:buNone/>
              <a:tabLst/>
              <a:defRPr/>
            </a:pPr>
            <a:r>
              <a:rPr kumimoji="0" lang="zh-CN" altLang="en-US" b="1" i="0" u="none" strike="noStrike" kern="0" cap="none" spc="0" normalizeH="0" baseline="0" noProof="0" dirty="0">
                <a:ln>
                  <a:noFill/>
                </a:ln>
                <a:effectLst/>
                <a:uLnTx/>
                <a:uFillTx/>
                <a:latin typeface="宋体" pitchFamily="2" charset="-122"/>
                <a:ea typeface="+mn-ea"/>
              </a:rPr>
              <a:t>科研工作围绕具体科研项目展开，分为三层次：</a:t>
            </a:r>
          </a:p>
          <a:p>
            <a:pPr marL="609600" marR="0" lvl="0" indent="-609600" algn="l" defTabSz="914400" rtl="0" eaLnBrk="1" fontAlgn="base" latinLnBrk="0" hangingPunct="1">
              <a:lnSpc>
                <a:spcPct val="100000"/>
              </a:lnSpc>
              <a:spcBef>
                <a:spcPct val="50000"/>
              </a:spcBef>
              <a:spcAft>
                <a:spcPct val="0"/>
              </a:spcAft>
              <a:buClr>
                <a:srgbClr val="FF0000"/>
              </a:buClr>
              <a:buSzTx/>
              <a:buFontTx/>
              <a:buChar char="•"/>
              <a:tabLst/>
              <a:defRPr/>
            </a:pPr>
            <a:r>
              <a:rPr kumimoji="0" lang="zh-CN" altLang="en-US" b="1" i="0" u="none" strike="noStrike" kern="0" cap="none" spc="0" normalizeH="0" baseline="0" noProof="0" dirty="0">
                <a:ln>
                  <a:noFill/>
                </a:ln>
                <a:solidFill>
                  <a:srgbClr val="FF0000"/>
                </a:solidFill>
                <a:effectLst/>
                <a:uLnTx/>
                <a:uFillTx/>
                <a:latin typeface="宋体" pitchFamily="2" charset="-122"/>
                <a:ea typeface="+mn-ea"/>
              </a:rPr>
              <a:t>学术创新</a:t>
            </a:r>
            <a:r>
              <a:rPr kumimoji="0" lang="zh-CN" altLang="en-US" b="1" i="0" u="none" strike="noStrike" kern="0" cap="none" spc="0" normalizeH="0" baseline="0" noProof="0" dirty="0">
                <a:ln>
                  <a:noFill/>
                </a:ln>
                <a:effectLst/>
                <a:uLnTx/>
                <a:uFillTx/>
                <a:latin typeface="宋体" pitchFamily="2" charset="-122"/>
                <a:ea typeface="+mn-ea"/>
              </a:rPr>
              <a:t>（国家自然科学基金等）</a:t>
            </a:r>
            <a:r>
              <a:rPr kumimoji="0" lang="en-US" altLang="zh-CN" b="1" i="0" u="none" strike="noStrike" kern="0" cap="none" spc="0" normalizeH="0" baseline="0" noProof="0" dirty="0">
                <a:ln>
                  <a:noFill/>
                </a:ln>
                <a:effectLst/>
                <a:uLnTx/>
                <a:uFillTx/>
                <a:latin typeface="+mn-lt"/>
                <a:ea typeface="+mn-ea"/>
              </a:rPr>
              <a:t>—— </a:t>
            </a:r>
            <a:r>
              <a:rPr kumimoji="0" lang="zh-CN" altLang="en-US" b="1" i="0" u="none" strike="noStrike" kern="0" cap="none" spc="0" normalizeH="0" baseline="0" noProof="0" dirty="0">
                <a:ln>
                  <a:noFill/>
                </a:ln>
                <a:effectLst/>
                <a:uLnTx/>
                <a:uFillTx/>
                <a:latin typeface="宋体" pitchFamily="2" charset="-122"/>
                <a:ea typeface="+mn-ea"/>
              </a:rPr>
              <a:t>以追求学术创新和实质性科技进步为目的；</a:t>
            </a:r>
            <a:endParaRPr kumimoji="0" lang="en-US" altLang="zh-CN" b="1" i="0" u="none" strike="noStrike" kern="0" cap="none" spc="0" normalizeH="0" baseline="0" noProof="0" dirty="0">
              <a:ln>
                <a:noFill/>
              </a:ln>
              <a:effectLst/>
              <a:uLnTx/>
              <a:uFillTx/>
              <a:latin typeface="宋体" pitchFamily="2" charset="-122"/>
              <a:ea typeface="+mn-ea"/>
            </a:endParaRPr>
          </a:p>
          <a:p>
            <a:pPr marL="609600" lvl="0" indent="-609600" eaLnBrk="1" hangingPunct="1">
              <a:spcBef>
                <a:spcPct val="50000"/>
              </a:spcBef>
              <a:buClr>
                <a:srgbClr val="FF0000"/>
              </a:buClr>
              <a:buFontTx/>
              <a:buChar char="•"/>
              <a:defRPr/>
            </a:pPr>
            <a:r>
              <a:rPr kumimoji="0" lang="zh-CN" altLang="en-US" b="1" i="0" u="none" strike="noStrike" kern="0" cap="none" spc="0" normalizeH="0" baseline="0" noProof="0" dirty="0">
                <a:ln>
                  <a:noFill/>
                </a:ln>
                <a:solidFill>
                  <a:srgbClr val="FF0000"/>
                </a:solidFill>
                <a:effectLst/>
                <a:uLnTx/>
                <a:uFillTx/>
                <a:latin typeface="宋体" pitchFamily="2" charset="-122"/>
                <a:ea typeface="+mn-ea"/>
              </a:rPr>
              <a:t>国家需求</a:t>
            </a:r>
            <a:r>
              <a:rPr kumimoji="0" lang="zh-CN" altLang="en-US" b="1" i="0" u="none" strike="noStrike" kern="0" cap="none" spc="0" normalizeH="0" baseline="0" noProof="0" dirty="0">
                <a:ln>
                  <a:noFill/>
                </a:ln>
                <a:effectLst/>
                <a:uLnTx/>
                <a:uFillTx/>
                <a:latin typeface="宋体" pitchFamily="2" charset="-122"/>
                <a:ea typeface="+mn-ea"/>
              </a:rPr>
              <a:t>（重大专项等）</a:t>
            </a:r>
            <a:r>
              <a:rPr lang="en-US" altLang="zh-CN" b="1" kern="0" dirty="0"/>
              <a:t> —— </a:t>
            </a:r>
            <a:r>
              <a:rPr kumimoji="0" lang="zh-CN" altLang="en-US" b="1" i="0" u="none" strike="noStrike" kern="0" cap="none" spc="0" normalizeH="0" baseline="0" noProof="0" dirty="0">
                <a:ln>
                  <a:noFill/>
                </a:ln>
                <a:effectLst/>
                <a:uLnTx/>
                <a:uFillTx/>
                <a:latin typeface="宋体" pitchFamily="2" charset="-122"/>
                <a:ea typeface="+mn-ea"/>
              </a:rPr>
              <a:t>以国家重大需求为目标，研发某一较广泛领域的相关检测或控制相关技术和装置；</a:t>
            </a:r>
          </a:p>
          <a:p>
            <a:pPr marL="609600" marR="0" lvl="0" indent="-609600" algn="l" defTabSz="914400" rtl="0" eaLnBrk="1" fontAlgn="base" latinLnBrk="0" hangingPunct="1">
              <a:lnSpc>
                <a:spcPct val="100000"/>
              </a:lnSpc>
              <a:spcBef>
                <a:spcPct val="50000"/>
              </a:spcBef>
              <a:spcAft>
                <a:spcPct val="0"/>
              </a:spcAft>
              <a:buClr>
                <a:srgbClr val="FF0000"/>
              </a:buClr>
              <a:buSzTx/>
              <a:buFontTx/>
              <a:buChar char="•"/>
              <a:tabLst/>
              <a:defRPr/>
            </a:pPr>
            <a:r>
              <a:rPr kumimoji="0" lang="zh-CN" altLang="en-US" b="1" i="0" u="none" strike="noStrike" kern="0" cap="none" spc="0" normalizeH="0" baseline="0" noProof="0" dirty="0">
                <a:ln>
                  <a:noFill/>
                </a:ln>
                <a:solidFill>
                  <a:srgbClr val="FF0000"/>
                </a:solidFill>
                <a:effectLst/>
                <a:uLnTx/>
                <a:uFillTx/>
                <a:latin typeface="宋体" pitchFamily="2" charset="-122"/>
                <a:ea typeface="+mn-ea"/>
              </a:rPr>
              <a:t>企业项目 </a:t>
            </a:r>
            <a:r>
              <a:rPr kumimoji="0" lang="en-US" altLang="zh-CN" b="1" i="0" u="none" strike="noStrike" kern="0" cap="none" spc="0" normalizeH="0" baseline="0" noProof="0" dirty="0">
                <a:ln>
                  <a:noFill/>
                </a:ln>
                <a:effectLst/>
                <a:uLnTx/>
                <a:uFillTx/>
                <a:latin typeface="+mn-lt"/>
                <a:ea typeface="+mn-ea"/>
              </a:rPr>
              <a:t>—— </a:t>
            </a:r>
            <a:r>
              <a:rPr kumimoji="0" lang="zh-CN" altLang="en-US" b="1" i="0" u="none" strike="noStrike" kern="0" cap="none" spc="0" normalizeH="0" baseline="0" noProof="0" dirty="0">
                <a:ln>
                  <a:noFill/>
                </a:ln>
                <a:effectLst/>
                <a:uLnTx/>
                <a:uFillTx/>
                <a:latin typeface="宋体" pitchFamily="2" charset="-122"/>
                <a:ea typeface="+mn-ea"/>
              </a:rPr>
              <a:t>以完成企业特定检测或控制要求为目的的工程研发。</a:t>
            </a:r>
            <a:endParaRPr kumimoji="0" lang="zh-CN" altLang="en-US" sz="2800" b="1" i="0" u="none" strike="noStrike" kern="0" cap="none" spc="0" normalizeH="0" baseline="0" noProof="0" dirty="0">
              <a:ln>
                <a:noFill/>
              </a:ln>
              <a:effectLst/>
              <a:uLnTx/>
              <a:uFillTx/>
              <a:latin typeface="+mn-lt"/>
              <a:ea typeface="+mn-ea"/>
              <a:cs typeface="+mn-cs"/>
            </a:endParaRPr>
          </a:p>
          <a:p>
            <a:pPr marL="609600" marR="0" lvl="0" indent="-609600" algn="l" defTabSz="914400" rtl="0" eaLnBrk="1" fontAlgn="base" latinLnBrk="0" hangingPunct="1">
              <a:lnSpc>
                <a:spcPct val="100000"/>
              </a:lnSpc>
              <a:spcBef>
                <a:spcPct val="50000"/>
              </a:spcBef>
              <a:spcAft>
                <a:spcPct val="0"/>
              </a:spcAft>
              <a:buClr>
                <a:srgbClr val="FF0000"/>
              </a:buClr>
              <a:buSzTx/>
              <a:buFontTx/>
              <a:buChar char="•"/>
              <a:tabLst/>
              <a:defRPr/>
            </a:pPr>
            <a:endParaRPr kumimoji="0" lang="en-US" altLang="zh-CN" sz="2800" b="1" i="0" u="none" strike="noStrike" kern="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84915582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340768"/>
            <a:ext cx="8229600" cy="4536504"/>
          </a:xfrm>
        </p:spPr>
        <p:txBody>
          <a:bodyPr/>
          <a:lstStyle/>
          <a:p>
            <a:pPr eaLnBrk="1" hangingPunct="1">
              <a:lnSpc>
                <a:spcPct val="80000"/>
              </a:lnSpc>
              <a:buFontTx/>
              <a:buNone/>
            </a:pPr>
            <a:r>
              <a:rPr lang="zh-CN" altLang="en-US" sz="2800" dirty="0">
                <a:latin typeface="Arial" panose="020B0604020202020204" pitchFamily="34" charset="0"/>
                <a:cs typeface="Arial" panose="020B0604020202020204" pitchFamily="34" charset="0"/>
              </a:rPr>
              <a:t>主要研究方向和内容：</a:t>
            </a:r>
            <a:endParaRPr lang="en-US" altLang="zh-CN" sz="2800" dirty="0">
              <a:latin typeface="Arial" panose="020B0604020202020204" pitchFamily="34" charset="0"/>
              <a:cs typeface="Arial" panose="020B0604020202020204" pitchFamily="34" charset="0"/>
            </a:endParaRPr>
          </a:p>
          <a:p>
            <a:pPr eaLnBrk="1" hangingPunct="1">
              <a:lnSpc>
                <a:spcPct val="80000"/>
              </a:lnSpc>
            </a:pPr>
            <a:endParaRPr lang="en-US" altLang="zh-CN" sz="2400" dirty="0">
              <a:latin typeface="Arial" panose="020B0604020202020204" pitchFamily="34" charset="0"/>
              <a:cs typeface="Arial" panose="020B0604020202020204" pitchFamily="34" charset="0"/>
            </a:endParaRPr>
          </a:p>
          <a:p>
            <a:pPr eaLnBrk="1" hangingPunct="1">
              <a:lnSpc>
                <a:spcPct val="80000"/>
              </a:lnSpc>
            </a:pPr>
            <a:r>
              <a:rPr lang="zh-CN" altLang="en-US" sz="2400" dirty="0">
                <a:latin typeface="Arial" panose="020B0604020202020204" pitchFamily="34" charset="0"/>
                <a:cs typeface="Arial" panose="020B0604020202020204" pitchFamily="34" charset="0"/>
              </a:rPr>
              <a:t>复杂过程参数检测技术</a:t>
            </a:r>
            <a:r>
              <a:rPr lang="en-US" altLang="zh-CN" sz="2400" dirty="0">
                <a:latin typeface="Arial" panose="020B0604020202020204" pitchFamily="34" charset="0"/>
                <a:cs typeface="Arial" panose="020B0604020202020204" pitchFamily="34" charset="0"/>
              </a:rPr>
              <a:t>-</a:t>
            </a:r>
            <a:r>
              <a:rPr lang="zh-CN" altLang="en-US" sz="2400" dirty="0">
                <a:latin typeface="Arial" panose="020B0604020202020204" pitchFamily="34" charset="0"/>
                <a:cs typeface="Arial" panose="020B0604020202020204" pitchFamily="34" charset="0"/>
              </a:rPr>
              <a:t>多相流参数检测技术</a:t>
            </a:r>
            <a:endParaRPr lang="en-US" altLang="zh-CN" sz="2400" dirty="0">
              <a:latin typeface="Arial" panose="020B0604020202020204" pitchFamily="34" charset="0"/>
              <a:cs typeface="Arial" panose="020B0604020202020204" pitchFamily="34" charset="0"/>
            </a:endParaRPr>
          </a:p>
          <a:p>
            <a:pPr eaLnBrk="1" hangingPunct="1">
              <a:lnSpc>
                <a:spcPct val="80000"/>
              </a:lnSpc>
            </a:pPr>
            <a:r>
              <a:rPr lang="zh-CN" altLang="en-US" sz="2400" dirty="0">
                <a:latin typeface="Arial" panose="020B0604020202020204" pitchFamily="34" charset="0"/>
                <a:cs typeface="Arial" panose="020B0604020202020204" pitchFamily="34" charset="0"/>
              </a:rPr>
              <a:t>水质检测和安全预警技术</a:t>
            </a:r>
            <a:endParaRPr lang="en-US" altLang="zh-CN" sz="2400" dirty="0">
              <a:latin typeface="Arial" panose="020B0604020202020204" pitchFamily="34" charset="0"/>
              <a:cs typeface="Arial" panose="020B0604020202020204" pitchFamily="34" charset="0"/>
            </a:endParaRPr>
          </a:p>
          <a:p>
            <a:pPr eaLnBrk="1" hangingPunct="1">
              <a:lnSpc>
                <a:spcPct val="80000"/>
              </a:lnSpc>
            </a:pPr>
            <a:r>
              <a:rPr lang="zh-CN" altLang="en-US" sz="2400" dirty="0">
                <a:latin typeface="Arial" panose="020B0604020202020204" pitchFamily="34" charset="0"/>
                <a:cs typeface="Arial" panose="020B0604020202020204" pitchFamily="34" charset="0"/>
              </a:rPr>
              <a:t>天然气能量计量</a:t>
            </a:r>
            <a:endParaRPr lang="en-US" altLang="zh-CN" sz="2400" dirty="0">
              <a:latin typeface="Arial" panose="020B0604020202020204" pitchFamily="34" charset="0"/>
              <a:cs typeface="Arial" panose="020B0604020202020204" pitchFamily="34" charset="0"/>
            </a:endParaRPr>
          </a:p>
          <a:p>
            <a:pPr eaLnBrk="1" hangingPunct="1">
              <a:lnSpc>
                <a:spcPct val="80000"/>
              </a:lnSpc>
            </a:pPr>
            <a:r>
              <a:rPr lang="en-US" altLang="zh-CN" sz="2400" dirty="0">
                <a:latin typeface="Arial" panose="020B0604020202020204" pitchFamily="34" charset="0"/>
                <a:cs typeface="Arial" panose="020B0604020202020204" pitchFamily="34" charset="0"/>
              </a:rPr>
              <a:t>THz</a:t>
            </a:r>
            <a:r>
              <a:rPr lang="zh-CN" altLang="en-US" sz="2400" dirty="0">
                <a:latin typeface="Arial" panose="020B0604020202020204" pitchFamily="34" charset="0"/>
                <a:cs typeface="Arial" panose="020B0604020202020204" pitchFamily="34" charset="0"/>
              </a:rPr>
              <a:t>检测技术</a:t>
            </a:r>
            <a:endParaRPr lang="en-US" altLang="zh-CN" sz="2400" dirty="0">
              <a:latin typeface="Arial" panose="020B0604020202020204" pitchFamily="34" charset="0"/>
              <a:cs typeface="Arial" panose="020B0604020202020204" pitchFamily="34" charset="0"/>
            </a:endParaRPr>
          </a:p>
          <a:p>
            <a:pPr eaLnBrk="1" hangingPunct="1">
              <a:lnSpc>
                <a:spcPct val="80000"/>
              </a:lnSpc>
            </a:pPr>
            <a:r>
              <a:rPr lang="zh-CN" altLang="en-US" sz="2400" dirty="0">
                <a:latin typeface="Arial" panose="020B0604020202020204" pitchFamily="34" charset="0"/>
                <a:cs typeface="Arial" panose="020B0604020202020204" pitchFamily="34" charset="0"/>
              </a:rPr>
              <a:t>图像检测技术</a:t>
            </a:r>
            <a:endParaRPr lang="en-US" altLang="zh-CN" sz="2400" dirty="0">
              <a:latin typeface="Arial" panose="020B0604020202020204" pitchFamily="34" charset="0"/>
              <a:cs typeface="Arial" panose="020B0604020202020204" pitchFamily="34" charset="0"/>
            </a:endParaRPr>
          </a:p>
          <a:p>
            <a:pPr eaLnBrk="1" hangingPunct="1">
              <a:lnSpc>
                <a:spcPct val="80000"/>
              </a:lnSpc>
            </a:pPr>
            <a:r>
              <a:rPr lang="zh-CN" altLang="en-US" sz="2400" dirty="0">
                <a:latin typeface="Arial" panose="020B0604020202020204" pitchFamily="34" charset="0"/>
                <a:cs typeface="Arial" panose="020B0604020202020204" pitchFamily="34" charset="0"/>
              </a:rPr>
              <a:t>无损检测技术</a:t>
            </a:r>
            <a:endParaRPr lang="en-US" altLang="zh-CN" sz="2400" dirty="0">
              <a:latin typeface="Arial" panose="020B0604020202020204" pitchFamily="34" charset="0"/>
              <a:cs typeface="Arial" panose="020B0604020202020204" pitchFamily="34" charset="0"/>
            </a:endParaRPr>
          </a:p>
          <a:p>
            <a:pPr eaLnBrk="1" hangingPunct="1">
              <a:lnSpc>
                <a:spcPct val="80000"/>
              </a:lnSpc>
            </a:pPr>
            <a:r>
              <a:rPr lang="zh-CN" altLang="en-US" sz="2400" dirty="0">
                <a:latin typeface="Arial" panose="020B0604020202020204" pitchFamily="34" charset="0"/>
                <a:cs typeface="Arial" panose="020B0604020202020204" pitchFamily="34" charset="0"/>
              </a:rPr>
              <a:t>特种检测技术</a:t>
            </a:r>
            <a:endParaRPr lang="en-US" altLang="zh-CN" sz="2400" dirty="0">
              <a:latin typeface="Arial" panose="020B0604020202020204" pitchFamily="34" charset="0"/>
              <a:cs typeface="Arial" panose="020B0604020202020204" pitchFamily="34" charset="0"/>
            </a:endParaRPr>
          </a:p>
          <a:p>
            <a:pPr eaLnBrk="1" hangingPunct="1">
              <a:lnSpc>
                <a:spcPct val="80000"/>
              </a:lnSpc>
            </a:pPr>
            <a:r>
              <a:rPr lang="zh-CN" altLang="en-US" sz="2400" dirty="0">
                <a:latin typeface="Arial" panose="020B0604020202020204" pitchFamily="34" charset="0"/>
                <a:cs typeface="Arial" panose="020B0604020202020204" pitchFamily="34" charset="0"/>
              </a:rPr>
              <a:t>软测量技术</a:t>
            </a:r>
          </a:p>
          <a:p>
            <a:pPr eaLnBrk="1" hangingPunct="1">
              <a:lnSpc>
                <a:spcPct val="80000"/>
              </a:lnSpc>
            </a:pPr>
            <a:r>
              <a:rPr lang="en-US" altLang="zh-CN"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29190206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85800" y="1052736"/>
            <a:ext cx="7772400" cy="2448272"/>
          </a:xfrm>
        </p:spPr>
        <p:txBody>
          <a:bodyPr/>
          <a:lstStyle/>
          <a:p>
            <a:r>
              <a:rPr lang="zh-CN" altLang="en-US" sz="2800" dirty="0">
                <a:latin typeface="+mn-ea"/>
              </a:rPr>
              <a:t>背景</a:t>
            </a:r>
            <a:endParaRPr lang="en-US" altLang="zh-CN" sz="2800" dirty="0">
              <a:latin typeface="+mn-ea"/>
            </a:endParaRPr>
          </a:p>
          <a:p>
            <a:pPr lvl="1"/>
            <a:r>
              <a:rPr lang="zh-CN" altLang="en-US" sz="2000" b="1" dirty="0">
                <a:latin typeface="+mn-ea"/>
              </a:rPr>
              <a:t>多相流动在自然界、工业界中大量存在</a:t>
            </a:r>
            <a:endParaRPr lang="en-US" altLang="zh-CN" sz="2000" b="1" dirty="0">
              <a:latin typeface="+mn-ea"/>
            </a:endParaRPr>
          </a:p>
          <a:p>
            <a:pPr lvl="1"/>
            <a:r>
              <a:rPr lang="zh-CN" altLang="en-US" sz="2000" b="1" dirty="0"/>
              <a:t>多相流动的流动特性远比单相流动复杂</a:t>
            </a:r>
          </a:p>
          <a:p>
            <a:pPr lvl="1"/>
            <a:r>
              <a:rPr lang="zh-CN" altLang="en-US" sz="2000" b="1" dirty="0"/>
              <a:t>多相流相间存在着界面效应和相对速度</a:t>
            </a:r>
          </a:p>
          <a:p>
            <a:pPr lvl="1"/>
            <a:r>
              <a:rPr lang="zh-CN" altLang="en-US" sz="2000" b="1" dirty="0"/>
              <a:t>多相流动过程是一个复杂多变量的非线性动态过程，其机理性研究目前还不够充分</a:t>
            </a:r>
            <a:endParaRPr lang="en-US" altLang="zh-CN" sz="2000" b="1" dirty="0">
              <a:latin typeface="+mn-ea"/>
            </a:endParaRPr>
          </a:p>
        </p:txBody>
      </p:sp>
      <p:grpSp>
        <p:nvGrpSpPr>
          <p:cNvPr id="3" name="组合 2">
            <a:extLst>
              <a:ext uri="{FF2B5EF4-FFF2-40B4-BE49-F238E27FC236}">
                <a16:creationId xmlns:a16="http://schemas.microsoft.com/office/drawing/2014/main" id="{36C9BB2B-C220-451B-B3D9-9E3E1EB17C3F}"/>
              </a:ext>
            </a:extLst>
          </p:cNvPr>
          <p:cNvGrpSpPr/>
          <p:nvPr/>
        </p:nvGrpSpPr>
        <p:grpSpPr>
          <a:xfrm>
            <a:off x="11643" y="3717032"/>
            <a:ext cx="9127645" cy="1123583"/>
            <a:chOff x="20210" y="2127167"/>
            <a:chExt cx="9127645" cy="1123583"/>
          </a:xfrm>
        </p:grpSpPr>
        <p:pic>
          <p:nvPicPr>
            <p:cNvPr id="5" name="Picture 2" descr="F:\Hfji\Course\两相流检测技术\Pic\20111227183044917.jpg">
              <a:extLst>
                <a:ext uri="{FF2B5EF4-FFF2-40B4-BE49-F238E27FC236}">
                  <a16:creationId xmlns:a16="http://schemas.microsoft.com/office/drawing/2014/main" id="{6EEAAC98-6C32-4302-A6BA-CBFEFD1BF2B7}"/>
                </a:ext>
              </a:extLst>
            </p:cNvPr>
            <p:cNvPicPr>
              <a:picLocks noChangeAspect="1" noChangeArrowheads="1"/>
            </p:cNvPicPr>
            <p:nvPr/>
          </p:nvPicPr>
          <p:blipFill>
            <a:blip r:embed="rId2" cstate="print"/>
            <a:srcRect/>
            <a:stretch>
              <a:fillRect/>
            </a:stretch>
          </p:blipFill>
          <p:spPr bwMode="auto">
            <a:xfrm>
              <a:off x="20210" y="2134096"/>
              <a:ext cx="1713543" cy="1116654"/>
            </a:xfrm>
            <a:prstGeom prst="rect">
              <a:avLst/>
            </a:prstGeom>
            <a:noFill/>
            <a:ln w="9525">
              <a:noFill/>
              <a:miter lim="800000"/>
              <a:headEnd/>
              <a:tailEnd/>
            </a:ln>
          </p:spPr>
        </p:pic>
        <p:pic>
          <p:nvPicPr>
            <p:cNvPr id="6" name="Picture 3" descr="F:\Hfji\Course\两相流检测技术\Pic\U86P4T426D171532F16470DT20130203094053.jpg">
              <a:extLst>
                <a:ext uri="{FF2B5EF4-FFF2-40B4-BE49-F238E27FC236}">
                  <a16:creationId xmlns:a16="http://schemas.microsoft.com/office/drawing/2014/main" id="{260A9968-D931-4FEB-9701-19B96EA853DE}"/>
                </a:ext>
              </a:extLst>
            </p:cNvPr>
            <p:cNvPicPr>
              <a:picLocks noChangeAspect="1" noChangeArrowheads="1"/>
            </p:cNvPicPr>
            <p:nvPr/>
          </p:nvPicPr>
          <p:blipFill>
            <a:blip r:embed="rId3" cstate="print"/>
            <a:srcRect/>
            <a:stretch>
              <a:fillRect/>
            </a:stretch>
          </p:blipFill>
          <p:spPr bwMode="auto">
            <a:xfrm>
              <a:off x="1676394" y="2132856"/>
              <a:ext cx="1675390" cy="1116653"/>
            </a:xfrm>
            <a:prstGeom prst="rect">
              <a:avLst/>
            </a:prstGeom>
            <a:noFill/>
            <a:ln w="9525">
              <a:noFill/>
              <a:miter lim="800000"/>
              <a:headEnd/>
              <a:tailEnd/>
            </a:ln>
          </p:spPr>
        </p:pic>
        <p:pic>
          <p:nvPicPr>
            <p:cNvPr id="7" name="Picture 4" descr="F:\Hfji\Course\两相流检测技术\Pic\20081120172503.jpg">
              <a:extLst>
                <a:ext uri="{FF2B5EF4-FFF2-40B4-BE49-F238E27FC236}">
                  <a16:creationId xmlns:a16="http://schemas.microsoft.com/office/drawing/2014/main" id="{095837C9-80F9-4635-ACAF-1FAC7178C925}"/>
                </a:ext>
              </a:extLst>
            </p:cNvPr>
            <p:cNvPicPr>
              <a:picLocks noChangeAspect="1" noChangeArrowheads="1"/>
            </p:cNvPicPr>
            <p:nvPr/>
          </p:nvPicPr>
          <p:blipFill>
            <a:blip r:embed="rId4" cstate="print"/>
            <a:srcRect/>
            <a:stretch>
              <a:fillRect/>
            </a:stretch>
          </p:blipFill>
          <p:spPr bwMode="auto">
            <a:xfrm>
              <a:off x="3188562" y="2132855"/>
              <a:ext cx="1489302" cy="1116654"/>
            </a:xfrm>
            <a:prstGeom prst="rect">
              <a:avLst/>
            </a:prstGeom>
            <a:noFill/>
            <a:ln w="9525">
              <a:noFill/>
              <a:miter lim="800000"/>
              <a:headEnd/>
              <a:tailEnd/>
            </a:ln>
          </p:spPr>
        </p:pic>
        <p:pic>
          <p:nvPicPr>
            <p:cNvPr id="8" name="Picture 5" descr="F:\Hfji\Course\两相流检测技术\Pic\2013_01_13_14_41_40.jpg">
              <a:extLst>
                <a:ext uri="{FF2B5EF4-FFF2-40B4-BE49-F238E27FC236}">
                  <a16:creationId xmlns:a16="http://schemas.microsoft.com/office/drawing/2014/main" id="{4B8254A6-2C83-4FB0-A207-876B3BCB48D4}"/>
                </a:ext>
              </a:extLst>
            </p:cNvPr>
            <p:cNvPicPr>
              <a:picLocks noChangeAspect="1" noChangeArrowheads="1"/>
            </p:cNvPicPr>
            <p:nvPr/>
          </p:nvPicPr>
          <p:blipFill>
            <a:blip r:embed="rId5" cstate="print"/>
            <a:srcRect/>
            <a:stretch>
              <a:fillRect/>
            </a:stretch>
          </p:blipFill>
          <p:spPr bwMode="auto">
            <a:xfrm>
              <a:off x="4514286" y="2130379"/>
              <a:ext cx="1675390" cy="1115918"/>
            </a:xfrm>
            <a:prstGeom prst="rect">
              <a:avLst/>
            </a:prstGeom>
            <a:noFill/>
            <a:ln w="9525">
              <a:noFill/>
              <a:miter lim="800000"/>
              <a:headEnd/>
              <a:tailEnd/>
            </a:ln>
          </p:spPr>
        </p:pic>
        <p:pic>
          <p:nvPicPr>
            <p:cNvPr id="9" name="Picture 2" descr="F:\Hfji\Course\两相流检测技术\Pic\19300397018281132885071782363.jpg">
              <a:extLst>
                <a:ext uri="{FF2B5EF4-FFF2-40B4-BE49-F238E27FC236}">
                  <a16:creationId xmlns:a16="http://schemas.microsoft.com/office/drawing/2014/main" id="{015E138A-568C-451E-BBF1-A2344F1722F0}"/>
                </a:ext>
              </a:extLst>
            </p:cNvPr>
            <p:cNvPicPr>
              <a:picLocks noChangeAspect="1" noChangeArrowheads="1"/>
            </p:cNvPicPr>
            <p:nvPr/>
          </p:nvPicPr>
          <p:blipFill>
            <a:blip r:embed="rId6" cstate="print"/>
            <a:srcRect/>
            <a:stretch>
              <a:fillRect/>
            </a:stretch>
          </p:blipFill>
          <p:spPr bwMode="auto">
            <a:xfrm>
              <a:off x="6104484" y="2127167"/>
              <a:ext cx="1491852" cy="1119130"/>
            </a:xfrm>
            <a:prstGeom prst="rect">
              <a:avLst/>
            </a:prstGeom>
            <a:noFill/>
            <a:ln w="9525">
              <a:noFill/>
              <a:miter lim="800000"/>
              <a:headEnd/>
              <a:tailEnd/>
            </a:ln>
          </p:spPr>
        </p:pic>
        <p:pic>
          <p:nvPicPr>
            <p:cNvPr id="10" name="Picture 3" descr="F:\Hfji\Course\两相流检测技术\Pic\1-13010515412K17.jpg">
              <a:extLst>
                <a:ext uri="{FF2B5EF4-FFF2-40B4-BE49-F238E27FC236}">
                  <a16:creationId xmlns:a16="http://schemas.microsoft.com/office/drawing/2014/main" id="{216EFF80-6753-45E5-9059-0319A9275CF9}"/>
                </a:ext>
              </a:extLst>
            </p:cNvPr>
            <p:cNvPicPr>
              <a:picLocks noChangeAspect="1" noChangeArrowheads="1"/>
            </p:cNvPicPr>
            <p:nvPr/>
          </p:nvPicPr>
          <p:blipFill>
            <a:blip r:embed="rId7" cstate="print"/>
            <a:srcRect/>
            <a:stretch>
              <a:fillRect/>
            </a:stretch>
          </p:blipFill>
          <p:spPr bwMode="auto">
            <a:xfrm>
              <a:off x="7524328" y="2127167"/>
              <a:ext cx="1623527" cy="1119130"/>
            </a:xfrm>
            <a:prstGeom prst="rect">
              <a:avLst/>
            </a:prstGeom>
            <a:noFill/>
            <a:ln w="9525">
              <a:noFill/>
              <a:miter lim="800000"/>
              <a:headEnd/>
              <a:tailEnd/>
            </a:ln>
          </p:spPr>
        </p:pic>
      </p:grpSp>
      <p:grpSp>
        <p:nvGrpSpPr>
          <p:cNvPr id="11" name="组合 10">
            <a:extLst>
              <a:ext uri="{FF2B5EF4-FFF2-40B4-BE49-F238E27FC236}">
                <a16:creationId xmlns:a16="http://schemas.microsoft.com/office/drawing/2014/main" id="{D467FE8E-0AC0-45BE-B641-289FDBC9D8E9}"/>
              </a:ext>
            </a:extLst>
          </p:cNvPr>
          <p:cNvGrpSpPr/>
          <p:nvPr/>
        </p:nvGrpSpPr>
        <p:grpSpPr>
          <a:xfrm>
            <a:off x="5705" y="4941168"/>
            <a:ext cx="9121060" cy="1450624"/>
            <a:chOff x="5705" y="4391824"/>
            <a:chExt cx="9121060" cy="1450624"/>
          </a:xfrm>
        </p:grpSpPr>
        <p:pic>
          <p:nvPicPr>
            <p:cNvPr id="12" name="Picture 4" descr="F:\Hfji\Course\两相流检测技术\Pic\19300000942510131160612378935.jpg">
              <a:extLst>
                <a:ext uri="{FF2B5EF4-FFF2-40B4-BE49-F238E27FC236}">
                  <a16:creationId xmlns:a16="http://schemas.microsoft.com/office/drawing/2014/main" id="{BEA38B6B-3C5D-419C-88A7-83D62AF03EBF}"/>
                </a:ext>
              </a:extLst>
            </p:cNvPr>
            <p:cNvPicPr>
              <a:picLocks noChangeAspect="1" noChangeArrowheads="1"/>
            </p:cNvPicPr>
            <p:nvPr/>
          </p:nvPicPr>
          <p:blipFill>
            <a:blip r:embed="rId8" cstate="print"/>
            <a:srcRect/>
            <a:stretch>
              <a:fillRect/>
            </a:stretch>
          </p:blipFill>
          <p:spPr bwMode="auto">
            <a:xfrm>
              <a:off x="1519903" y="4391824"/>
              <a:ext cx="2074247" cy="1450624"/>
            </a:xfrm>
            <a:prstGeom prst="rect">
              <a:avLst/>
            </a:prstGeom>
            <a:noFill/>
            <a:ln w="9525">
              <a:noFill/>
              <a:miter lim="800000"/>
              <a:headEnd/>
              <a:tailEnd/>
            </a:ln>
          </p:spPr>
        </p:pic>
        <p:pic>
          <p:nvPicPr>
            <p:cNvPr id="13" name="Picture 2">
              <a:extLst>
                <a:ext uri="{FF2B5EF4-FFF2-40B4-BE49-F238E27FC236}">
                  <a16:creationId xmlns:a16="http://schemas.microsoft.com/office/drawing/2014/main" id="{0736833E-F207-4F0C-9CCA-937976B26C0E}"/>
                </a:ext>
              </a:extLst>
            </p:cNvPr>
            <p:cNvPicPr>
              <a:picLocks noChangeAspect="1" noChangeArrowheads="1"/>
            </p:cNvPicPr>
            <p:nvPr/>
          </p:nvPicPr>
          <p:blipFill>
            <a:blip r:embed="rId9" cstate="print"/>
            <a:srcRect/>
            <a:stretch>
              <a:fillRect/>
            </a:stretch>
          </p:blipFill>
          <p:spPr bwMode="auto">
            <a:xfrm>
              <a:off x="5705" y="4391824"/>
              <a:ext cx="1740748" cy="1450624"/>
            </a:xfrm>
            <a:prstGeom prst="rect">
              <a:avLst/>
            </a:prstGeom>
            <a:noFill/>
            <a:ln w="9525">
              <a:noFill/>
              <a:miter lim="800000"/>
              <a:headEnd/>
              <a:tailEnd/>
            </a:ln>
            <a:effectLst/>
          </p:spPr>
        </p:pic>
        <p:pic>
          <p:nvPicPr>
            <p:cNvPr id="14" name="Picture 3" descr="F:\Hfji\Course\两相流检测技术\Pic\634683703161862379.jpg">
              <a:extLst>
                <a:ext uri="{FF2B5EF4-FFF2-40B4-BE49-F238E27FC236}">
                  <a16:creationId xmlns:a16="http://schemas.microsoft.com/office/drawing/2014/main" id="{717087AA-328F-456E-890E-AA5A99DE5EDA}"/>
                </a:ext>
              </a:extLst>
            </p:cNvPr>
            <p:cNvPicPr>
              <a:picLocks noChangeAspect="1" noChangeArrowheads="1"/>
            </p:cNvPicPr>
            <p:nvPr/>
          </p:nvPicPr>
          <p:blipFill>
            <a:blip r:embed="rId10" cstate="print"/>
            <a:srcRect/>
            <a:stretch>
              <a:fillRect/>
            </a:stretch>
          </p:blipFill>
          <p:spPr bwMode="auto">
            <a:xfrm>
              <a:off x="7194550" y="4392736"/>
              <a:ext cx="1932215" cy="1449712"/>
            </a:xfrm>
            <a:prstGeom prst="rect">
              <a:avLst/>
            </a:prstGeom>
            <a:noFill/>
            <a:ln w="9525">
              <a:noFill/>
              <a:miter lim="800000"/>
              <a:headEnd/>
              <a:tailEnd/>
            </a:ln>
          </p:spPr>
        </p:pic>
        <p:pic>
          <p:nvPicPr>
            <p:cNvPr id="15" name="Picture 3" descr="F:\Hfji\Course\两相流检测技术\Pic\10534846_400673.jpg">
              <a:extLst>
                <a:ext uri="{FF2B5EF4-FFF2-40B4-BE49-F238E27FC236}">
                  <a16:creationId xmlns:a16="http://schemas.microsoft.com/office/drawing/2014/main" id="{4C4C1C52-928B-417E-AAE4-F0E63B7F82C2}"/>
                </a:ext>
              </a:extLst>
            </p:cNvPr>
            <p:cNvPicPr>
              <a:picLocks noChangeAspect="1" noChangeArrowheads="1"/>
            </p:cNvPicPr>
            <p:nvPr/>
          </p:nvPicPr>
          <p:blipFill>
            <a:blip r:embed="rId11" cstate="print"/>
            <a:srcRect/>
            <a:stretch>
              <a:fillRect/>
            </a:stretch>
          </p:blipFill>
          <p:spPr bwMode="auto">
            <a:xfrm>
              <a:off x="3594150" y="4391824"/>
              <a:ext cx="3600400" cy="1450624"/>
            </a:xfrm>
            <a:prstGeom prst="rect">
              <a:avLst/>
            </a:prstGeom>
            <a:noFill/>
            <a:ln w="9525">
              <a:noFill/>
              <a:miter lim="800000"/>
              <a:headEnd/>
              <a:tailEnd/>
            </a:ln>
          </p:spPr>
        </p:pic>
      </p:grpSp>
      <p:sp>
        <p:nvSpPr>
          <p:cNvPr id="16" name="标题 1">
            <a:extLst>
              <a:ext uri="{FF2B5EF4-FFF2-40B4-BE49-F238E27FC236}">
                <a16:creationId xmlns:a16="http://schemas.microsoft.com/office/drawing/2014/main" id="{35BC3DAB-E76D-4B03-A309-087F19EF7193}"/>
              </a:ext>
            </a:extLst>
          </p:cNvPr>
          <p:cNvSpPr>
            <a:spLocks noGrp="1"/>
          </p:cNvSpPr>
          <p:nvPr>
            <p:ph type="title"/>
          </p:nvPr>
        </p:nvSpPr>
        <p:spPr>
          <a:xfrm>
            <a:off x="1403350" y="0"/>
            <a:ext cx="5791200" cy="980728"/>
          </a:xfrm>
        </p:spPr>
        <p:txBody>
          <a:bodyPr/>
          <a:lstStyle/>
          <a:p>
            <a:r>
              <a:rPr lang="zh-CN" altLang="en-US" sz="3200" dirty="0"/>
              <a:t>复杂过程信息检测技术</a:t>
            </a:r>
            <a:br>
              <a:rPr lang="en-US" altLang="zh-CN" sz="3200" dirty="0"/>
            </a:br>
            <a:r>
              <a:rPr lang="en-US" altLang="zh-CN" sz="2000" dirty="0"/>
              <a:t>--</a:t>
            </a:r>
            <a:r>
              <a:rPr lang="zh-CN" altLang="en-US" sz="2000" dirty="0"/>
              <a:t>多相流参数检测技术</a:t>
            </a:r>
          </a:p>
        </p:txBody>
      </p:sp>
    </p:spTree>
    <p:extLst>
      <p:ext uri="{BB962C8B-B14F-4D97-AF65-F5344CB8AC3E}">
        <p14:creationId xmlns:p14="http://schemas.microsoft.com/office/powerpoint/2010/main" val="2467708209"/>
      </p:ext>
    </p:extLst>
  </p:cSld>
  <p:clrMapOvr>
    <a:masterClrMapping/>
  </p:clrMapOvr>
  <p:transition/>
</p:sld>
</file>

<file path=ppt/theme/theme1.xml><?xml version="1.0" encoding="utf-8"?>
<a:theme xmlns:a="http://schemas.openxmlformats.org/drawingml/2006/main" name="1_模板-2003-2-24-lcw">
  <a:themeElements>
    <a:clrScheme name="模板-2003-2-24-lcw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模板-2003-2-24-lcw">
      <a:majorFont>
        <a:latin typeface="Times New Roman"/>
        <a:ea typeface="楷体_GB2312"/>
        <a:cs typeface=""/>
      </a:majorFont>
      <a:minorFont>
        <a:latin typeface="Times New Roman"/>
        <a:ea typeface="楷体_GB2312"/>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400" b="1" i="0" u="none" strike="noStrike" cap="none" normalizeH="0" baseline="0" smtClean="0">
            <a:ln>
              <a:noFill/>
            </a:ln>
            <a:solidFill>
              <a:schemeClr val="tx1"/>
            </a:solidFill>
            <a:effectLst/>
            <a:latin typeface="Times New Roman" pitchFamily="18" charset="0"/>
            <a:ea typeface="宋体"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400" b="1" i="0" u="none" strike="noStrike" cap="none" normalizeH="0" baseline="0" smtClean="0">
            <a:ln>
              <a:noFill/>
            </a:ln>
            <a:solidFill>
              <a:schemeClr val="tx1"/>
            </a:solidFill>
            <a:effectLst/>
            <a:latin typeface="Times New Roman" pitchFamily="18" charset="0"/>
            <a:ea typeface="宋体" charset="-122"/>
          </a:defRPr>
        </a:defPPr>
      </a:lstStyle>
    </a:lnDef>
  </a:objectDefaults>
  <a:extraClrSchemeLst>
    <a:extraClrScheme>
      <a:clrScheme name="模板-2003-2-24-lcw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模板-2003-2-24-lcw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模板-2003-2-24-lcw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模板-2003-2-24-lcw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模板-2003-2-24-lc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模板-2003-2-24-lc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模板-2003-2-24-lc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经典">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8131</TotalTime>
  <Words>2747</Words>
  <Application>Microsoft Office PowerPoint</Application>
  <PresentationFormat>全屏显示(4:3)</PresentationFormat>
  <Paragraphs>280</Paragraphs>
  <Slides>52</Slides>
  <Notes>2</Notes>
  <HiddenSlides>0</HiddenSlides>
  <MMClips>4</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2</vt:i4>
      </vt:variant>
      <vt:variant>
        <vt:lpstr>幻灯片标题</vt:lpstr>
      </vt:variant>
      <vt:variant>
        <vt:i4>52</vt:i4>
      </vt:variant>
    </vt:vector>
  </HeadingPairs>
  <TitlesOfParts>
    <vt:vector size="69" baseType="lpstr">
      <vt:lpstr>等线</vt:lpstr>
      <vt:lpstr>仿宋_GB2312</vt:lpstr>
      <vt:lpstr>黑体</vt:lpstr>
      <vt:lpstr>华文中宋</vt:lpstr>
      <vt:lpstr>楷体_GB2312</vt:lpstr>
      <vt:lpstr>宋体</vt:lpstr>
      <vt:lpstr>微软雅黑</vt:lpstr>
      <vt:lpstr>Arial</vt:lpstr>
      <vt:lpstr>Arial Black</vt:lpstr>
      <vt:lpstr>Calibri</vt:lpstr>
      <vt:lpstr>Khmer UI</vt:lpstr>
      <vt:lpstr>Tahoma</vt:lpstr>
      <vt:lpstr>Times New Roman</vt:lpstr>
      <vt:lpstr>Wingdings</vt:lpstr>
      <vt:lpstr>1_模板-2003-2-24-lcw</vt:lpstr>
      <vt:lpstr>BMP 图象</vt:lpstr>
      <vt:lpstr>Visio</vt:lpstr>
      <vt:lpstr>2016级专业认知 --自动化仪表研究所</vt:lpstr>
      <vt:lpstr>PowerPoint 演示文稿</vt:lpstr>
      <vt:lpstr>提纲</vt:lpstr>
      <vt:lpstr>仪表所简介</vt:lpstr>
      <vt:lpstr>PowerPoint 演示文稿</vt:lpstr>
      <vt:lpstr>导师队伍</vt:lpstr>
      <vt:lpstr>研究方向、科研特色</vt:lpstr>
      <vt:lpstr>PowerPoint 演示文稿</vt:lpstr>
      <vt:lpstr>复杂过程信息检测技术 --多相流参数检测技术</vt:lpstr>
      <vt:lpstr>过程层析成像（Process Tomography）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水质检测和安全预警技术</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天然气能量计量系统</vt:lpstr>
      <vt:lpstr>PowerPoint 演示文稿</vt:lpstr>
      <vt:lpstr>PowerPoint 演示文稿</vt:lpstr>
      <vt:lpstr>PowerPoint 演示文稿</vt:lpstr>
      <vt:lpstr>PowerPoint 演示文稿</vt:lpstr>
      <vt:lpstr>太赫兹（THz）检测技术</vt:lpstr>
      <vt:lpstr>PowerPoint 演示文稿</vt:lpstr>
      <vt:lpstr>PowerPoint 演示文稿</vt:lpstr>
      <vt:lpstr>PowerPoint 演示文稿</vt:lpstr>
      <vt:lpstr>PowerPoint 演示文稿</vt:lpstr>
      <vt:lpstr>非介入式压力检测</vt:lpstr>
      <vt:lpstr>PowerPoint 演示文稿</vt:lpstr>
      <vt:lpstr>PowerPoint 演示文稿</vt:lpstr>
      <vt:lpstr>复合无损检测技术</vt:lpstr>
      <vt:lpstr>PowerPoint 演示文稿</vt:lpstr>
      <vt:lpstr>PM2.5检测技术</vt:lpstr>
      <vt:lpstr>PowerPoint 演示文稿</vt:lpstr>
      <vt:lpstr>啤酒行业自动化</vt:lpstr>
      <vt:lpstr>资源配备</vt:lpstr>
      <vt:lpstr>PowerPoint 演示文稿</vt:lpstr>
      <vt:lpstr>PowerPoint 演示文稿</vt:lpstr>
      <vt:lpstr>PowerPoint 演示文稿</vt:lpstr>
      <vt:lpstr>欢迎各位同学</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ZJU001</dc:creator>
  <cp:lastModifiedBy>Haifeng JI</cp:lastModifiedBy>
  <cp:revision>789</cp:revision>
  <dcterms:created xsi:type="dcterms:W3CDTF">2003-10-28T07:13:29Z</dcterms:created>
  <dcterms:modified xsi:type="dcterms:W3CDTF">2017-07-20T05:25:16Z</dcterms:modified>
</cp:coreProperties>
</file>