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notesMasterIdLst>
    <p:notesMasterId r:id="rId54"/>
  </p:notesMasterIdLst>
  <p:handoutMasterIdLst>
    <p:handoutMasterId r:id="rId55"/>
  </p:handoutMasterIdLst>
  <p:sldIdLst>
    <p:sldId id="814" r:id="rId2"/>
    <p:sldId id="928" r:id="rId3"/>
    <p:sldId id="929" r:id="rId4"/>
    <p:sldId id="930" r:id="rId5"/>
    <p:sldId id="985" r:id="rId6"/>
    <p:sldId id="931" r:id="rId7"/>
    <p:sldId id="932" r:id="rId8"/>
    <p:sldId id="935" r:id="rId9"/>
    <p:sldId id="940" r:id="rId10"/>
    <p:sldId id="941" r:id="rId11"/>
    <p:sldId id="942" r:id="rId12"/>
    <p:sldId id="943" r:id="rId13"/>
    <p:sldId id="944" r:id="rId14"/>
    <p:sldId id="945" r:id="rId15"/>
    <p:sldId id="946" r:id="rId16"/>
    <p:sldId id="947" r:id="rId17"/>
    <p:sldId id="948" r:id="rId18"/>
    <p:sldId id="981" r:id="rId19"/>
    <p:sldId id="949" r:id="rId20"/>
    <p:sldId id="950" r:id="rId21"/>
    <p:sldId id="974" r:id="rId22"/>
    <p:sldId id="951" r:id="rId23"/>
    <p:sldId id="952" r:id="rId24"/>
    <p:sldId id="953" r:id="rId25"/>
    <p:sldId id="954" r:id="rId26"/>
    <p:sldId id="955" r:id="rId27"/>
    <p:sldId id="956" r:id="rId28"/>
    <p:sldId id="957" r:id="rId29"/>
    <p:sldId id="975" r:id="rId30"/>
    <p:sldId id="958" r:id="rId31"/>
    <p:sldId id="959" r:id="rId32"/>
    <p:sldId id="960" r:id="rId33"/>
    <p:sldId id="972" r:id="rId34"/>
    <p:sldId id="976" r:id="rId35"/>
    <p:sldId id="961" r:id="rId36"/>
    <p:sldId id="962" r:id="rId37"/>
    <p:sldId id="963" r:id="rId38"/>
    <p:sldId id="970" r:id="rId39"/>
    <p:sldId id="977" r:id="rId40"/>
    <p:sldId id="973" r:id="rId41"/>
    <p:sldId id="964" r:id="rId42"/>
    <p:sldId id="978" r:id="rId43"/>
    <p:sldId id="971" r:id="rId44"/>
    <p:sldId id="979" r:id="rId45"/>
    <p:sldId id="965" r:id="rId46"/>
    <p:sldId id="966" r:id="rId47"/>
    <p:sldId id="983" r:id="rId48"/>
    <p:sldId id="967" r:id="rId49"/>
    <p:sldId id="968" r:id="rId50"/>
    <p:sldId id="986" r:id="rId51"/>
    <p:sldId id="982" r:id="rId52"/>
    <p:sldId id="969" r:id="rId53"/>
  </p:sldIdLst>
  <p:sldSz cx="9144000" cy="6858000" type="screen4x3"/>
  <p:notesSz cx="6858000" cy="9144000"/>
  <p:defaultTextStyle>
    <a:defPPr>
      <a:defRPr lang="zh-CN"/>
    </a:defPPr>
    <a:lvl1pPr algn="l" rtl="0" eaLnBrk="0" fontAlgn="base" hangingPunct="0">
      <a:spcBef>
        <a:spcPct val="0"/>
      </a:spcBef>
      <a:spcAft>
        <a:spcPct val="0"/>
      </a:spcAft>
      <a:defRPr kumimoji="1" sz="2400" b="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sz="2400" b="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sz="2400" b="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sz="2400" b="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sz="2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b="1"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66"/>
    <a:srgbClr val="3366FF"/>
    <a:srgbClr val="A50021"/>
    <a:srgbClr val="CC0000"/>
    <a:srgbClr val="0066FF"/>
    <a:srgbClr val="33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7" autoAdjust="0"/>
    <p:restoredTop sz="94830" autoAdjust="0"/>
  </p:normalViewPr>
  <p:slideViewPr>
    <p:cSldViewPr>
      <p:cViewPr varScale="1">
        <p:scale>
          <a:sx n="60" d="100"/>
          <a:sy n="60" d="100"/>
        </p:scale>
        <p:origin x="153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90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b="0">
                <a:latin typeface="Arial" pitchFamily="34" charset="0"/>
              </a:defRPr>
            </a:lvl1pPr>
          </a:lstStyle>
          <a:p>
            <a:pPr>
              <a:defRPr/>
            </a:pPr>
            <a:endParaRPr lang="en-US" altLang="zh-CN"/>
          </a:p>
        </p:txBody>
      </p:sp>
      <p:sp>
        <p:nvSpPr>
          <p:cNvPr id="71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b="0">
                <a:latin typeface="Arial" pitchFamily="34" charset="0"/>
              </a:defRPr>
            </a:lvl1pPr>
          </a:lstStyle>
          <a:p>
            <a:pPr>
              <a:defRPr/>
            </a:pPr>
            <a:endParaRPr lang="en-US" altLang="zh-CN"/>
          </a:p>
        </p:txBody>
      </p:sp>
      <p:sp>
        <p:nvSpPr>
          <p:cNvPr id="71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b="0">
                <a:latin typeface="Arial" pitchFamily="34" charset="0"/>
              </a:defRPr>
            </a:lvl1pPr>
          </a:lstStyle>
          <a:p>
            <a:pPr>
              <a:defRPr/>
            </a:pPr>
            <a:endParaRPr lang="en-US" altLang="zh-CN"/>
          </a:p>
        </p:txBody>
      </p:sp>
      <p:sp>
        <p:nvSpPr>
          <p:cNvPr id="7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b="0">
                <a:latin typeface="Arial" panose="020B0604020202020204" pitchFamily="34" charset="0"/>
              </a:defRPr>
            </a:lvl1pPr>
          </a:lstStyle>
          <a:p>
            <a:fld id="{4992EF9F-DA6D-4C46-BA98-EF64B219A4FA}" type="slidenum">
              <a:rPr lang="en-US" altLang="zh-CN"/>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ltLang="zh-CN"/>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ltLang="zh-CN"/>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ltLang="zh-CN"/>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69218917-B9E1-4250-8980-5F1613C870D5}"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b="1"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b="1"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b="1"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b="1"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p:spPr>
      </p:sp>
      <p:sp>
        <p:nvSpPr>
          <p:cNvPr id="7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solidFill>
                <a:srgbClr val="800000"/>
              </a:solidFill>
              <a:latin typeface="仿宋_GB2312" pitchFamily="49" charset="-122"/>
              <a:ea typeface="仿宋_GB2312" pitchFamily="49" charset="-122"/>
            </a:endParaRPr>
          </a:p>
        </p:txBody>
      </p:sp>
      <p:sp>
        <p:nvSpPr>
          <p:cNvPr id="7172"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fld id="{2528087C-ABF0-470D-A4E4-5A050A5AE4C6}" type="slidenum">
              <a:rPr lang="zh-CN" altLang="en-US" sz="1200" b="0">
                <a:solidFill>
                  <a:srgbClr val="000000"/>
                </a:solidFill>
                <a:latin typeface="Calibri" panose="020F0502020204030204" pitchFamily="34" charset="0"/>
              </a:rPr>
              <a:pPr/>
              <a:t>1</a:t>
            </a:fld>
            <a:endParaRPr lang="zh-CN" altLang="en-US" sz="1200" b="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p:spPr>
      </p:sp>
      <p:sp>
        <p:nvSpPr>
          <p:cNvPr id="32771" name="备注占位符 2"/>
          <p:cNvSpPr>
            <a:spLocks noGrp="1"/>
          </p:cNvSpPr>
          <p:nvPr>
            <p:ph type="body" idx="1"/>
          </p:nvPr>
        </p:nvSpPr>
        <p:spPr>
          <a:noFill/>
          <a:ln/>
        </p:spPr>
        <p:txBody>
          <a:bodyPr/>
          <a:lstStyle/>
          <a:p>
            <a:endParaRPr lang="zh-CN" altLang="en-US"/>
          </a:p>
        </p:txBody>
      </p:sp>
      <p:sp>
        <p:nvSpPr>
          <p:cNvPr id="32772" name="灯片编号占位符 3"/>
          <p:cNvSpPr>
            <a:spLocks noGrp="1"/>
          </p:cNvSpPr>
          <p:nvPr>
            <p:ph type="sldNum" sz="quarter" idx="5"/>
          </p:nvPr>
        </p:nvSpPr>
        <p:spPr>
          <a:noFill/>
        </p:spPr>
        <p:txBody>
          <a:bodyPr/>
          <a:lstStyle/>
          <a:p>
            <a:fld id="{33776FAB-20FC-4891-9AD9-FE0A0FF63163}" type="slidenum">
              <a:rPr lang="en-US" altLang="zh-CN"/>
              <a:pPr/>
              <a:t>52</a:t>
            </a:fld>
            <a:endParaRPr lang="en-US" altLang="zh-CN"/>
          </a:p>
        </p:txBody>
      </p:sp>
    </p:spTree>
    <p:extLst>
      <p:ext uri="{BB962C8B-B14F-4D97-AF65-F5344CB8AC3E}">
        <p14:creationId xmlns:p14="http://schemas.microsoft.com/office/powerpoint/2010/main" val="3548529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0" y="6731000"/>
            <a:ext cx="9144000" cy="0"/>
          </a:xfrm>
          <a:prstGeom prst="line">
            <a:avLst/>
          </a:prstGeom>
          <a:noFill/>
          <a:ln w="215900">
            <a:solidFill>
              <a:srgbClr val="005096"/>
            </a:solidFill>
            <a:round/>
            <a:headEnd/>
            <a:tailEnd/>
          </a:ln>
        </p:spPr>
        <p:txBody>
          <a:bodyPr/>
          <a:lstStyle/>
          <a:p>
            <a:pPr>
              <a:defRPr/>
            </a:pPr>
            <a:endParaRPr lang="zh-CN" altLang="en-US"/>
          </a:p>
        </p:txBody>
      </p:sp>
      <p:sp>
        <p:nvSpPr>
          <p:cNvPr id="5" name="Line 5"/>
          <p:cNvSpPr>
            <a:spLocks noChangeShapeType="1"/>
          </p:cNvSpPr>
          <p:nvPr/>
        </p:nvSpPr>
        <p:spPr bwMode="auto">
          <a:xfrm>
            <a:off x="0" y="6448425"/>
            <a:ext cx="9144000" cy="0"/>
          </a:xfrm>
          <a:prstGeom prst="line">
            <a:avLst/>
          </a:prstGeom>
          <a:noFill/>
          <a:ln w="114300">
            <a:solidFill>
              <a:srgbClr val="005096"/>
            </a:solidFill>
            <a:round/>
            <a:headEnd/>
            <a:tailEnd/>
          </a:ln>
        </p:spPr>
        <p:txBody>
          <a:bodyPr/>
          <a:lstStyle/>
          <a:p>
            <a:pPr>
              <a:defRPr/>
            </a:pPr>
            <a:endParaRPr lang="zh-CN" altLang="en-US"/>
          </a:p>
        </p:txBody>
      </p:sp>
      <p:sp>
        <p:nvSpPr>
          <p:cNvPr id="6" name="Line 6"/>
          <p:cNvSpPr>
            <a:spLocks noChangeShapeType="1"/>
          </p:cNvSpPr>
          <p:nvPr/>
        </p:nvSpPr>
        <p:spPr bwMode="auto">
          <a:xfrm>
            <a:off x="0" y="6251575"/>
            <a:ext cx="9144000" cy="0"/>
          </a:xfrm>
          <a:prstGeom prst="line">
            <a:avLst/>
          </a:prstGeom>
          <a:noFill/>
          <a:ln w="63500">
            <a:solidFill>
              <a:srgbClr val="005096"/>
            </a:solidFill>
            <a:round/>
            <a:headEnd/>
            <a:tailEnd/>
          </a:ln>
        </p:spPr>
        <p:txBody>
          <a:bodyPr/>
          <a:lstStyle/>
          <a:p>
            <a:pPr>
              <a:defRPr/>
            </a:pPr>
            <a:endParaRPr lang="zh-CN" altLang="en-US"/>
          </a:p>
        </p:txBody>
      </p:sp>
      <p:graphicFrame>
        <p:nvGraphicFramePr>
          <p:cNvPr id="7" name="Object 1"/>
          <p:cNvGraphicFramePr>
            <a:graphicFrameLocks noChangeAspect="1"/>
          </p:cNvGraphicFramePr>
          <p:nvPr/>
        </p:nvGraphicFramePr>
        <p:xfrm>
          <a:off x="250825" y="260350"/>
          <a:ext cx="1131888" cy="1009650"/>
        </p:xfrm>
        <a:graphic>
          <a:graphicData uri="http://schemas.openxmlformats.org/presentationml/2006/ole">
            <mc:AlternateContent xmlns:mc="http://schemas.openxmlformats.org/markup-compatibility/2006">
              <mc:Choice xmlns:v="urn:schemas-microsoft-com:vml" Requires="v">
                <p:oleObj spid="_x0000_s25791" name="BMP 图象" r:id="rId3" imgW="2209524" imgH="2049958" progId="PBrush">
                  <p:embed/>
                </p:oleObj>
              </mc:Choice>
              <mc:Fallback>
                <p:oleObj name="BMP 图象" r:id="rId3" imgW="2209524" imgH="2049958" progId="PBrush">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1131888" cy="100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19" descr="图片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4149725"/>
            <a:ext cx="9144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755650" y="765175"/>
            <a:ext cx="7772400" cy="1470025"/>
          </a:xfrm>
        </p:spPr>
        <p:txBody>
          <a:bodyPr/>
          <a:lstStyle>
            <a:lvl1pPr algn="ctr">
              <a:defRPr smtClean="0"/>
            </a:lvl1pPr>
          </a:lstStyle>
          <a:p>
            <a:r>
              <a:rPr lang="zh-CN" altLang="en-US"/>
              <a:t>单击此处编辑母版标题样式</a:t>
            </a:r>
          </a:p>
        </p:txBody>
      </p:sp>
      <p:sp>
        <p:nvSpPr>
          <p:cNvPr id="78851" name="Rectangle 3"/>
          <p:cNvSpPr>
            <a:spLocks noGrp="1" noChangeArrowheads="1"/>
          </p:cNvSpPr>
          <p:nvPr>
            <p:ph type="subTitle" idx="1"/>
          </p:nvPr>
        </p:nvSpPr>
        <p:spPr>
          <a:xfrm>
            <a:off x="1547813" y="2565400"/>
            <a:ext cx="6400800" cy="719138"/>
          </a:xfrm>
        </p:spPr>
        <p:txBody>
          <a:bodyPr/>
          <a:lstStyle>
            <a:lvl1pPr marL="0" indent="0" algn="ctr">
              <a:buFont typeface="Wingdings" pitchFamily="2" charset="2"/>
              <a:buNone/>
              <a:defRPr smtClean="0"/>
            </a:lvl1pPr>
          </a:lstStyle>
          <a:p>
            <a:r>
              <a:rPr lang="zh-CN" altLang="en-US"/>
              <a:t>单击此处编辑母版副标题样式</a:t>
            </a:r>
          </a:p>
        </p:txBody>
      </p:sp>
    </p:spTree>
    <p:extLst>
      <p:ext uri="{BB962C8B-B14F-4D97-AF65-F5344CB8AC3E}">
        <p14:creationId xmlns:p14="http://schemas.microsoft.com/office/powerpoint/2010/main" val="287960645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1163513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006590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6550" y="150813"/>
            <a:ext cx="2000250" cy="59451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150813"/>
            <a:ext cx="5848350" cy="59451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98038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2895600" y="150813"/>
            <a:ext cx="5791200" cy="1143000"/>
          </a:xfrm>
        </p:spPr>
        <p:txBody>
          <a:bodyPr/>
          <a:lstStyle/>
          <a:p>
            <a:r>
              <a:rPr lang="zh-CN" altLang="en-US"/>
              <a:t>单击此处编辑母版标题样式</a:t>
            </a:r>
          </a:p>
        </p:txBody>
      </p:sp>
      <p:sp>
        <p:nvSpPr>
          <p:cNvPr id="3" name="图表占位符 2"/>
          <p:cNvSpPr>
            <a:spLocks noGrp="1"/>
          </p:cNvSpPr>
          <p:nvPr>
            <p:ph type="chart" idx="1"/>
          </p:nvPr>
        </p:nvSpPr>
        <p:spPr>
          <a:xfrm>
            <a:off x="685800" y="1981200"/>
            <a:ext cx="7772400" cy="4114800"/>
          </a:xfrm>
        </p:spPr>
        <p:txBody>
          <a:bodyPr/>
          <a:lstStyle/>
          <a:p>
            <a:pPr lvl="0"/>
            <a:endParaRPr lang="zh-CN" altLang="en-US" noProof="0"/>
          </a:p>
        </p:txBody>
      </p:sp>
    </p:spTree>
    <p:extLst>
      <p:ext uri="{BB962C8B-B14F-4D97-AF65-F5344CB8AC3E}">
        <p14:creationId xmlns:p14="http://schemas.microsoft.com/office/powerpoint/2010/main" val="34148837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1331640" y="0"/>
            <a:ext cx="57912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85800" y="1981200"/>
            <a:ext cx="77724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5800" y="4114800"/>
            <a:ext cx="77724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22352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2895600" y="150813"/>
            <a:ext cx="57912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858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剪贴画占位符 3"/>
          <p:cNvSpPr>
            <a:spLocks noGrp="1"/>
          </p:cNvSpPr>
          <p:nvPr>
            <p:ph type="clipArt" sz="half" idx="2"/>
          </p:nvPr>
        </p:nvSpPr>
        <p:spPr>
          <a:xfrm>
            <a:off x="4648200" y="1981200"/>
            <a:ext cx="3810000" cy="4114800"/>
          </a:xfrm>
        </p:spPr>
        <p:txBody>
          <a:bodyPr/>
          <a:lstStyle/>
          <a:p>
            <a:pPr lvl="0"/>
            <a:endParaRPr lang="zh-CN" altLang="en-US" noProof="0"/>
          </a:p>
        </p:txBody>
      </p:sp>
    </p:spTree>
    <p:extLst>
      <p:ext uri="{BB962C8B-B14F-4D97-AF65-F5344CB8AC3E}">
        <p14:creationId xmlns:p14="http://schemas.microsoft.com/office/powerpoint/2010/main" val="26156875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895600" y="150813"/>
            <a:ext cx="57912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858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23641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692275" y="115888"/>
            <a:ext cx="5791200" cy="1143000"/>
          </a:xfrm>
        </p:spPr>
        <p:txBody>
          <a:bodyPr/>
          <a:lstStyle/>
          <a:p>
            <a:r>
              <a:rPr lang="zh-CN" altLang="en-US"/>
              <a:t>单击此处编辑母版标题样式</a:t>
            </a:r>
          </a:p>
        </p:txBody>
      </p:sp>
      <p:sp>
        <p:nvSpPr>
          <p:cNvPr id="3" name="表格占位符 2"/>
          <p:cNvSpPr>
            <a:spLocks noGrp="1"/>
          </p:cNvSpPr>
          <p:nvPr>
            <p:ph type="tbl" idx="1"/>
          </p:nvPr>
        </p:nvSpPr>
        <p:spPr>
          <a:xfrm>
            <a:off x="685800" y="1981200"/>
            <a:ext cx="7772400" cy="4114800"/>
          </a:xfrm>
        </p:spPr>
        <p:txBody>
          <a:bodyPr/>
          <a:lstStyle/>
          <a:p>
            <a:pPr lvl="0"/>
            <a:endParaRPr lang="zh-CN" altLang="en-US" noProof="0"/>
          </a:p>
        </p:txBody>
      </p:sp>
    </p:spTree>
    <p:extLst>
      <p:ext uri="{BB962C8B-B14F-4D97-AF65-F5344CB8AC3E}">
        <p14:creationId xmlns:p14="http://schemas.microsoft.com/office/powerpoint/2010/main" val="31751501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0683486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79091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9532513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53647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61914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1232053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146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47850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7"/>
          <p:cNvSpPr>
            <a:spLocks noChangeArrowheads="1"/>
          </p:cNvSpPr>
          <p:nvPr userDrawn="1"/>
        </p:nvSpPr>
        <p:spPr bwMode="gray">
          <a:xfrm>
            <a:off x="0" y="0"/>
            <a:ext cx="9144000" cy="415925"/>
          </a:xfrm>
          <a:prstGeom prst="rect">
            <a:avLst/>
          </a:prstGeom>
          <a:gradFill rotWithShape="1">
            <a:gsLst>
              <a:gs pos="0">
                <a:srgbClr val="0070C0"/>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CN" altLang="en-US">
              <a:solidFill>
                <a:srgbClr val="000000"/>
              </a:solidFill>
            </a:endParaRPr>
          </a:p>
        </p:txBody>
      </p:sp>
      <p:sp>
        <p:nvSpPr>
          <p:cNvPr id="3075" name="Rectangle 2"/>
          <p:cNvSpPr>
            <a:spLocks noGrp="1" noChangeArrowheads="1"/>
          </p:cNvSpPr>
          <p:nvPr>
            <p:ph type="title"/>
          </p:nvPr>
        </p:nvSpPr>
        <p:spPr bwMode="auto">
          <a:xfrm>
            <a:off x="1403350" y="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a:t>
            </a:r>
          </a:p>
        </p:txBody>
      </p:sp>
      <p:sp>
        <p:nvSpPr>
          <p:cNvPr id="307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p:txBody>
      </p:sp>
      <p:sp>
        <p:nvSpPr>
          <p:cNvPr id="1029" name="Line 7"/>
          <p:cNvSpPr>
            <a:spLocks noChangeShapeType="1"/>
          </p:cNvSpPr>
          <p:nvPr/>
        </p:nvSpPr>
        <p:spPr bwMode="auto">
          <a:xfrm>
            <a:off x="1331913" y="981075"/>
            <a:ext cx="6211887" cy="0"/>
          </a:xfrm>
          <a:prstGeom prst="line">
            <a:avLst/>
          </a:prstGeom>
          <a:noFill/>
          <a:ln w="63500">
            <a:solidFill>
              <a:srgbClr val="005096"/>
            </a:solidFill>
            <a:round/>
            <a:headEnd/>
            <a:tailEnd/>
          </a:ln>
        </p:spPr>
        <p:txBody>
          <a:bodyPr/>
          <a:lstStyle/>
          <a:p>
            <a:pPr>
              <a:defRPr/>
            </a:pPr>
            <a:endParaRPr lang="zh-CN" altLang="en-US"/>
          </a:p>
        </p:txBody>
      </p:sp>
      <p:pic>
        <p:nvPicPr>
          <p:cNvPr id="3078" name="Picture 19" descr="1"/>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b="38461"/>
          <a:stretch>
            <a:fillRect/>
          </a:stretch>
        </p:blipFill>
        <p:spPr bwMode="auto">
          <a:xfrm>
            <a:off x="0" y="6324600"/>
            <a:ext cx="914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11"/>
          <p:cNvSpPr txBox="1">
            <a:spLocks noChangeArrowheads="1"/>
          </p:cNvSpPr>
          <p:nvPr userDrawn="1"/>
        </p:nvSpPr>
        <p:spPr bwMode="auto">
          <a:xfrm>
            <a:off x="0" y="6519863"/>
            <a:ext cx="3492500" cy="338137"/>
          </a:xfrm>
          <a:prstGeom prst="rect">
            <a:avLst/>
          </a:prstGeom>
          <a:noFill/>
          <a:ln>
            <a:noFill/>
          </a:ln>
          <a:extLst/>
        </p:spPr>
        <p:txBody>
          <a:bodyPr>
            <a:spAutoFit/>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pPr eaLnBrk="1" hangingPunct="1">
              <a:defRPr/>
            </a:pPr>
            <a:r>
              <a:rPr lang="en-US" altLang="zh-CN" sz="1600">
                <a:solidFill>
                  <a:srgbClr val="FFFFFF"/>
                </a:solidFill>
                <a:cs typeface="Times New Roman" panose="02020603050405020304" pitchFamily="18" charset="0"/>
              </a:rPr>
              <a:t>http://cse.zju.edu.cn</a:t>
            </a:r>
            <a:endParaRPr lang="zh-CN" altLang="en-US" sz="1600">
              <a:solidFill>
                <a:srgbClr val="FFFFFF"/>
              </a:solidFill>
              <a:cs typeface="Times New Roman" panose="02020603050405020304" pitchFamily="18" charset="0"/>
            </a:endParaRPr>
          </a:p>
        </p:txBody>
      </p:sp>
      <p:pic>
        <p:nvPicPr>
          <p:cNvPr id="3080" name="Picture 5"/>
          <p:cNvPicPr>
            <a:picLocks noChangeAspect="1" noChangeArrowheads="1"/>
          </p:cNvPicPr>
          <p:nvPr userDrawn="1"/>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25413"/>
            <a:ext cx="1079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1"/>
          <p:cNvSpPr txBox="1">
            <a:spLocks noChangeArrowheads="1"/>
          </p:cNvSpPr>
          <p:nvPr userDrawn="1"/>
        </p:nvSpPr>
        <p:spPr bwMode="auto">
          <a:xfrm>
            <a:off x="8459788" y="6383338"/>
            <a:ext cx="684212" cy="460375"/>
          </a:xfrm>
          <a:prstGeom prst="rect">
            <a:avLst/>
          </a:prstGeom>
          <a:noFill/>
          <a:ln>
            <a:noFill/>
          </a:ln>
          <a:extLst/>
        </p:spPr>
        <p:txBody>
          <a:bodyPr>
            <a:spAutoFit/>
          </a:bodyPr>
          <a:lstStyle>
            <a:lvl1pPr>
              <a:defRPr kumimoji="1" sz="2400" b="1">
                <a:solidFill>
                  <a:schemeClr val="tx1"/>
                </a:solidFill>
                <a:latin typeface="Times New Roman" panose="02020603050405020304" pitchFamily="18" charset="0"/>
                <a:ea typeface="宋体" panose="02010600030101010101" pitchFamily="2" charset="-122"/>
              </a:defRPr>
            </a:lvl1pPr>
            <a:lvl2pPr marL="742950" indent="-285750">
              <a:defRPr kumimoji="1" sz="2400" b="1">
                <a:solidFill>
                  <a:schemeClr val="tx1"/>
                </a:solidFill>
                <a:latin typeface="Times New Roman" panose="02020603050405020304" pitchFamily="18" charset="0"/>
                <a:ea typeface="宋体" panose="02010600030101010101" pitchFamily="2" charset="-122"/>
              </a:defRPr>
            </a:lvl2pPr>
            <a:lvl3pPr marL="1143000" indent="-228600">
              <a:defRPr kumimoji="1" sz="2400" b="1">
                <a:solidFill>
                  <a:schemeClr val="tx1"/>
                </a:solidFill>
                <a:latin typeface="Times New Roman" panose="02020603050405020304" pitchFamily="18" charset="0"/>
                <a:ea typeface="宋体" panose="02010600030101010101" pitchFamily="2" charset="-122"/>
              </a:defRPr>
            </a:lvl3pPr>
            <a:lvl4pPr marL="1600200" indent="-228600">
              <a:defRPr kumimoji="1" sz="2400" b="1">
                <a:solidFill>
                  <a:schemeClr val="tx1"/>
                </a:solidFill>
                <a:latin typeface="Times New Roman" panose="02020603050405020304" pitchFamily="18" charset="0"/>
                <a:ea typeface="宋体" panose="02010600030101010101" pitchFamily="2" charset="-122"/>
              </a:defRPr>
            </a:lvl4pPr>
            <a:lvl5pPr marL="2057400" indent="-228600">
              <a:defRPr kumimoji="1"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pPr algn="ctr" eaLnBrk="1" hangingPunct="1"/>
            <a:fld id="{1698ADF6-E51E-457C-8C84-14BDC0807B8A}" type="slidenum">
              <a:rPr lang="zh-CN" altLang="en-US">
                <a:solidFill>
                  <a:srgbClr val="000000"/>
                </a:solidFill>
              </a:rPr>
              <a:pPr algn="ctr" eaLnBrk="1" hangingPunct="1"/>
              <a:t>‹#›</a:t>
            </a:fld>
            <a:endParaRPr lang="zh-CN" altLang="en-US">
              <a:solidFill>
                <a:srgbClr val="000000"/>
              </a:solidFill>
            </a:endParaRPr>
          </a:p>
        </p:txBody>
      </p:sp>
      <p:pic>
        <p:nvPicPr>
          <p:cNvPr id="3082" name="Picture 11" descr="D:\2010-2014工作\控制系logo\CSE红色透明.ti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786688" y="214313"/>
            <a:ext cx="12223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81"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Lst>
  <p:transition/>
  <p:hf sldNum="0" hdr="0" ftr="0" dt="0"/>
  <p:txStyles>
    <p:titleStyle>
      <a:lvl1pPr algn="l" rtl="0" eaLnBrk="0" fontAlgn="base" hangingPunct="0">
        <a:spcBef>
          <a:spcPct val="0"/>
        </a:spcBef>
        <a:spcAft>
          <a:spcPct val="0"/>
        </a:spcAft>
        <a:defRPr kumimoji="1" sz="2800" b="1">
          <a:solidFill>
            <a:srgbClr val="FF0000"/>
          </a:solidFill>
          <a:latin typeface="+mn-lt"/>
          <a:ea typeface="华文中宋" pitchFamily="2" charset="-122"/>
          <a:cs typeface="+mj-cs"/>
        </a:defRPr>
      </a:lvl1pPr>
      <a:lvl2pPr algn="l" rtl="0" eaLnBrk="0" fontAlgn="base" hangingPunct="0">
        <a:spcBef>
          <a:spcPct val="0"/>
        </a:spcBef>
        <a:spcAft>
          <a:spcPct val="0"/>
        </a:spcAft>
        <a:defRPr kumimoji="1" sz="2800" b="1">
          <a:solidFill>
            <a:srgbClr val="FF0000"/>
          </a:solidFill>
          <a:latin typeface="Times New Roman" pitchFamily="18" charset="0"/>
          <a:ea typeface="华文中宋" pitchFamily="2" charset="-122"/>
        </a:defRPr>
      </a:lvl2pPr>
      <a:lvl3pPr algn="l" rtl="0" eaLnBrk="0" fontAlgn="base" hangingPunct="0">
        <a:spcBef>
          <a:spcPct val="0"/>
        </a:spcBef>
        <a:spcAft>
          <a:spcPct val="0"/>
        </a:spcAft>
        <a:defRPr kumimoji="1" sz="2800" b="1">
          <a:solidFill>
            <a:srgbClr val="FF0000"/>
          </a:solidFill>
          <a:latin typeface="Times New Roman" pitchFamily="18" charset="0"/>
          <a:ea typeface="华文中宋" pitchFamily="2" charset="-122"/>
        </a:defRPr>
      </a:lvl3pPr>
      <a:lvl4pPr algn="l" rtl="0" eaLnBrk="0" fontAlgn="base" hangingPunct="0">
        <a:spcBef>
          <a:spcPct val="0"/>
        </a:spcBef>
        <a:spcAft>
          <a:spcPct val="0"/>
        </a:spcAft>
        <a:defRPr kumimoji="1" sz="2800" b="1">
          <a:solidFill>
            <a:srgbClr val="FF0000"/>
          </a:solidFill>
          <a:latin typeface="Times New Roman" pitchFamily="18" charset="0"/>
          <a:ea typeface="华文中宋" pitchFamily="2" charset="-122"/>
        </a:defRPr>
      </a:lvl4pPr>
      <a:lvl5pPr algn="l" rtl="0" eaLnBrk="0" fontAlgn="base" hangingPunct="0">
        <a:spcBef>
          <a:spcPct val="0"/>
        </a:spcBef>
        <a:spcAft>
          <a:spcPct val="0"/>
        </a:spcAft>
        <a:defRPr kumimoji="1" sz="2800" b="1">
          <a:solidFill>
            <a:srgbClr val="FF0000"/>
          </a:solidFill>
          <a:latin typeface="Times New Roman" pitchFamily="18" charset="0"/>
          <a:ea typeface="华文中宋" pitchFamily="2" charset="-122"/>
        </a:defRPr>
      </a:lvl5pPr>
      <a:lvl6pPr marL="457200" algn="r" rtl="0" fontAlgn="base">
        <a:spcBef>
          <a:spcPct val="0"/>
        </a:spcBef>
        <a:spcAft>
          <a:spcPct val="0"/>
        </a:spcAft>
        <a:defRPr kumimoji="1" sz="3600" b="1">
          <a:solidFill>
            <a:srgbClr val="FF0000"/>
          </a:solidFill>
          <a:latin typeface="Times New Roman" pitchFamily="18" charset="0"/>
          <a:ea typeface="楷体_GB2312" pitchFamily="49" charset="-122"/>
        </a:defRPr>
      </a:lvl6pPr>
      <a:lvl7pPr marL="914400" algn="r" rtl="0" fontAlgn="base">
        <a:spcBef>
          <a:spcPct val="0"/>
        </a:spcBef>
        <a:spcAft>
          <a:spcPct val="0"/>
        </a:spcAft>
        <a:defRPr kumimoji="1" sz="3600" b="1">
          <a:solidFill>
            <a:srgbClr val="FF0000"/>
          </a:solidFill>
          <a:latin typeface="Times New Roman" pitchFamily="18" charset="0"/>
          <a:ea typeface="楷体_GB2312" pitchFamily="49" charset="-122"/>
        </a:defRPr>
      </a:lvl7pPr>
      <a:lvl8pPr marL="1371600" algn="r" rtl="0" fontAlgn="base">
        <a:spcBef>
          <a:spcPct val="0"/>
        </a:spcBef>
        <a:spcAft>
          <a:spcPct val="0"/>
        </a:spcAft>
        <a:defRPr kumimoji="1" sz="3600" b="1">
          <a:solidFill>
            <a:srgbClr val="FF0000"/>
          </a:solidFill>
          <a:latin typeface="Times New Roman" pitchFamily="18" charset="0"/>
          <a:ea typeface="楷体_GB2312" pitchFamily="49" charset="-122"/>
        </a:defRPr>
      </a:lvl8pPr>
      <a:lvl9pPr marL="1828800" algn="r" rtl="0" fontAlgn="base">
        <a:spcBef>
          <a:spcPct val="0"/>
        </a:spcBef>
        <a:spcAft>
          <a:spcPct val="0"/>
        </a:spcAft>
        <a:defRPr kumimoji="1" sz="3600" b="1">
          <a:solidFill>
            <a:srgbClr val="FF0000"/>
          </a:solidFill>
          <a:latin typeface="Times New Roman" pitchFamily="18" charset="0"/>
          <a:ea typeface="楷体_GB2312" pitchFamily="49"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kumimoji="1"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宋体"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宋体"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宋体" charset="-122"/>
        </a:defRPr>
      </a:lvl5pPr>
      <a:lvl6pPr marL="2514600" indent="-228600" algn="l" rtl="0" fontAlgn="base">
        <a:spcBef>
          <a:spcPct val="20000"/>
        </a:spcBef>
        <a:spcAft>
          <a:spcPct val="0"/>
        </a:spcAft>
        <a:buChar char="»"/>
        <a:defRPr kumimoji="1" sz="2000">
          <a:solidFill>
            <a:schemeClr val="tx1"/>
          </a:solidFill>
          <a:latin typeface="+mn-lt"/>
          <a:ea typeface="宋体" charset="-122"/>
        </a:defRPr>
      </a:lvl6pPr>
      <a:lvl7pPr marL="2971800" indent="-228600" algn="l" rtl="0" fontAlgn="base">
        <a:spcBef>
          <a:spcPct val="20000"/>
        </a:spcBef>
        <a:spcAft>
          <a:spcPct val="0"/>
        </a:spcAft>
        <a:buChar char="»"/>
        <a:defRPr kumimoji="1" sz="2000">
          <a:solidFill>
            <a:schemeClr val="tx1"/>
          </a:solidFill>
          <a:latin typeface="+mn-lt"/>
          <a:ea typeface="宋体" charset="-122"/>
        </a:defRPr>
      </a:lvl7pPr>
      <a:lvl8pPr marL="3429000" indent="-228600" algn="l" rtl="0" fontAlgn="base">
        <a:spcBef>
          <a:spcPct val="20000"/>
        </a:spcBef>
        <a:spcAft>
          <a:spcPct val="0"/>
        </a:spcAft>
        <a:buChar char="»"/>
        <a:defRPr kumimoji="1" sz="2000">
          <a:solidFill>
            <a:schemeClr val="tx1"/>
          </a:solidFill>
          <a:latin typeface="+mn-lt"/>
          <a:ea typeface="宋体" charset="-122"/>
        </a:defRPr>
      </a:lvl8pPr>
      <a:lvl9pPr marL="3886200" indent="-228600" algn="l" rtl="0" fontAlgn="base">
        <a:spcBef>
          <a:spcPct val="20000"/>
        </a:spcBef>
        <a:spcAft>
          <a:spcPct val="0"/>
        </a:spcAft>
        <a:buChar char="»"/>
        <a:defRPr kumimoji="1" sz="2000">
          <a:solidFill>
            <a:schemeClr val="tx1"/>
          </a:solidFill>
          <a:latin typeface="+mn-lt"/>
          <a:ea typeface="宋体"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image" Target="../media/image32.png"/><Relationship Id="rId3" Type="http://schemas.microsoft.com/office/2007/relationships/media" Target="../media/media2.wmv"/><Relationship Id="rId7" Type="http://schemas.microsoft.com/office/2007/relationships/media" Target="../media/media4.wmv"/><Relationship Id="rId12" Type="http://schemas.openxmlformats.org/officeDocument/2006/relationships/image" Target="../media/image3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30.png"/><Relationship Id="rId5" Type="http://schemas.microsoft.com/office/2007/relationships/media" Target="../media/media3.wmv"/><Relationship Id="rId10" Type="http://schemas.openxmlformats.org/officeDocument/2006/relationships/image" Target="../media/image29.png"/><Relationship Id="rId4" Type="http://schemas.openxmlformats.org/officeDocument/2006/relationships/video" Target="../media/media2.wmv"/><Relationship Id="rId9"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67.jpeg"/><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4.jpe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descr="图片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49725"/>
            <a:ext cx="9144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txBox="1">
            <a:spLocks noChangeArrowheads="1"/>
          </p:cNvSpPr>
          <p:nvPr/>
        </p:nvSpPr>
        <p:spPr bwMode="auto">
          <a:xfrm>
            <a:off x="1331913" y="389157"/>
            <a:ext cx="6048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defRPr kumimoji="1" sz="2400" b="1">
                <a:solidFill>
                  <a:schemeClr val="tx1"/>
                </a:solidFill>
                <a:latin typeface="Times New Roman" panose="02020603050405020304" pitchFamily="18" charset="0"/>
                <a:ea typeface="宋体" panose="02010600030101010101" pitchFamily="2" charset="-122"/>
              </a:defRPr>
            </a:lvl1pPr>
            <a:lvl2pPr marL="742950" indent="-285750" defTabSz="457200">
              <a:defRPr kumimoji="1" sz="2400" b="1">
                <a:solidFill>
                  <a:schemeClr val="tx1"/>
                </a:solidFill>
                <a:latin typeface="Times New Roman" panose="02020603050405020304" pitchFamily="18" charset="0"/>
                <a:ea typeface="宋体" panose="02010600030101010101" pitchFamily="2" charset="-122"/>
              </a:defRPr>
            </a:lvl2pPr>
            <a:lvl3pPr marL="1143000" indent="-228600" defTabSz="457200">
              <a:defRPr kumimoji="1" sz="2400" b="1">
                <a:solidFill>
                  <a:schemeClr val="tx1"/>
                </a:solidFill>
                <a:latin typeface="Times New Roman" panose="02020603050405020304" pitchFamily="18" charset="0"/>
                <a:ea typeface="宋体" panose="02010600030101010101" pitchFamily="2" charset="-122"/>
              </a:defRPr>
            </a:lvl3pPr>
            <a:lvl4pPr marL="1600200" indent="-228600" defTabSz="457200">
              <a:defRPr kumimoji="1" sz="2400" b="1">
                <a:solidFill>
                  <a:schemeClr val="tx1"/>
                </a:solidFill>
                <a:latin typeface="Times New Roman" panose="02020603050405020304" pitchFamily="18" charset="0"/>
                <a:ea typeface="宋体" panose="02010600030101010101" pitchFamily="2" charset="-122"/>
              </a:defRPr>
            </a:lvl4pPr>
            <a:lvl5pPr marL="2057400" indent="-228600" defTabSz="457200">
              <a:defRPr kumimoji="1" sz="2400" b="1">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r>
              <a:rPr lang="zh-CN" altLang="en-US" sz="200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浙江大学控制科学与工程学院</a:t>
            </a:r>
            <a:endParaRPr lang="en-US" altLang="zh-CN" sz="2000" dirty="0">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p>
            <a:r>
              <a:rPr lang="en-US" altLang="zh-CN" sz="2000" dirty="0">
                <a:solidFill>
                  <a:srgbClr val="000000"/>
                </a:solidFill>
                <a:ea typeface="华文中宋" panose="02010600040101010101" pitchFamily="2" charset="-122"/>
                <a:cs typeface="Times New Roman" panose="02020603050405020304" pitchFamily="18" charset="0"/>
              </a:rPr>
              <a:t>College of Control Science &amp; Engineering</a:t>
            </a:r>
          </a:p>
        </p:txBody>
      </p:sp>
      <p:sp>
        <p:nvSpPr>
          <p:cNvPr id="4100" name="矩形 1"/>
          <p:cNvSpPr>
            <a:spLocks noChangeArrowheads="1"/>
          </p:cNvSpPr>
          <p:nvPr/>
        </p:nvSpPr>
        <p:spPr bwMode="auto">
          <a:xfrm>
            <a:off x="6432550" y="6480175"/>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sz="2400" b="1">
                <a:solidFill>
                  <a:schemeClr val="tx1"/>
                </a:solidFill>
                <a:latin typeface="Times New Roman" panose="02020603050405020304" pitchFamily="18" charset="0"/>
                <a:ea typeface="宋体" panose="02010600030101010101" pitchFamily="2" charset="-122"/>
              </a:defRPr>
            </a:lvl1pPr>
            <a:lvl2pPr marL="742950" indent="-285750" defTabSz="457200">
              <a:defRPr kumimoji="1" sz="2400" b="1">
                <a:solidFill>
                  <a:schemeClr val="tx1"/>
                </a:solidFill>
                <a:latin typeface="Times New Roman" panose="02020603050405020304" pitchFamily="18" charset="0"/>
                <a:ea typeface="宋体" panose="02010600030101010101" pitchFamily="2" charset="-122"/>
              </a:defRPr>
            </a:lvl2pPr>
            <a:lvl3pPr marL="1143000" indent="-228600" defTabSz="457200">
              <a:defRPr kumimoji="1" sz="2400" b="1">
                <a:solidFill>
                  <a:schemeClr val="tx1"/>
                </a:solidFill>
                <a:latin typeface="Times New Roman" panose="02020603050405020304" pitchFamily="18" charset="0"/>
                <a:ea typeface="宋体" panose="02010600030101010101" pitchFamily="2" charset="-122"/>
              </a:defRPr>
            </a:lvl3pPr>
            <a:lvl4pPr marL="1600200" indent="-228600" defTabSz="457200">
              <a:defRPr kumimoji="1" sz="2400" b="1">
                <a:solidFill>
                  <a:schemeClr val="tx1"/>
                </a:solidFill>
                <a:latin typeface="Times New Roman" panose="02020603050405020304" pitchFamily="18" charset="0"/>
                <a:ea typeface="宋体" panose="02010600030101010101" pitchFamily="2" charset="-122"/>
              </a:defRPr>
            </a:lvl4pPr>
            <a:lvl5pPr marL="2057400" indent="-228600" defTabSz="457200">
              <a:defRPr kumimoji="1" sz="2400" b="1">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kumimoji="1" sz="24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1800">
                <a:solidFill>
                  <a:srgbClr val="000000"/>
                </a:solidFill>
                <a:ea typeface="华文中宋" panose="02010600040101010101" pitchFamily="2" charset="-122"/>
                <a:cs typeface="Times New Roman" panose="02020603050405020304" pitchFamily="18" charset="0"/>
              </a:rPr>
              <a:t>http://www.cse.zju.edu.cn</a:t>
            </a:r>
            <a:endParaRPr lang="zh-CN" altLang="en-US" sz="1800">
              <a:solidFill>
                <a:srgbClr val="000000"/>
              </a:solidFill>
              <a:ea typeface="华文中宋" panose="02010600040101010101" pitchFamily="2" charset="-122"/>
              <a:cs typeface="Times New Roman" panose="02020603050405020304" pitchFamily="18" charset="0"/>
            </a:endParaRPr>
          </a:p>
        </p:txBody>
      </p:sp>
      <p:sp>
        <p:nvSpPr>
          <p:cNvPr id="5" name="Rectangle 2"/>
          <p:cNvSpPr>
            <a:spLocks noGrp="1" noChangeArrowheads="1"/>
          </p:cNvSpPr>
          <p:nvPr>
            <p:ph type="ctrTitle"/>
          </p:nvPr>
        </p:nvSpPr>
        <p:spPr>
          <a:xfrm>
            <a:off x="1763713" y="1484313"/>
            <a:ext cx="5832623" cy="1006213"/>
          </a:xfrm>
        </p:spPr>
        <p:txBody>
          <a:bodyPr/>
          <a:lstStyle/>
          <a:p>
            <a:pPr algn="ctr" eaLnBrk="1" hangingPunct="1"/>
            <a:r>
              <a:rPr lang="en-US" altLang="zh-CN" sz="3600" dirty="0">
                <a:latin typeface="微软雅黑" pitchFamily="34" charset="-122"/>
                <a:ea typeface="微软雅黑" pitchFamily="34" charset="-122"/>
              </a:rPr>
              <a:t>2016</a:t>
            </a:r>
            <a:r>
              <a:rPr lang="zh-CN" altLang="en-US" sz="3600" dirty="0">
                <a:latin typeface="微软雅黑" pitchFamily="34" charset="-122"/>
                <a:ea typeface="微软雅黑" pitchFamily="34" charset="-122"/>
              </a:rPr>
              <a:t>级专业认知</a:t>
            </a:r>
            <a:br>
              <a:rPr lang="en-US" altLang="zh-CN" dirty="0">
                <a:latin typeface="微软雅黑" pitchFamily="34" charset="-122"/>
                <a:ea typeface="微软雅黑" pitchFamily="34" charset="-122"/>
              </a:rPr>
            </a:br>
            <a:r>
              <a:rPr lang="en-US" altLang="zh-CN" dirty="0">
                <a:latin typeface="微软雅黑" pitchFamily="34" charset="-122"/>
                <a:ea typeface="微软雅黑" pitchFamily="34" charset="-122"/>
              </a:rPr>
              <a:t>--</a:t>
            </a:r>
            <a:r>
              <a:rPr lang="zh-CN" altLang="en-US" sz="2400" dirty="0">
                <a:latin typeface="微软雅黑" pitchFamily="34" charset="-122"/>
                <a:ea typeface="微软雅黑" pitchFamily="34" charset="-122"/>
              </a:rPr>
              <a:t>自动化仪表研究所</a:t>
            </a:r>
          </a:p>
        </p:txBody>
      </p:sp>
      <p:sp>
        <p:nvSpPr>
          <p:cNvPr id="6" name="Rectangle 3"/>
          <p:cNvSpPr>
            <a:spLocks noGrp="1" noChangeArrowheads="1"/>
          </p:cNvSpPr>
          <p:nvPr>
            <p:ph type="subTitle" idx="1"/>
          </p:nvPr>
        </p:nvSpPr>
        <p:spPr>
          <a:xfrm>
            <a:off x="611560" y="2513506"/>
            <a:ext cx="8064500" cy="576262"/>
          </a:xfrm>
        </p:spPr>
        <p:txBody>
          <a:bodyPr/>
          <a:lstStyle/>
          <a:p>
            <a:pPr algn="dist" eaLnBrk="1" hangingPunct="1">
              <a:defRPr/>
            </a:pPr>
            <a:r>
              <a:rPr lang="en-US" altLang="zh-CN" sz="2800" dirty="0">
                <a:solidFill>
                  <a:srgbClr val="002060"/>
                </a:solidFill>
                <a:effectLst>
                  <a:outerShdw blurRad="38100" dist="38100" dir="2700000" algn="tl">
                    <a:srgbClr val="C0C0C0"/>
                  </a:outerShdw>
                </a:effectLst>
                <a:latin typeface="Arial Black" panose="020B0A04020102020204" pitchFamily="34" charset="0"/>
              </a:rPr>
              <a:t>Institute of Automation Instrumentation</a:t>
            </a:r>
          </a:p>
        </p:txBody>
      </p:sp>
      <p:sp>
        <p:nvSpPr>
          <p:cNvPr id="7" name="Rectangle 11"/>
          <p:cNvSpPr>
            <a:spLocks noChangeArrowheads="1"/>
          </p:cNvSpPr>
          <p:nvPr/>
        </p:nvSpPr>
        <p:spPr bwMode="auto">
          <a:xfrm>
            <a:off x="1479624" y="3645024"/>
            <a:ext cx="6400800" cy="576288"/>
          </a:xfrm>
          <a:prstGeom prst="rect">
            <a:avLst/>
          </a:prstGeom>
          <a:noFill/>
          <a:ln w="9525">
            <a:noFill/>
            <a:miter lim="800000"/>
            <a:headEnd/>
            <a:tailEnd/>
          </a:ln>
          <a:effectLst/>
        </p:spPr>
        <p:txBody>
          <a:bodyPr/>
          <a:lstStyle/>
          <a:p>
            <a:pPr algn="ctr" eaLnBrk="1" hangingPunct="1">
              <a:spcBef>
                <a:spcPct val="50000"/>
              </a:spcBef>
              <a:buClr>
                <a:srgbClr val="FF0000"/>
              </a:buClr>
              <a:defRPr/>
            </a:pPr>
            <a:r>
              <a:rPr lang="en-US" altLang="zh-CN" sz="2800" b="1" dirty="0">
                <a:solidFill>
                  <a:srgbClr val="2B3078"/>
                </a:solidFill>
                <a:effectLst>
                  <a:outerShdw blurRad="38100" dist="38100" dir="2700000" algn="tl">
                    <a:srgbClr val="C0C0C0"/>
                  </a:outerShdw>
                </a:effectLst>
                <a:latin typeface="Tahoma" pitchFamily="34" charset="0"/>
                <a:ea typeface="黑体" pitchFamily="49" charset="-122"/>
              </a:rPr>
              <a:t>2017</a:t>
            </a:r>
            <a:r>
              <a:rPr lang="zh-CN" altLang="en-US" sz="2800" b="1" dirty="0">
                <a:solidFill>
                  <a:srgbClr val="2B3078"/>
                </a:solidFill>
                <a:effectLst>
                  <a:outerShdw blurRad="38100" dist="38100" dir="2700000" algn="tl">
                    <a:srgbClr val="C0C0C0"/>
                  </a:outerShdw>
                </a:effectLst>
                <a:latin typeface="Tahoma" pitchFamily="34" charset="0"/>
                <a:ea typeface="黑体" pitchFamily="49" charset="-122"/>
              </a:rPr>
              <a:t>年</a:t>
            </a:r>
            <a:r>
              <a:rPr lang="en-US" altLang="zh-CN" sz="2800" b="1" dirty="0">
                <a:solidFill>
                  <a:srgbClr val="2B3078"/>
                </a:solidFill>
                <a:effectLst>
                  <a:outerShdw blurRad="38100" dist="38100" dir="2700000" algn="tl">
                    <a:srgbClr val="C0C0C0"/>
                  </a:outerShdw>
                </a:effectLst>
                <a:latin typeface="Tahoma" pitchFamily="34" charset="0"/>
                <a:ea typeface="黑体" pitchFamily="49" charset="-122"/>
              </a:rPr>
              <a:t>7</a:t>
            </a:r>
            <a:r>
              <a:rPr lang="zh-CN" altLang="en-US" sz="2800" b="1" dirty="0">
                <a:solidFill>
                  <a:srgbClr val="2B3078"/>
                </a:solidFill>
                <a:effectLst>
                  <a:outerShdw blurRad="38100" dist="38100" dir="2700000" algn="tl">
                    <a:srgbClr val="C0C0C0"/>
                  </a:outerShdw>
                </a:effectLst>
                <a:latin typeface="Tahoma" pitchFamily="34" charset="0"/>
                <a:ea typeface="黑体" pitchFamily="49" charset="-122"/>
              </a:rPr>
              <a:t>月</a:t>
            </a:r>
            <a:r>
              <a:rPr lang="en-US" altLang="zh-CN" sz="2800" dirty="0">
                <a:solidFill>
                  <a:srgbClr val="2B3078"/>
                </a:solidFill>
                <a:effectLst>
                  <a:outerShdw blurRad="38100" dist="38100" dir="2700000" algn="tl">
                    <a:srgbClr val="C0C0C0"/>
                  </a:outerShdw>
                </a:effectLst>
                <a:latin typeface="Tahoma" pitchFamily="34" charset="0"/>
                <a:ea typeface="黑体" pitchFamily="49" charset="-122"/>
              </a:rPr>
              <a:t>21</a:t>
            </a:r>
            <a:r>
              <a:rPr lang="zh-CN" altLang="en-US" sz="2800" b="1" dirty="0">
                <a:solidFill>
                  <a:srgbClr val="2B3078"/>
                </a:solidFill>
                <a:effectLst>
                  <a:outerShdw blurRad="38100" dist="38100" dir="2700000" algn="tl">
                    <a:srgbClr val="C0C0C0"/>
                  </a:outerShdw>
                </a:effectLst>
                <a:latin typeface="Tahoma" pitchFamily="34" charset="0"/>
                <a:ea typeface="黑体" pitchFamily="49" charset="-122"/>
              </a:rPr>
              <a:t>日</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3"/>
          <p:cNvSpPr>
            <a:spLocks noGrp="1"/>
          </p:cNvSpPr>
          <p:nvPr>
            <p:ph type="title"/>
          </p:nvPr>
        </p:nvSpPr>
        <p:spPr>
          <a:xfrm>
            <a:off x="1115616" y="0"/>
            <a:ext cx="6696744" cy="1143000"/>
          </a:xfrm>
        </p:spPr>
        <p:txBody>
          <a:bodyPr/>
          <a:lstStyle/>
          <a:p>
            <a:r>
              <a:rPr lang="zh-CN" altLang="en-US" dirty="0">
                <a:latin typeface="Arial" panose="020B0604020202020204" pitchFamily="34" charset="0"/>
                <a:cs typeface="Arial" panose="020B0604020202020204" pitchFamily="34" charset="0"/>
              </a:rPr>
              <a:t>过程层析成像（</a:t>
            </a:r>
            <a:r>
              <a:rPr lang="en-US" altLang="zh-CN" dirty="0">
                <a:latin typeface="Arial" panose="020B0604020202020204" pitchFamily="34" charset="0"/>
                <a:cs typeface="Arial" panose="020B0604020202020204" pitchFamily="34" charset="0"/>
              </a:rPr>
              <a:t>Process Tomography</a:t>
            </a:r>
            <a:r>
              <a:rPr lang="zh-CN" altLang="en-US" dirty="0">
                <a:latin typeface="Arial" panose="020B0604020202020204" pitchFamily="34" charset="0"/>
                <a:cs typeface="Arial" panose="020B0604020202020204" pitchFamily="34" charset="0"/>
              </a:rPr>
              <a:t>）</a:t>
            </a:r>
          </a:p>
        </p:txBody>
      </p:sp>
      <p:sp>
        <p:nvSpPr>
          <p:cNvPr id="2" name="内容占位符 1"/>
          <p:cNvSpPr>
            <a:spLocks noGrp="1"/>
          </p:cNvSpPr>
          <p:nvPr>
            <p:ph idx="1"/>
          </p:nvPr>
        </p:nvSpPr>
        <p:spPr>
          <a:xfrm>
            <a:off x="683568" y="1412776"/>
            <a:ext cx="7772400" cy="576064"/>
          </a:xfrm>
        </p:spPr>
        <p:txBody>
          <a:bodyPr/>
          <a:lstStyle/>
          <a:p>
            <a:pPr marL="0" indent="0">
              <a:buNone/>
            </a:pPr>
            <a:r>
              <a:rPr lang="en-US" altLang="zh-CN" sz="2400" dirty="0">
                <a:latin typeface="Arial" panose="020B0604020202020204" pitchFamily="34" charset="0"/>
                <a:cs typeface="Arial" panose="020B0604020202020204" pitchFamily="34" charset="0"/>
              </a:rPr>
              <a:t>CT</a:t>
            </a:r>
            <a:r>
              <a:rPr lang="zh-CN" altLang="en-US" sz="2400" dirty="0">
                <a:latin typeface="Arial" panose="020B0604020202020204" pitchFamily="34" charset="0"/>
                <a:cs typeface="Arial" panose="020B0604020202020204" pitchFamily="34" charset="0"/>
              </a:rPr>
              <a:t>技术（</a:t>
            </a:r>
            <a:r>
              <a:rPr lang="en-US" altLang="zh-CN" sz="2400" dirty="0">
                <a:latin typeface="Arial" panose="020B0604020202020204" pitchFamily="34" charset="0"/>
                <a:cs typeface="Arial" panose="020B0604020202020204" pitchFamily="34" charset="0"/>
              </a:rPr>
              <a:t>Computerized Tomography</a:t>
            </a:r>
            <a:r>
              <a:rPr lang="zh-CN" altLang="en-US" sz="2400" dirty="0">
                <a:latin typeface="Arial" panose="020B0604020202020204" pitchFamily="34" charset="0"/>
                <a:cs typeface="Arial" panose="020B0604020202020204" pitchFamily="34" charset="0"/>
              </a:rPr>
              <a:t>）</a:t>
            </a:r>
          </a:p>
          <a:p>
            <a:pPr marL="0" indent="0">
              <a:buNone/>
            </a:pPr>
            <a:endParaRPr lang="zh-CN" altLang="en-US" dirty="0">
              <a:latin typeface="Arial" panose="020B0604020202020204" pitchFamily="34" charset="0"/>
              <a:cs typeface="Arial" panose="020B0604020202020204" pitchFamily="34" charset="0"/>
            </a:endParaRPr>
          </a:p>
        </p:txBody>
      </p:sp>
      <p:pic>
        <p:nvPicPr>
          <p:cNvPr id="17412" name="图片 2"/>
          <p:cNvPicPr>
            <a:picLocks noChangeAspect="1"/>
          </p:cNvPicPr>
          <p:nvPr/>
        </p:nvPicPr>
        <p:blipFill>
          <a:blip r:embed="rId2" cstate="print"/>
          <a:srcRect/>
          <a:stretch>
            <a:fillRect/>
          </a:stretch>
        </p:blipFill>
        <p:spPr bwMode="auto">
          <a:xfrm>
            <a:off x="323528" y="2204864"/>
            <a:ext cx="4655292" cy="3096344"/>
          </a:xfrm>
          <a:prstGeom prst="rect">
            <a:avLst/>
          </a:prstGeom>
          <a:noFill/>
          <a:ln w="9525">
            <a:noFill/>
            <a:miter lim="800000"/>
            <a:headEnd/>
            <a:tailEnd/>
          </a:ln>
        </p:spPr>
      </p:pic>
      <p:pic>
        <p:nvPicPr>
          <p:cNvPr id="17414" name="图片 5"/>
          <p:cNvPicPr>
            <a:picLocks noChangeAspect="1"/>
          </p:cNvPicPr>
          <p:nvPr/>
        </p:nvPicPr>
        <p:blipFill>
          <a:blip r:embed="rId3" cstate="print"/>
          <a:srcRect/>
          <a:stretch>
            <a:fillRect/>
          </a:stretch>
        </p:blipFill>
        <p:spPr bwMode="auto">
          <a:xfrm>
            <a:off x="5292080" y="2204864"/>
            <a:ext cx="3312368" cy="4280046"/>
          </a:xfrm>
          <a:prstGeom prst="rect">
            <a:avLst/>
          </a:prstGeom>
          <a:noFill/>
          <a:ln w="9525">
            <a:noFill/>
            <a:miter lim="800000"/>
            <a:headEnd/>
            <a:tailEnd/>
          </a:ln>
        </p:spPr>
      </p:pic>
    </p:spTree>
    <p:extLst>
      <p:ext uri="{BB962C8B-B14F-4D97-AF65-F5344CB8AC3E}">
        <p14:creationId xmlns:p14="http://schemas.microsoft.com/office/powerpoint/2010/main" val="11634765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55776" y="5949280"/>
            <a:ext cx="4177747" cy="400110"/>
          </a:xfrm>
          <a:prstGeom prst="rect">
            <a:avLst/>
          </a:prstGeom>
        </p:spPr>
        <p:txBody>
          <a:bodyPr wrap="none">
            <a:spAutoFit/>
          </a:bodyPr>
          <a:lstStyle/>
          <a:p>
            <a:r>
              <a:rPr lang="zh-CN" altLang="en-US" sz="2000" b="1" dirty="0">
                <a:latin typeface="Arial" panose="020B0604020202020204" pitchFamily="34" charset="0"/>
                <a:ea typeface="+mn-ea"/>
                <a:cs typeface="Arial" panose="020B0604020202020204" pitchFamily="34" charset="0"/>
              </a:rPr>
              <a:t>原理：</a:t>
            </a:r>
            <a:r>
              <a:rPr lang="en-US" altLang="zh-CN" sz="2000" b="1" dirty="0">
                <a:latin typeface="Arial" panose="020B0604020202020204" pitchFamily="34" charset="0"/>
                <a:ea typeface="+mn-ea"/>
                <a:cs typeface="Arial" panose="020B0604020202020204" pitchFamily="34" charset="0"/>
              </a:rPr>
              <a:t>Radon</a:t>
            </a:r>
            <a:r>
              <a:rPr lang="zh-CN" altLang="en-US" sz="2000" b="1" dirty="0">
                <a:latin typeface="Arial" panose="020B0604020202020204" pitchFamily="34" charset="0"/>
                <a:ea typeface="+mn-ea"/>
                <a:cs typeface="Arial" panose="020B0604020202020204" pitchFamily="34" charset="0"/>
              </a:rPr>
              <a:t>变换及</a:t>
            </a:r>
            <a:r>
              <a:rPr lang="en-US" altLang="zh-CN" sz="2000" b="1" dirty="0">
                <a:latin typeface="Arial" panose="020B0604020202020204" pitchFamily="34" charset="0"/>
                <a:ea typeface="+mn-ea"/>
                <a:cs typeface="Arial" panose="020B0604020202020204" pitchFamily="34" charset="0"/>
              </a:rPr>
              <a:t>Radon</a:t>
            </a:r>
            <a:r>
              <a:rPr lang="zh-CN" altLang="en-US" sz="2000" b="1" dirty="0">
                <a:latin typeface="Arial" panose="020B0604020202020204" pitchFamily="34" charset="0"/>
                <a:ea typeface="+mn-ea"/>
                <a:cs typeface="Arial" panose="020B0604020202020204" pitchFamily="34" charset="0"/>
              </a:rPr>
              <a:t>逆变换 </a:t>
            </a:r>
          </a:p>
        </p:txBody>
      </p:sp>
      <p:pic>
        <p:nvPicPr>
          <p:cNvPr id="47106" name="Picture 2" descr="H:\Users\Hfji\Course\自动化前沿\2016\Measurement Technology\figures\CTPrinciple.jpg"/>
          <p:cNvPicPr>
            <a:picLocks noChangeAspect="1" noChangeArrowheads="1"/>
          </p:cNvPicPr>
          <p:nvPr/>
        </p:nvPicPr>
        <p:blipFill>
          <a:blip r:embed="rId2" cstate="print"/>
          <a:srcRect/>
          <a:stretch>
            <a:fillRect/>
          </a:stretch>
        </p:blipFill>
        <p:spPr bwMode="auto">
          <a:xfrm>
            <a:off x="899592" y="1484784"/>
            <a:ext cx="6624736" cy="4144987"/>
          </a:xfrm>
          <a:prstGeom prst="rect">
            <a:avLst/>
          </a:prstGeom>
          <a:noFill/>
        </p:spPr>
      </p:pic>
    </p:spTree>
    <p:extLst>
      <p:ext uri="{BB962C8B-B14F-4D97-AF65-F5344CB8AC3E}">
        <p14:creationId xmlns:p14="http://schemas.microsoft.com/office/powerpoint/2010/main" val="3271294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图片 3"/>
          <p:cNvPicPr>
            <a:picLocks noChangeAspect="1"/>
          </p:cNvPicPr>
          <p:nvPr/>
        </p:nvPicPr>
        <p:blipFill>
          <a:blip r:embed="rId2" cstate="print"/>
          <a:srcRect/>
          <a:stretch>
            <a:fillRect/>
          </a:stretch>
        </p:blipFill>
        <p:spPr bwMode="auto">
          <a:xfrm>
            <a:off x="1151112" y="1241376"/>
            <a:ext cx="2366541" cy="2366541"/>
          </a:xfrm>
          <a:prstGeom prst="rect">
            <a:avLst/>
          </a:prstGeom>
          <a:noFill/>
          <a:ln w="9525">
            <a:noFill/>
            <a:miter lim="800000"/>
            <a:headEnd/>
            <a:tailEnd/>
          </a:ln>
        </p:spPr>
      </p:pic>
      <p:pic>
        <p:nvPicPr>
          <p:cNvPr id="18436" name="图片 4"/>
          <p:cNvPicPr>
            <a:picLocks noChangeAspect="1"/>
          </p:cNvPicPr>
          <p:nvPr/>
        </p:nvPicPr>
        <p:blipFill>
          <a:blip r:embed="rId3" cstate="print"/>
          <a:srcRect/>
          <a:stretch>
            <a:fillRect/>
          </a:stretch>
        </p:blipFill>
        <p:spPr bwMode="auto">
          <a:xfrm>
            <a:off x="5183560" y="1241376"/>
            <a:ext cx="2448272" cy="2448272"/>
          </a:xfrm>
          <a:prstGeom prst="rect">
            <a:avLst/>
          </a:prstGeom>
          <a:noFill/>
          <a:ln w="9525">
            <a:noFill/>
            <a:miter lim="800000"/>
            <a:headEnd/>
            <a:tailEnd/>
          </a:ln>
        </p:spPr>
      </p:pic>
      <p:pic>
        <p:nvPicPr>
          <p:cNvPr id="18437" name="图片 5"/>
          <p:cNvPicPr>
            <a:picLocks noChangeAspect="1"/>
          </p:cNvPicPr>
          <p:nvPr/>
        </p:nvPicPr>
        <p:blipFill>
          <a:blip r:embed="rId4" cstate="print"/>
          <a:srcRect/>
          <a:stretch>
            <a:fillRect/>
          </a:stretch>
        </p:blipFill>
        <p:spPr bwMode="auto">
          <a:xfrm>
            <a:off x="1095053" y="3800972"/>
            <a:ext cx="2552700" cy="2552700"/>
          </a:xfrm>
          <a:prstGeom prst="rect">
            <a:avLst/>
          </a:prstGeom>
          <a:noFill/>
          <a:ln w="9525">
            <a:noFill/>
            <a:miter lim="800000"/>
            <a:headEnd/>
            <a:tailEnd/>
          </a:ln>
        </p:spPr>
      </p:pic>
      <p:pic>
        <p:nvPicPr>
          <p:cNvPr id="18438" name="图片 6"/>
          <p:cNvPicPr>
            <a:picLocks noChangeAspect="1"/>
          </p:cNvPicPr>
          <p:nvPr/>
        </p:nvPicPr>
        <p:blipFill>
          <a:blip r:embed="rId5" cstate="print"/>
          <a:srcRect/>
          <a:stretch>
            <a:fillRect/>
          </a:stretch>
        </p:blipFill>
        <p:spPr bwMode="auto">
          <a:xfrm>
            <a:off x="5059041" y="3729534"/>
            <a:ext cx="2697162" cy="2697163"/>
          </a:xfrm>
          <a:prstGeom prst="rect">
            <a:avLst/>
          </a:prstGeom>
          <a:noFill/>
          <a:ln w="9525">
            <a:noFill/>
            <a:miter lim="800000"/>
            <a:headEnd/>
            <a:tailEnd/>
          </a:ln>
        </p:spPr>
      </p:pic>
    </p:spTree>
    <p:extLst>
      <p:ext uri="{BB962C8B-B14F-4D97-AF65-F5344CB8AC3E}">
        <p14:creationId xmlns:p14="http://schemas.microsoft.com/office/powerpoint/2010/main" val="30527733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457200" y="1268760"/>
            <a:ext cx="8229600" cy="4968551"/>
          </a:xfrm>
        </p:spPr>
        <p:txBody>
          <a:bodyPr/>
          <a:lstStyle/>
          <a:p>
            <a:pPr>
              <a:buNone/>
            </a:pPr>
            <a:r>
              <a:rPr lang="zh-CN" altLang="en-US" sz="2800" dirty="0">
                <a:solidFill>
                  <a:srgbClr val="FF0000"/>
                </a:solidFill>
                <a:latin typeface="Arial" panose="020B0604020202020204" pitchFamily="34" charset="0"/>
                <a:cs typeface="Arial" panose="020B0604020202020204" pitchFamily="34" charset="0"/>
              </a:rPr>
              <a:t>过程层析成像（</a:t>
            </a:r>
            <a:r>
              <a:rPr lang="en-US" altLang="zh-CN" sz="2800" dirty="0">
                <a:solidFill>
                  <a:srgbClr val="FF0000"/>
                </a:solidFill>
                <a:latin typeface="Arial" panose="020B0604020202020204" pitchFamily="34" charset="0"/>
                <a:cs typeface="Arial" panose="020B0604020202020204" pitchFamily="34" charset="0"/>
              </a:rPr>
              <a:t>Process Tomography</a:t>
            </a:r>
            <a:r>
              <a:rPr lang="zh-CN" altLang="en-US" sz="2800" dirty="0">
                <a:solidFill>
                  <a:srgbClr val="FF0000"/>
                </a:solidFill>
                <a:latin typeface="Arial" panose="020B0604020202020204" pitchFamily="34" charset="0"/>
                <a:cs typeface="Arial" panose="020B0604020202020204" pitchFamily="34" charset="0"/>
              </a:rPr>
              <a:t>，简称</a:t>
            </a:r>
            <a:r>
              <a:rPr lang="en-US" altLang="zh-CN" sz="2800" dirty="0">
                <a:solidFill>
                  <a:srgbClr val="FF0000"/>
                </a:solidFill>
                <a:latin typeface="Arial" panose="020B0604020202020204" pitchFamily="34" charset="0"/>
                <a:cs typeface="Arial" panose="020B0604020202020204" pitchFamily="34" charset="0"/>
              </a:rPr>
              <a:t>PT</a:t>
            </a:r>
            <a:r>
              <a:rPr lang="zh-CN" altLang="en-US" sz="2800" dirty="0">
                <a:solidFill>
                  <a:srgbClr val="FF0000"/>
                </a:solidFill>
                <a:latin typeface="Arial" panose="020B0604020202020204" pitchFamily="34" charset="0"/>
                <a:cs typeface="Arial" panose="020B0604020202020204" pitchFamily="34" charset="0"/>
              </a:rPr>
              <a:t>）</a:t>
            </a:r>
            <a:endParaRPr lang="en-US" altLang="zh-CN" sz="2800" dirty="0">
              <a:solidFill>
                <a:srgbClr val="FF0000"/>
              </a:solidFill>
              <a:latin typeface="Arial" panose="020B0604020202020204" pitchFamily="34" charset="0"/>
              <a:cs typeface="Arial" panose="020B0604020202020204" pitchFamily="34" charset="0"/>
            </a:endParaRPr>
          </a:p>
          <a:p>
            <a:pPr>
              <a:buNone/>
            </a:pPr>
            <a:r>
              <a:rPr lang="zh-CN" altLang="en-US" dirty="0">
                <a:latin typeface="Arial" panose="020B0604020202020204" pitchFamily="34" charset="0"/>
                <a:cs typeface="Arial" panose="020B0604020202020204" pitchFamily="34" charset="0"/>
              </a:rPr>
              <a:t>原理：</a:t>
            </a:r>
            <a:r>
              <a:rPr lang="en-US" altLang="zh-CN" dirty="0">
                <a:latin typeface="Arial" panose="020B0604020202020204" pitchFamily="34" charset="0"/>
                <a:cs typeface="Arial" panose="020B0604020202020204" pitchFamily="34" charset="0"/>
              </a:rPr>
              <a:t>Radon</a:t>
            </a:r>
            <a:r>
              <a:rPr lang="zh-CN" altLang="en-US" dirty="0">
                <a:latin typeface="Arial" panose="020B0604020202020204" pitchFamily="34" charset="0"/>
                <a:cs typeface="Arial" panose="020B0604020202020204" pitchFamily="34" charset="0"/>
              </a:rPr>
              <a:t>变换及</a:t>
            </a:r>
            <a:r>
              <a:rPr lang="en-US" altLang="zh-CN" dirty="0">
                <a:latin typeface="Arial" panose="020B0604020202020204" pitchFamily="34" charset="0"/>
                <a:cs typeface="Arial" panose="020B0604020202020204" pitchFamily="34" charset="0"/>
              </a:rPr>
              <a:t>Radon</a:t>
            </a:r>
            <a:r>
              <a:rPr lang="zh-CN" altLang="en-US" dirty="0">
                <a:latin typeface="Arial" panose="020B0604020202020204" pitchFamily="34" charset="0"/>
                <a:cs typeface="Arial" panose="020B0604020202020204" pitchFamily="34" charset="0"/>
              </a:rPr>
              <a:t>逆变换</a:t>
            </a:r>
            <a:endParaRPr lang="en-US" altLang="zh-CN" dirty="0">
              <a:latin typeface="Arial" panose="020B0604020202020204" pitchFamily="34" charset="0"/>
              <a:cs typeface="Arial" panose="020B0604020202020204" pitchFamily="34" charset="0"/>
            </a:endParaRPr>
          </a:p>
          <a:p>
            <a:pPr>
              <a:buNone/>
            </a:pPr>
            <a:r>
              <a:rPr lang="zh-CN" altLang="en-US" dirty="0">
                <a:latin typeface="Arial" panose="020B0604020202020204" pitchFamily="34" charset="0"/>
                <a:cs typeface="Arial" panose="020B0604020202020204" pitchFamily="34" charset="0"/>
              </a:rPr>
              <a:t>结构：基于某种原理的阵列传感器（</a:t>
            </a:r>
            <a:r>
              <a:rPr lang="zh-CN" altLang="en-US" dirty="0">
                <a:solidFill>
                  <a:srgbClr val="FF0000"/>
                </a:solidFill>
                <a:latin typeface="Arial" panose="020B0604020202020204" pitchFamily="34" charset="0"/>
                <a:cs typeface="Arial" panose="020B0604020202020204" pitchFamily="34" charset="0"/>
              </a:rPr>
              <a:t>电学</a:t>
            </a:r>
            <a:r>
              <a:rPr lang="zh-CN" altLang="en-US" dirty="0">
                <a:latin typeface="Arial" panose="020B0604020202020204" pitchFamily="34" charset="0"/>
                <a:cs typeface="Arial" panose="020B0604020202020204" pitchFamily="34" charset="0"/>
              </a:rPr>
              <a:t>，光学，辐射，核磁共振，声学等）</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数据采集及处理系统</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图像重建计算机 </a:t>
            </a:r>
          </a:p>
          <a:p>
            <a:pPr>
              <a:buNone/>
            </a:pPr>
            <a:endParaRPr lang="zh-CN" altLang="en-US"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545" y="4139290"/>
            <a:ext cx="6244810" cy="2198649"/>
          </a:xfrm>
          <a:prstGeom prst="rect">
            <a:avLst/>
          </a:prstGeom>
        </p:spPr>
      </p:pic>
    </p:spTree>
    <p:extLst>
      <p:ext uri="{BB962C8B-B14F-4D97-AF65-F5344CB8AC3E}">
        <p14:creationId xmlns:p14="http://schemas.microsoft.com/office/powerpoint/2010/main" val="82333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457200" y="1600200"/>
            <a:ext cx="8229600" cy="4277072"/>
          </a:xfrm>
        </p:spPr>
        <p:txBody>
          <a:bodyPr/>
          <a:lstStyle/>
          <a:p>
            <a:r>
              <a:rPr lang="zh-CN" altLang="en-US" sz="2800" dirty="0">
                <a:latin typeface="Arial" panose="020B0604020202020204" pitchFamily="34" charset="0"/>
                <a:cs typeface="Arial" panose="020B0604020202020204" pitchFamily="34" charset="0"/>
              </a:rPr>
              <a:t>过程层析成像技术（</a:t>
            </a:r>
            <a:r>
              <a:rPr lang="en-US" altLang="zh-CN" sz="2800" dirty="0">
                <a:latin typeface="Arial" panose="020B0604020202020204" pitchFamily="34" charset="0"/>
                <a:cs typeface="Arial" panose="020B0604020202020204" pitchFamily="34" charset="0"/>
              </a:rPr>
              <a:t>PT</a:t>
            </a:r>
            <a:r>
              <a:rPr lang="zh-CN" altLang="en-US" sz="2800" dirty="0">
                <a:latin typeface="Arial" panose="020B0604020202020204" pitchFamily="34" charset="0"/>
                <a:cs typeface="Arial" panose="020B0604020202020204" pitchFamily="34" charset="0"/>
              </a:rPr>
              <a:t>）难点：</a:t>
            </a:r>
            <a:endParaRPr lang="en-US" altLang="zh-CN" sz="2800" dirty="0">
              <a:latin typeface="Arial" panose="020B0604020202020204" pitchFamily="34" charset="0"/>
              <a:cs typeface="Arial" panose="020B0604020202020204" pitchFamily="34" charset="0"/>
            </a:endParaRPr>
          </a:p>
          <a:p>
            <a:pPr lvl="1"/>
            <a:r>
              <a:rPr lang="zh-CN" altLang="en-US" sz="2400" b="1" dirty="0">
                <a:latin typeface="Arial" panose="020B0604020202020204" pitchFamily="34" charset="0"/>
                <a:cs typeface="Arial" panose="020B0604020202020204" pitchFamily="34" charset="0"/>
              </a:rPr>
              <a:t>数据采集、处理及图像重建和显示</a:t>
            </a:r>
            <a:r>
              <a:rPr lang="zh-CN" altLang="en-US" sz="2400" b="1" dirty="0">
                <a:solidFill>
                  <a:srgbClr val="FF0000"/>
                </a:solidFill>
                <a:latin typeface="Arial" panose="020B0604020202020204" pitchFamily="34" charset="0"/>
                <a:cs typeface="Arial" panose="020B0604020202020204" pitchFamily="34" charset="0"/>
              </a:rPr>
              <a:t>速度高</a:t>
            </a:r>
            <a:endParaRPr lang="en-US" altLang="zh-CN" sz="2400" b="1" dirty="0">
              <a:solidFill>
                <a:srgbClr val="FF0000"/>
              </a:solidFill>
              <a:latin typeface="Arial" panose="020B0604020202020204" pitchFamily="34" charset="0"/>
              <a:cs typeface="Arial" panose="020B0604020202020204" pitchFamily="34" charset="0"/>
            </a:endParaRPr>
          </a:p>
          <a:p>
            <a:pPr lvl="1"/>
            <a:r>
              <a:rPr lang="zh-CN" altLang="en-US" sz="2400" b="1" dirty="0">
                <a:latin typeface="Arial" panose="020B0604020202020204" pitchFamily="34" charset="0"/>
                <a:cs typeface="Arial" panose="020B0604020202020204" pitchFamily="34" charset="0"/>
              </a:rPr>
              <a:t>信息获取手段和图像重建算法</a:t>
            </a:r>
            <a:r>
              <a:rPr lang="zh-CN" altLang="en-US" sz="2400" b="1" dirty="0">
                <a:solidFill>
                  <a:srgbClr val="FF0000"/>
                </a:solidFill>
                <a:latin typeface="Arial" panose="020B0604020202020204" pitchFamily="34" charset="0"/>
                <a:cs typeface="Arial" panose="020B0604020202020204" pitchFamily="34" charset="0"/>
              </a:rPr>
              <a:t>适应性强</a:t>
            </a:r>
            <a:endParaRPr lang="en-US" altLang="zh-CN" sz="2400" b="1" dirty="0">
              <a:solidFill>
                <a:srgbClr val="FF0000"/>
              </a:solidFill>
              <a:latin typeface="Arial" panose="020B0604020202020204" pitchFamily="34" charset="0"/>
              <a:cs typeface="Arial" panose="020B0604020202020204" pitchFamily="34" charset="0"/>
            </a:endParaRPr>
          </a:p>
          <a:p>
            <a:pPr lvl="1"/>
            <a:r>
              <a:rPr lang="zh-CN" altLang="en-US" sz="2400" b="1" dirty="0">
                <a:solidFill>
                  <a:srgbClr val="FF0000"/>
                </a:solidFill>
                <a:latin typeface="Arial" panose="020B0604020202020204" pitchFamily="34" charset="0"/>
                <a:cs typeface="Arial" panose="020B0604020202020204" pitchFamily="34" charset="0"/>
              </a:rPr>
              <a:t>抗干扰、抗腐蚀、抗磨损</a:t>
            </a:r>
            <a:r>
              <a:rPr lang="zh-CN" altLang="en-US" sz="2400" b="1" dirty="0">
                <a:latin typeface="Arial" panose="020B0604020202020204" pitchFamily="34" charset="0"/>
                <a:cs typeface="Arial" panose="020B0604020202020204" pitchFamily="34" charset="0"/>
              </a:rPr>
              <a:t>等特性</a:t>
            </a:r>
            <a:endParaRPr lang="en-US" altLang="zh-CN" sz="2400" b="1" dirty="0">
              <a:latin typeface="Arial" panose="020B0604020202020204" pitchFamily="34" charset="0"/>
              <a:cs typeface="Arial" panose="020B0604020202020204" pitchFamily="34" charset="0"/>
            </a:endParaRPr>
          </a:p>
          <a:p>
            <a:pPr lvl="1"/>
            <a:r>
              <a:rPr lang="en-US" altLang="zh-CN" sz="2400" b="1" dirty="0">
                <a:latin typeface="Arial" panose="020B0604020202020204" pitchFamily="34" charset="0"/>
                <a:cs typeface="Arial" panose="020B0604020202020204" pitchFamily="34" charset="0"/>
              </a:rPr>
              <a:t>PT</a:t>
            </a:r>
            <a:r>
              <a:rPr lang="zh-CN" altLang="en-US" sz="2400" b="1" dirty="0">
                <a:latin typeface="Arial" panose="020B0604020202020204" pitchFamily="34" charset="0"/>
                <a:cs typeface="Arial" panose="020B0604020202020204" pitchFamily="34" charset="0"/>
              </a:rPr>
              <a:t>成像系统必须具备对所获重建图像进行分析处理并从图像中获取反映被测工业对象状况的</a:t>
            </a:r>
            <a:r>
              <a:rPr lang="zh-CN" altLang="en-US" sz="2400" b="1" dirty="0">
                <a:solidFill>
                  <a:srgbClr val="FF0000"/>
                </a:solidFill>
                <a:latin typeface="Arial" panose="020B0604020202020204" pitchFamily="34" charset="0"/>
                <a:cs typeface="Arial" panose="020B0604020202020204" pitchFamily="34" charset="0"/>
              </a:rPr>
              <a:t>定量或定性</a:t>
            </a:r>
            <a:r>
              <a:rPr lang="zh-CN" altLang="en-US" sz="2400" b="1" dirty="0">
                <a:latin typeface="Arial" panose="020B0604020202020204" pitchFamily="34" charset="0"/>
                <a:cs typeface="Arial" panose="020B0604020202020204" pitchFamily="34" charset="0"/>
              </a:rPr>
              <a:t>特征信息等重要功能</a:t>
            </a:r>
          </a:p>
        </p:txBody>
      </p:sp>
    </p:spTree>
    <p:extLst>
      <p:ext uri="{BB962C8B-B14F-4D97-AF65-F5344CB8AC3E}">
        <p14:creationId xmlns:p14="http://schemas.microsoft.com/office/powerpoint/2010/main" val="30658723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图片 3"/>
          <p:cNvPicPr>
            <a:picLocks noChangeAspect="1"/>
          </p:cNvPicPr>
          <p:nvPr/>
        </p:nvPicPr>
        <p:blipFill>
          <a:blip r:embed="rId2" cstate="print"/>
          <a:srcRect/>
          <a:stretch>
            <a:fillRect/>
          </a:stretch>
        </p:blipFill>
        <p:spPr bwMode="auto">
          <a:xfrm>
            <a:off x="400606" y="1849946"/>
            <a:ext cx="3806284" cy="2438028"/>
          </a:xfrm>
          <a:prstGeom prst="rect">
            <a:avLst/>
          </a:prstGeom>
          <a:noFill/>
          <a:ln w="9525">
            <a:noFill/>
            <a:miter lim="800000"/>
            <a:headEnd/>
            <a:tailEnd/>
          </a:ln>
        </p:spPr>
      </p:pic>
      <p:pic>
        <p:nvPicPr>
          <p:cNvPr id="19460" name="图片 4"/>
          <p:cNvPicPr>
            <a:picLocks noChangeAspect="1"/>
          </p:cNvPicPr>
          <p:nvPr/>
        </p:nvPicPr>
        <p:blipFill>
          <a:blip r:embed="rId3" cstate="print"/>
          <a:srcRect/>
          <a:stretch>
            <a:fillRect/>
          </a:stretch>
        </p:blipFill>
        <p:spPr bwMode="auto">
          <a:xfrm>
            <a:off x="4499992" y="1700808"/>
            <a:ext cx="4039127" cy="2448272"/>
          </a:xfrm>
          <a:prstGeom prst="rect">
            <a:avLst/>
          </a:prstGeom>
          <a:noFill/>
          <a:ln w="9525">
            <a:noFill/>
            <a:miter lim="800000"/>
            <a:headEnd/>
            <a:tailEnd/>
          </a:ln>
        </p:spPr>
      </p:pic>
      <p:sp>
        <p:nvSpPr>
          <p:cNvPr id="5" name="TextBox 4"/>
          <p:cNvSpPr txBox="1"/>
          <p:nvPr/>
        </p:nvSpPr>
        <p:spPr>
          <a:xfrm>
            <a:off x="395536" y="1239143"/>
            <a:ext cx="2433680" cy="461665"/>
          </a:xfrm>
          <a:prstGeom prst="rect">
            <a:avLst/>
          </a:prstGeom>
          <a:noFill/>
        </p:spPr>
        <p:txBody>
          <a:bodyPr wrap="none" rtlCol="0">
            <a:spAutoFit/>
          </a:bodyPr>
          <a:lstStyle/>
          <a:p>
            <a:r>
              <a:rPr lang="zh-CN" altLang="en-US" sz="2400" b="1" dirty="0">
                <a:latin typeface="Arial" panose="020B0604020202020204" pitchFamily="34" charset="0"/>
                <a:ea typeface="+mn-ea"/>
                <a:cs typeface="Arial" panose="020B0604020202020204" pitchFamily="34" charset="0"/>
              </a:rPr>
              <a:t>现有</a:t>
            </a:r>
            <a:r>
              <a:rPr lang="en-US" altLang="zh-CN" sz="2400" b="1" dirty="0">
                <a:latin typeface="Arial" panose="020B0604020202020204" pitchFamily="34" charset="0"/>
                <a:ea typeface="+mn-ea"/>
                <a:cs typeface="Arial" panose="020B0604020202020204" pitchFamily="34" charset="0"/>
              </a:rPr>
              <a:t>PT</a:t>
            </a:r>
            <a:r>
              <a:rPr lang="zh-CN" altLang="en-US" sz="2400" b="1" dirty="0">
                <a:latin typeface="Arial" panose="020B0604020202020204" pitchFamily="34" charset="0"/>
                <a:ea typeface="+mn-ea"/>
                <a:cs typeface="Arial" panose="020B0604020202020204" pitchFamily="34" charset="0"/>
              </a:rPr>
              <a:t>系统举例</a:t>
            </a:r>
          </a:p>
        </p:txBody>
      </p:sp>
      <p:pic>
        <p:nvPicPr>
          <p:cNvPr id="6" name="图片 3"/>
          <p:cNvPicPr>
            <a:picLocks noChangeAspect="1"/>
          </p:cNvPicPr>
          <p:nvPr/>
        </p:nvPicPr>
        <p:blipFill>
          <a:blip r:embed="rId4" cstate="print"/>
          <a:srcRect/>
          <a:stretch>
            <a:fillRect/>
          </a:stretch>
        </p:blipFill>
        <p:spPr bwMode="auto">
          <a:xfrm>
            <a:off x="1187624" y="4323569"/>
            <a:ext cx="2232248" cy="2172721"/>
          </a:xfrm>
          <a:prstGeom prst="rect">
            <a:avLst/>
          </a:prstGeom>
          <a:noFill/>
          <a:ln w="9525">
            <a:noFill/>
            <a:miter lim="800000"/>
            <a:headEnd/>
            <a:tailEnd/>
          </a:ln>
        </p:spPr>
      </p:pic>
      <p:pic>
        <p:nvPicPr>
          <p:cNvPr id="7" name="图片 4"/>
          <p:cNvPicPr>
            <a:picLocks noChangeAspect="1"/>
          </p:cNvPicPr>
          <p:nvPr/>
        </p:nvPicPr>
        <p:blipFill>
          <a:blip r:embed="rId5" cstate="print"/>
          <a:srcRect/>
          <a:stretch>
            <a:fillRect/>
          </a:stretch>
        </p:blipFill>
        <p:spPr bwMode="auto">
          <a:xfrm>
            <a:off x="4934550" y="4221088"/>
            <a:ext cx="3170009" cy="2536007"/>
          </a:xfrm>
          <a:prstGeom prst="rect">
            <a:avLst/>
          </a:prstGeom>
          <a:noFill/>
          <a:ln w="9525">
            <a:noFill/>
            <a:miter lim="800000"/>
            <a:headEnd/>
            <a:tailEnd/>
          </a:ln>
        </p:spPr>
      </p:pic>
    </p:spTree>
    <p:extLst>
      <p:ext uri="{BB962C8B-B14F-4D97-AF65-F5344CB8AC3E}">
        <p14:creationId xmlns:p14="http://schemas.microsoft.com/office/powerpoint/2010/main" val="7083900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601788" y="2332509"/>
            <a:ext cx="5940425" cy="3760787"/>
          </a:xfrm>
          <a:prstGeom prst="rect">
            <a:avLst/>
          </a:prstGeom>
          <a:noFill/>
          <a:ln w="9525">
            <a:noFill/>
            <a:miter lim="800000"/>
            <a:headEnd/>
            <a:tailEnd/>
          </a:ln>
        </p:spPr>
      </p:pic>
      <p:grpSp>
        <p:nvGrpSpPr>
          <p:cNvPr id="6" name="组合 4"/>
          <p:cNvGrpSpPr>
            <a:grpSpLocks/>
          </p:cNvGrpSpPr>
          <p:nvPr/>
        </p:nvGrpSpPr>
        <p:grpSpPr bwMode="auto">
          <a:xfrm>
            <a:off x="3851275" y="1613371"/>
            <a:ext cx="1035050" cy="461963"/>
            <a:chOff x="746575" y="2663917"/>
            <a:chExt cx="945105" cy="630070"/>
          </a:xfrm>
        </p:grpSpPr>
        <p:sp>
          <p:nvSpPr>
            <p:cNvPr id="7" name="矩形标注 6"/>
            <p:cNvSpPr/>
            <p:nvPr/>
          </p:nvSpPr>
          <p:spPr>
            <a:xfrm>
              <a:off x="746575" y="2663917"/>
              <a:ext cx="945105" cy="630070"/>
            </a:xfrm>
            <a:prstGeom prst="wedgeRectCallout">
              <a:avLst>
                <a:gd name="adj1" fmla="val -54340"/>
                <a:gd name="adj2" fmla="val 11867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latin typeface="+mn-ea"/>
                <a:cs typeface="Arial" panose="020B0604020202020204" pitchFamily="34" charset="0"/>
              </a:endParaRPr>
            </a:p>
          </p:txBody>
        </p:sp>
        <p:sp>
          <p:nvSpPr>
            <p:cNvPr id="8" name="TextBox 6"/>
            <p:cNvSpPr txBox="1">
              <a:spLocks noChangeArrowheads="1"/>
            </p:cNvSpPr>
            <p:nvPr/>
          </p:nvSpPr>
          <p:spPr bwMode="auto">
            <a:xfrm>
              <a:off x="836585" y="2786561"/>
              <a:ext cx="810090" cy="461753"/>
            </a:xfrm>
            <a:prstGeom prst="rect">
              <a:avLst/>
            </a:prstGeom>
            <a:noFill/>
            <a:ln w="9525">
              <a:noFill/>
              <a:miter lim="800000"/>
              <a:headEnd/>
              <a:tailEnd/>
            </a:ln>
          </p:spPr>
          <p:txBody>
            <a:bodyPr>
              <a:spAutoFit/>
            </a:bodyPr>
            <a:lstStyle/>
            <a:p>
              <a:pPr eaLnBrk="1" hangingPunct="1"/>
              <a:r>
                <a:rPr lang="zh-CN" altLang="en-US" sz="1600">
                  <a:solidFill>
                    <a:srgbClr val="FF0000"/>
                  </a:solidFill>
                  <a:latin typeface="+mn-ea"/>
                  <a:ea typeface="+mn-ea"/>
                  <a:cs typeface="Arial" panose="020B0604020202020204" pitchFamily="34" charset="0"/>
                </a:rPr>
                <a:t>传感器</a:t>
              </a:r>
            </a:p>
          </p:txBody>
        </p:sp>
      </p:grpSp>
      <p:grpSp>
        <p:nvGrpSpPr>
          <p:cNvPr id="9" name="组合 7"/>
          <p:cNvGrpSpPr>
            <a:grpSpLocks/>
          </p:cNvGrpSpPr>
          <p:nvPr/>
        </p:nvGrpSpPr>
        <p:grpSpPr bwMode="auto">
          <a:xfrm>
            <a:off x="1646238" y="3007196"/>
            <a:ext cx="1260475" cy="733425"/>
            <a:chOff x="746575" y="2663914"/>
            <a:chExt cx="945105" cy="630072"/>
          </a:xfrm>
        </p:grpSpPr>
        <p:sp>
          <p:nvSpPr>
            <p:cNvPr id="10" name="矩形标注 9"/>
            <p:cNvSpPr/>
            <p:nvPr/>
          </p:nvSpPr>
          <p:spPr>
            <a:xfrm>
              <a:off x="746575" y="2663914"/>
              <a:ext cx="945105" cy="630072"/>
            </a:xfrm>
            <a:prstGeom prst="wedgeRectCallout">
              <a:avLst>
                <a:gd name="adj1" fmla="val 82636"/>
                <a:gd name="adj2" fmla="val 8897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latin typeface="+mn-ea"/>
                <a:cs typeface="Arial" panose="020B0604020202020204" pitchFamily="34" charset="0"/>
              </a:endParaRPr>
            </a:p>
          </p:txBody>
        </p:sp>
        <p:sp>
          <p:nvSpPr>
            <p:cNvPr id="11" name="TextBox 9"/>
            <p:cNvSpPr txBox="1">
              <a:spLocks noChangeArrowheads="1"/>
            </p:cNvSpPr>
            <p:nvPr/>
          </p:nvSpPr>
          <p:spPr bwMode="auto">
            <a:xfrm>
              <a:off x="836585" y="2663914"/>
              <a:ext cx="810090" cy="503044"/>
            </a:xfrm>
            <a:prstGeom prst="rect">
              <a:avLst/>
            </a:prstGeom>
            <a:noFill/>
            <a:ln w="9525">
              <a:noFill/>
              <a:miter lim="800000"/>
              <a:headEnd/>
              <a:tailEnd/>
            </a:ln>
          </p:spPr>
          <p:txBody>
            <a:bodyPr>
              <a:spAutoFit/>
            </a:bodyPr>
            <a:lstStyle/>
            <a:p>
              <a:pPr algn="ctr" eaLnBrk="1" hangingPunct="1"/>
              <a:r>
                <a:rPr lang="zh-CN" altLang="en-US" sz="1600">
                  <a:solidFill>
                    <a:srgbClr val="FF0000"/>
                  </a:solidFill>
                  <a:latin typeface="+mn-ea"/>
                  <a:ea typeface="+mn-ea"/>
                  <a:cs typeface="Arial" panose="020B0604020202020204" pitchFamily="34" charset="0"/>
                </a:rPr>
                <a:t>激励和测量模块</a:t>
              </a:r>
            </a:p>
          </p:txBody>
        </p:sp>
      </p:grpSp>
      <p:grpSp>
        <p:nvGrpSpPr>
          <p:cNvPr id="12" name="组合 10"/>
          <p:cNvGrpSpPr>
            <a:grpSpLocks/>
          </p:cNvGrpSpPr>
          <p:nvPr/>
        </p:nvGrpSpPr>
        <p:grpSpPr bwMode="auto">
          <a:xfrm>
            <a:off x="115888" y="4832821"/>
            <a:ext cx="1260475" cy="695325"/>
            <a:chOff x="746575" y="2663915"/>
            <a:chExt cx="945105" cy="630070"/>
          </a:xfrm>
        </p:grpSpPr>
        <p:sp>
          <p:nvSpPr>
            <p:cNvPr id="13" name="矩形标注 12"/>
            <p:cNvSpPr/>
            <p:nvPr/>
          </p:nvSpPr>
          <p:spPr>
            <a:xfrm>
              <a:off x="746575" y="2663915"/>
              <a:ext cx="945105" cy="630070"/>
            </a:xfrm>
            <a:prstGeom prst="wedgeRectCallout">
              <a:avLst>
                <a:gd name="adj1" fmla="val 81881"/>
                <a:gd name="adj2" fmla="val 199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latin typeface="+mn-ea"/>
                <a:cs typeface="Arial" panose="020B0604020202020204" pitchFamily="34" charset="0"/>
              </a:endParaRPr>
            </a:p>
          </p:txBody>
        </p:sp>
        <p:sp>
          <p:nvSpPr>
            <p:cNvPr id="14" name="TextBox 12"/>
            <p:cNvSpPr txBox="1">
              <a:spLocks noChangeArrowheads="1"/>
            </p:cNvSpPr>
            <p:nvPr/>
          </p:nvSpPr>
          <p:spPr bwMode="auto">
            <a:xfrm>
              <a:off x="836585" y="2709456"/>
              <a:ext cx="810090" cy="529895"/>
            </a:xfrm>
            <a:prstGeom prst="rect">
              <a:avLst/>
            </a:prstGeom>
            <a:noFill/>
            <a:ln w="9525">
              <a:noFill/>
              <a:miter lim="800000"/>
              <a:headEnd/>
              <a:tailEnd/>
            </a:ln>
          </p:spPr>
          <p:txBody>
            <a:bodyPr>
              <a:spAutoFit/>
            </a:bodyPr>
            <a:lstStyle/>
            <a:p>
              <a:pPr algn="ctr" eaLnBrk="1" hangingPunct="1"/>
              <a:r>
                <a:rPr lang="zh-CN" altLang="en-US" sz="1600">
                  <a:solidFill>
                    <a:srgbClr val="FF0000"/>
                  </a:solidFill>
                  <a:latin typeface="+mn-ea"/>
                  <a:ea typeface="+mn-ea"/>
                  <a:cs typeface="Arial" panose="020B0604020202020204" pitchFamily="34" charset="0"/>
                </a:rPr>
                <a:t>数据采集模块</a:t>
              </a:r>
            </a:p>
          </p:txBody>
        </p:sp>
      </p:grpSp>
      <p:grpSp>
        <p:nvGrpSpPr>
          <p:cNvPr id="15" name="组合 13"/>
          <p:cNvGrpSpPr>
            <a:grpSpLocks/>
          </p:cNvGrpSpPr>
          <p:nvPr/>
        </p:nvGrpSpPr>
        <p:grpSpPr bwMode="auto">
          <a:xfrm>
            <a:off x="7632700" y="2962746"/>
            <a:ext cx="1260475" cy="731838"/>
            <a:chOff x="746575" y="2663916"/>
            <a:chExt cx="945105" cy="630070"/>
          </a:xfrm>
        </p:grpSpPr>
        <p:sp>
          <p:nvSpPr>
            <p:cNvPr id="16" name="矩形标注 15"/>
            <p:cNvSpPr/>
            <p:nvPr/>
          </p:nvSpPr>
          <p:spPr>
            <a:xfrm>
              <a:off x="746575" y="2663916"/>
              <a:ext cx="945105" cy="630070"/>
            </a:xfrm>
            <a:prstGeom prst="wedgeRectCallout">
              <a:avLst>
                <a:gd name="adj1" fmla="val -79120"/>
                <a:gd name="adj2" fmla="val 9287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latin typeface="+mn-ea"/>
                <a:cs typeface="Arial" panose="020B0604020202020204" pitchFamily="34" charset="0"/>
              </a:endParaRPr>
            </a:p>
          </p:txBody>
        </p:sp>
        <p:sp>
          <p:nvSpPr>
            <p:cNvPr id="17" name="TextBox 15"/>
            <p:cNvSpPr txBox="1">
              <a:spLocks noChangeArrowheads="1"/>
            </p:cNvSpPr>
            <p:nvPr/>
          </p:nvSpPr>
          <p:spPr bwMode="auto">
            <a:xfrm>
              <a:off x="836585" y="2741343"/>
              <a:ext cx="810090" cy="503044"/>
            </a:xfrm>
            <a:prstGeom prst="rect">
              <a:avLst/>
            </a:prstGeom>
            <a:noFill/>
            <a:ln w="9525">
              <a:noFill/>
              <a:miter lim="800000"/>
              <a:headEnd/>
              <a:tailEnd/>
            </a:ln>
          </p:spPr>
          <p:txBody>
            <a:bodyPr>
              <a:spAutoFit/>
            </a:bodyPr>
            <a:lstStyle/>
            <a:p>
              <a:pPr algn="ctr" eaLnBrk="1" hangingPunct="1"/>
              <a:r>
                <a:rPr lang="zh-CN" altLang="en-US" sz="1600">
                  <a:solidFill>
                    <a:srgbClr val="FF0000"/>
                  </a:solidFill>
                  <a:latin typeface="+mn-ea"/>
                  <a:ea typeface="+mn-ea"/>
                  <a:cs typeface="Arial" panose="020B0604020202020204" pitchFamily="34" charset="0"/>
                </a:rPr>
                <a:t>图像重建计算机</a:t>
              </a:r>
            </a:p>
          </p:txBody>
        </p:sp>
      </p:grpSp>
      <p:sp>
        <p:nvSpPr>
          <p:cNvPr id="3" name="文本框 2"/>
          <p:cNvSpPr txBox="1"/>
          <p:nvPr/>
        </p:nvSpPr>
        <p:spPr>
          <a:xfrm>
            <a:off x="1115126" y="1244199"/>
            <a:ext cx="1731564" cy="461665"/>
          </a:xfrm>
          <a:prstGeom prst="rect">
            <a:avLst/>
          </a:prstGeom>
          <a:noFill/>
        </p:spPr>
        <p:txBody>
          <a:bodyPr wrap="none" rtlCol="0">
            <a:spAutoFit/>
          </a:bodyPr>
          <a:lstStyle/>
          <a:p>
            <a:r>
              <a:rPr lang="zh-CN" altLang="en-US" dirty="0">
                <a:latin typeface="+mn-ea"/>
                <a:ea typeface="+mn-ea"/>
                <a:cs typeface="Arial" panose="020B0604020202020204" pitchFamily="34" charset="0"/>
              </a:rPr>
              <a:t>最新进展：</a:t>
            </a:r>
          </a:p>
        </p:txBody>
      </p:sp>
    </p:spTree>
    <p:extLst>
      <p:ext uri="{BB962C8B-B14F-4D97-AF65-F5344CB8AC3E}">
        <p14:creationId xmlns:p14="http://schemas.microsoft.com/office/powerpoint/2010/main" val="42058484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L-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4860032" y="1895915"/>
            <a:ext cx="3451001" cy="1574850"/>
          </a:xfrm>
          <a:prstGeom prst="rect">
            <a:avLst/>
          </a:prstGeom>
          <a:ln>
            <a:noFill/>
          </a:ln>
        </p:spPr>
      </p:pic>
      <p:pic>
        <p:nvPicPr>
          <p:cNvPr id="7" name="GL-wav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cstate="print"/>
          <a:stretch>
            <a:fillRect/>
          </a:stretch>
        </p:blipFill>
        <p:spPr>
          <a:xfrm>
            <a:off x="4860032" y="3953903"/>
            <a:ext cx="3448664" cy="1347305"/>
          </a:xfrm>
          <a:prstGeom prst="rect">
            <a:avLst/>
          </a:prstGeom>
        </p:spPr>
      </p:pic>
      <p:pic>
        <p:nvPicPr>
          <p:cNvPr id="11" name="GL-plu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cstate="print"/>
          <a:stretch>
            <a:fillRect/>
          </a:stretch>
        </p:blipFill>
        <p:spPr>
          <a:xfrm>
            <a:off x="683568" y="1895915"/>
            <a:ext cx="3528392" cy="1403048"/>
          </a:xfrm>
          <a:prstGeom prst="rect">
            <a:avLst/>
          </a:prstGeom>
        </p:spPr>
      </p:pic>
      <p:pic>
        <p:nvPicPr>
          <p:cNvPr id="12" name="GL-annular">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cstate="print"/>
          <a:stretch>
            <a:fillRect/>
          </a:stretch>
        </p:blipFill>
        <p:spPr>
          <a:xfrm>
            <a:off x="683568" y="3953903"/>
            <a:ext cx="3376180" cy="1342522"/>
          </a:xfrm>
          <a:prstGeom prst="rect">
            <a:avLst/>
          </a:prstGeom>
        </p:spPr>
      </p:pic>
    </p:spTree>
    <p:extLst>
      <p:ext uri="{BB962C8B-B14F-4D97-AF65-F5344CB8AC3E}">
        <p14:creationId xmlns:p14="http://schemas.microsoft.com/office/powerpoint/2010/main" val="1304418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11"/>
                                        </p:tgtEl>
                                      </p:cBhvr>
                                    </p:cmd>
                                  </p:childTnLst>
                                </p:cTn>
                              </p:par>
                              <p:par>
                                <p:cTn id="7" presetID="1" presetClass="mediacall" presetSubtype="0" fill="hold" nodeType="withEffect">
                                  <p:stCondLst>
                                    <p:cond delay="0"/>
                                  </p:stCondLst>
                                  <p:childTnLst>
                                    <p:cmd type="call" cmd="playFrom(0.0)">
                                      <p:cBhvr>
                                        <p:cTn id="8" dur="20760" fill="hold"/>
                                        <p:tgtEl>
                                          <p:spTgt spid="5"/>
                                        </p:tgtEl>
                                      </p:cBhvr>
                                    </p:cmd>
                                  </p:childTnLst>
                                </p:cTn>
                              </p:par>
                              <p:par>
                                <p:cTn id="9" presetID="1" presetClass="mediacall" presetSubtype="0" fill="hold" nodeType="withEffect">
                                  <p:stCondLst>
                                    <p:cond delay="0"/>
                                  </p:stCondLst>
                                  <p:childTnLst>
                                    <p:cmd type="call" cmd="playFrom(0.0)">
                                      <p:cBhvr>
                                        <p:cTn id="10" dur="5077" fill="hold"/>
                                        <p:tgtEl>
                                          <p:spTgt spid="12"/>
                                        </p:tgtEl>
                                      </p:cBhvr>
                                    </p:cmd>
                                  </p:childTnLst>
                                </p:cTn>
                              </p:par>
                              <p:par>
                                <p:cTn id="11" presetID="1" presetClass="mediacall" presetSubtype="0" fill="hold" nodeType="withEffect">
                                  <p:stCondLst>
                                    <p:cond delay="0"/>
                                  </p:stCondLst>
                                  <p:childTnLst>
                                    <p:cmd type="call" cmd="playFrom(0.0)">
                                      <p:cBhvr>
                                        <p:cTn id="12" dur="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12"/>
                </p:tgtEl>
              </p:cMediaNode>
            </p:vide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2"/>
                                        </p:tgtEl>
                                      </p:cBhvr>
                                    </p:cmd>
                                  </p:childTnLst>
                                </p:cTn>
                              </p:par>
                            </p:childTnLst>
                          </p:cTn>
                        </p:par>
                      </p:childTnLst>
                    </p:cTn>
                  </p:par>
                </p:childTnLst>
              </p:cTn>
              <p:nextCondLst>
                <p:cond evt="onClick" delay="0">
                  <p:tgtEl>
                    <p:spTgt spid="12"/>
                  </p:tgtEl>
                </p:cond>
              </p:nextCondLst>
            </p:seq>
            <p:video>
              <p:cMediaNode vol="80000">
                <p:cTn id="31" repeatCount="indefinite"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83568" y="1628800"/>
            <a:ext cx="7772400" cy="4320480"/>
          </a:xfrm>
        </p:spPr>
        <p:txBody>
          <a:bodyPr/>
          <a:lstStyle/>
          <a:p>
            <a:r>
              <a:rPr lang="en-US" altLang="zh-CN" dirty="0">
                <a:latin typeface="Arial" panose="020B0604020202020204" pitchFamily="34" charset="0"/>
                <a:cs typeface="Arial" panose="020B0604020202020204" pitchFamily="34" charset="0"/>
              </a:rPr>
              <a:t>PT</a:t>
            </a:r>
            <a:r>
              <a:rPr lang="zh-CN" altLang="en-US" dirty="0">
                <a:latin typeface="Arial" panose="020B0604020202020204" pitchFamily="34" charset="0"/>
                <a:cs typeface="Arial" panose="020B0604020202020204" pitchFamily="34" charset="0"/>
              </a:rPr>
              <a:t>技术主要研究内容</a:t>
            </a:r>
            <a:endParaRPr lang="en-US" altLang="zh-CN" dirty="0">
              <a:latin typeface="Arial" panose="020B0604020202020204" pitchFamily="34" charset="0"/>
              <a:cs typeface="Arial" panose="020B0604020202020204" pitchFamily="34" charset="0"/>
            </a:endParaRPr>
          </a:p>
          <a:p>
            <a:pPr lvl="1"/>
            <a:r>
              <a:rPr lang="zh-CN" altLang="en-US" dirty="0">
                <a:solidFill>
                  <a:srgbClr val="FF0000"/>
                </a:solidFill>
                <a:latin typeface="Arial" panose="020B0604020202020204" pitchFamily="34" charset="0"/>
                <a:cs typeface="Arial" panose="020B0604020202020204" pitchFamily="34" charset="0"/>
              </a:rPr>
              <a:t>敏感机理</a:t>
            </a:r>
            <a:endParaRPr lang="en-US" altLang="zh-CN" dirty="0">
              <a:solidFill>
                <a:srgbClr val="FF0000"/>
              </a:solidFill>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阵列</a:t>
            </a:r>
            <a:r>
              <a:rPr lang="zh-CN" altLang="en-US" dirty="0">
                <a:solidFill>
                  <a:srgbClr val="FF0000"/>
                </a:solidFill>
                <a:latin typeface="Arial" panose="020B0604020202020204" pitchFamily="34" charset="0"/>
                <a:cs typeface="Arial" panose="020B0604020202020204" pitchFamily="34" charset="0"/>
              </a:rPr>
              <a:t>传感器</a:t>
            </a:r>
            <a:r>
              <a:rPr lang="zh-CN" altLang="en-US" dirty="0">
                <a:latin typeface="Arial" panose="020B0604020202020204" pitchFamily="34" charset="0"/>
                <a:cs typeface="Arial" panose="020B0604020202020204" pitchFamily="34" charset="0"/>
              </a:rPr>
              <a:t>的设计</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高速数据</a:t>
            </a:r>
            <a:r>
              <a:rPr lang="zh-CN" altLang="en-US" dirty="0">
                <a:solidFill>
                  <a:srgbClr val="FF0000"/>
                </a:solidFill>
                <a:latin typeface="Arial" panose="020B0604020202020204" pitchFamily="34" charset="0"/>
                <a:cs typeface="Arial" panose="020B0604020202020204" pitchFamily="34" charset="0"/>
              </a:rPr>
              <a:t>采集</a:t>
            </a:r>
            <a:r>
              <a:rPr lang="zh-CN" altLang="en-US" dirty="0">
                <a:latin typeface="Arial" panose="020B0604020202020204" pitchFamily="34" charset="0"/>
                <a:cs typeface="Arial" panose="020B0604020202020204" pitchFamily="34" charset="0"/>
              </a:rPr>
              <a:t>和</a:t>
            </a:r>
            <a:r>
              <a:rPr lang="zh-CN" altLang="en-US" dirty="0">
                <a:solidFill>
                  <a:srgbClr val="FF0000"/>
                </a:solidFill>
                <a:latin typeface="Arial" panose="020B0604020202020204" pitchFamily="34" charset="0"/>
                <a:cs typeface="Arial" panose="020B0604020202020204" pitchFamily="34" charset="0"/>
              </a:rPr>
              <a:t>通讯</a:t>
            </a:r>
            <a:r>
              <a:rPr lang="zh-CN" altLang="en-US" dirty="0">
                <a:latin typeface="Arial" panose="020B0604020202020204" pitchFamily="34" charset="0"/>
                <a:cs typeface="Arial" panose="020B0604020202020204" pitchFamily="34" charset="0"/>
              </a:rPr>
              <a:t>系统</a:t>
            </a:r>
            <a:endParaRPr lang="en-US" altLang="zh-CN" dirty="0">
              <a:latin typeface="Arial" panose="020B0604020202020204" pitchFamily="34" charset="0"/>
              <a:cs typeface="Arial" panose="020B0604020202020204" pitchFamily="34" charset="0"/>
            </a:endParaRPr>
          </a:p>
          <a:p>
            <a:pPr lvl="1"/>
            <a:r>
              <a:rPr lang="zh-CN" altLang="en-US" dirty="0">
                <a:solidFill>
                  <a:srgbClr val="FF0000"/>
                </a:solidFill>
                <a:latin typeface="Arial" panose="020B0604020202020204" pitchFamily="34" charset="0"/>
                <a:cs typeface="Arial" panose="020B0604020202020204" pitchFamily="34" charset="0"/>
              </a:rPr>
              <a:t>图像重建</a:t>
            </a:r>
            <a:r>
              <a:rPr lang="zh-CN" altLang="en-US" dirty="0">
                <a:latin typeface="Arial" panose="020B0604020202020204" pitchFamily="34" charset="0"/>
                <a:cs typeface="Arial" panose="020B0604020202020204" pitchFamily="34" charset="0"/>
              </a:rPr>
              <a:t>算法</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多相流动</a:t>
            </a:r>
            <a:r>
              <a:rPr lang="zh-CN" altLang="en-US" dirty="0">
                <a:solidFill>
                  <a:srgbClr val="FF0000"/>
                </a:solidFill>
                <a:latin typeface="Arial" panose="020B0604020202020204" pitchFamily="34" charset="0"/>
                <a:cs typeface="Arial" panose="020B0604020202020204" pitchFamily="34" charset="0"/>
              </a:rPr>
              <a:t>参数检测</a:t>
            </a:r>
            <a:endParaRPr lang="en-US" altLang="zh-CN" dirty="0">
              <a:solidFill>
                <a:srgbClr val="FF0000"/>
              </a:solidFill>
              <a:latin typeface="Arial" panose="020B0604020202020204" pitchFamily="34" charset="0"/>
              <a:cs typeface="Arial" panose="020B0604020202020204" pitchFamily="34" charset="0"/>
            </a:endParaRPr>
          </a:p>
          <a:p>
            <a:pPr lvl="2"/>
            <a:r>
              <a:rPr lang="zh-CN" altLang="en-US" sz="2000" dirty="0">
                <a:latin typeface="Arial" panose="020B0604020202020204" pitchFamily="34" charset="0"/>
                <a:ea typeface="楷体_GB2312" panose="02010609030101010101" pitchFamily="49" charset="-122"/>
                <a:cs typeface="Arial" panose="020B0604020202020204" pitchFamily="34" charset="0"/>
              </a:rPr>
              <a:t>流动状态</a:t>
            </a:r>
            <a:endParaRPr lang="en-US" altLang="zh-CN" sz="2000" dirty="0">
              <a:latin typeface="Arial" panose="020B0604020202020204" pitchFamily="34" charset="0"/>
              <a:ea typeface="楷体_GB2312" panose="02010609030101010101" pitchFamily="49" charset="-122"/>
              <a:cs typeface="Arial" panose="020B0604020202020204" pitchFamily="34" charset="0"/>
            </a:endParaRPr>
          </a:p>
          <a:p>
            <a:pPr lvl="2"/>
            <a:r>
              <a:rPr lang="zh-CN" altLang="en-US" sz="2000" dirty="0">
                <a:latin typeface="Arial" panose="020B0604020202020204" pitchFamily="34" charset="0"/>
                <a:ea typeface="楷体_GB2312" panose="02010609030101010101" pitchFamily="49" charset="-122"/>
                <a:cs typeface="Arial" panose="020B0604020202020204" pitchFamily="34" charset="0"/>
              </a:rPr>
              <a:t>相分布</a:t>
            </a:r>
            <a:endParaRPr lang="en-US" altLang="zh-CN" sz="2000" dirty="0">
              <a:latin typeface="Arial" panose="020B0604020202020204" pitchFamily="34" charset="0"/>
              <a:ea typeface="楷体_GB2312" panose="02010609030101010101" pitchFamily="49" charset="-122"/>
              <a:cs typeface="Arial" panose="020B0604020202020204" pitchFamily="34" charset="0"/>
            </a:endParaRPr>
          </a:p>
          <a:p>
            <a:pPr lvl="2"/>
            <a:r>
              <a:rPr lang="zh-CN" altLang="en-US" sz="2000" dirty="0">
                <a:latin typeface="Arial" panose="020B0604020202020204" pitchFamily="34" charset="0"/>
                <a:ea typeface="楷体_GB2312" panose="02010609030101010101" pitchFamily="49" charset="-122"/>
                <a:cs typeface="Arial" panose="020B0604020202020204" pitchFamily="34" charset="0"/>
              </a:rPr>
              <a:t>流量</a:t>
            </a:r>
            <a:endParaRPr lang="en-US" altLang="zh-CN" sz="2000" dirty="0">
              <a:latin typeface="Arial" panose="020B0604020202020204" pitchFamily="34" charset="0"/>
              <a:ea typeface="楷体_GB2312" panose="02010609030101010101" pitchFamily="49" charset="-122"/>
              <a:cs typeface="Arial" panose="020B0604020202020204" pitchFamily="34" charset="0"/>
            </a:endParaRPr>
          </a:p>
          <a:p>
            <a:pPr lvl="2"/>
            <a:r>
              <a:rPr lang="en-US" altLang="zh-CN" sz="2000" dirty="0">
                <a:latin typeface="Arial" panose="020B0604020202020204" pitchFamily="34" charset="0"/>
                <a:ea typeface="楷体_GB2312" panose="02010609030101010101" pitchFamily="49" charset="-122"/>
                <a:cs typeface="Arial" panose="020B0604020202020204" pitchFamily="34" charset="0"/>
              </a:rPr>
              <a:t>……</a:t>
            </a:r>
            <a:endParaRPr lang="zh-CN" altLang="en-US" sz="2000" dirty="0">
              <a:latin typeface="Arial" panose="020B0604020202020204" pitchFamily="34" charset="0"/>
              <a:ea typeface="楷体_GB2312" panose="02010609030101010101" pitchFamily="49" charset="-122"/>
              <a:cs typeface="Arial" panose="020B0604020202020204" pitchFamily="34" charset="0"/>
            </a:endParaRPr>
          </a:p>
        </p:txBody>
      </p:sp>
    </p:spTree>
    <p:extLst>
      <p:ext uri="{BB962C8B-B14F-4D97-AF65-F5344CB8AC3E}">
        <p14:creationId xmlns:p14="http://schemas.microsoft.com/office/powerpoint/2010/main" val="8331088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685800" y="1484784"/>
            <a:ext cx="7772400" cy="4611216"/>
          </a:xfrm>
        </p:spPr>
        <p:txBody>
          <a:bodyPr/>
          <a:lstStyle/>
          <a:p>
            <a:r>
              <a:rPr lang="zh-CN" altLang="en-US" sz="2800" dirty="0"/>
              <a:t>其他主要研究方向</a:t>
            </a:r>
            <a:endParaRPr lang="en-US" altLang="zh-CN" sz="2800" dirty="0"/>
          </a:p>
          <a:p>
            <a:pPr lvl="1"/>
            <a:r>
              <a:rPr lang="zh-CN" altLang="en-US" sz="2400" b="1" dirty="0"/>
              <a:t>近代新技术</a:t>
            </a:r>
            <a:r>
              <a:rPr lang="zh-CN" altLang="en-US" b="1" dirty="0"/>
              <a:t>：电学（电容，</a:t>
            </a:r>
            <a:r>
              <a:rPr lang="zh-CN" altLang="en-US" b="1" dirty="0">
                <a:solidFill>
                  <a:srgbClr val="FF0000"/>
                </a:solidFill>
              </a:rPr>
              <a:t>非接触电导</a:t>
            </a:r>
            <a:r>
              <a:rPr lang="zh-CN" altLang="en-US" b="1" dirty="0"/>
              <a:t>）、</a:t>
            </a:r>
            <a:r>
              <a:rPr lang="zh-CN" altLang="en-US" sz="2400" b="1" dirty="0"/>
              <a:t>光学、超声波、微波、相关测量等</a:t>
            </a:r>
            <a:endParaRPr lang="en-US" altLang="zh-CN" sz="2400" b="1" dirty="0"/>
          </a:p>
          <a:p>
            <a:pPr lvl="1"/>
            <a:r>
              <a:rPr lang="zh-CN" altLang="en-US" sz="2400" b="1" dirty="0"/>
              <a:t>成熟的硬件基础上，以计算机为平台，基于</a:t>
            </a:r>
            <a:r>
              <a:rPr lang="zh-CN" altLang="en-US" sz="2400" b="1" dirty="0">
                <a:solidFill>
                  <a:srgbClr val="FF0000"/>
                </a:solidFill>
              </a:rPr>
              <a:t>软测量</a:t>
            </a:r>
            <a:r>
              <a:rPr lang="zh-CN" altLang="en-US" sz="2400" b="1" dirty="0"/>
              <a:t>技术的测量方法</a:t>
            </a:r>
            <a:endParaRPr lang="en-US" altLang="zh-CN" sz="2400" b="1" dirty="0"/>
          </a:p>
          <a:p>
            <a:pPr lvl="1"/>
            <a:r>
              <a:rPr lang="zh-CN" altLang="en-US" b="1" dirty="0">
                <a:solidFill>
                  <a:srgbClr val="FF0000"/>
                </a:solidFill>
              </a:rPr>
              <a:t>图像检测</a:t>
            </a:r>
            <a:r>
              <a:rPr lang="zh-CN" altLang="en-US" b="1" dirty="0"/>
              <a:t>方法</a:t>
            </a:r>
            <a:endParaRPr lang="en-US" altLang="zh-CN" b="1" dirty="0"/>
          </a:p>
          <a:p>
            <a:pPr lvl="1"/>
            <a:r>
              <a:rPr lang="zh-CN" altLang="en-US" b="1" dirty="0"/>
              <a:t>先进</a:t>
            </a:r>
            <a:r>
              <a:rPr lang="zh-CN" altLang="en-US" b="1" dirty="0">
                <a:solidFill>
                  <a:srgbClr val="FF0000"/>
                </a:solidFill>
              </a:rPr>
              <a:t>信号处理、人工智能、深度学习</a:t>
            </a:r>
            <a:r>
              <a:rPr lang="zh-CN" altLang="en-US" b="1" dirty="0"/>
              <a:t>方法</a:t>
            </a:r>
            <a:endParaRPr lang="en-US" altLang="zh-CN" b="1" dirty="0"/>
          </a:p>
          <a:p>
            <a:pPr lvl="1"/>
            <a:r>
              <a:rPr lang="zh-CN" altLang="en-US" sz="2400" b="1" dirty="0">
                <a:solidFill>
                  <a:srgbClr val="FF0000"/>
                </a:solidFill>
              </a:rPr>
              <a:t>多传感器信息融合</a:t>
            </a:r>
            <a:r>
              <a:rPr lang="zh-CN" altLang="en-US" sz="2400" b="1" dirty="0"/>
              <a:t>技术</a:t>
            </a:r>
            <a:endParaRPr lang="en-US" altLang="zh-CN" sz="2400" b="1" dirty="0"/>
          </a:p>
          <a:p>
            <a:pPr lvl="1"/>
            <a:r>
              <a:rPr lang="zh-CN" altLang="en-US" b="1" dirty="0">
                <a:solidFill>
                  <a:srgbClr val="FF0000"/>
                </a:solidFill>
              </a:rPr>
              <a:t>微小尺度</a:t>
            </a:r>
            <a:r>
              <a:rPr lang="zh-CN" altLang="en-US" b="1" dirty="0"/>
              <a:t>多相流动参数检测技术的研究</a:t>
            </a:r>
            <a:endParaRPr lang="zh-CN" altLang="en-US" sz="2400" b="1" dirty="0"/>
          </a:p>
        </p:txBody>
      </p:sp>
    </p:spTree>
    <p:extLst>
      <p:ext uri="{BB962C8B-B14F-4D97-AF65-F5344CB8AC3E}">
        <p14:creationId xmlns:p14="http://schemas.microsoft.com/office/powerpoint/2010/main" val="38262296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156371"/>
            <a:ext cx="8229600" cy="2097514"/>
          </a:xfrm>
        </p:spPr>
        <p:txBody>
          <a:bodyPr/>
          <a:lstStyle/>
          <a:p>
            <a:pPr>
              <a:buNone/>
            </a:pPr>
            <a:r>
              <a:rPr lang="zh-CN" altLang="en-US" sz="2400" dirty="0"/>
              <a:t>检测环节：</a:t>
            </a:r>
            <a:r>
              <a:rPr lang="zh-CN" altLang="en-US" sz="2400" b="0" dirty="0"/>
              <a:t>自动控制的</a:t>
            </a:r>
            <a:r>
              <a:rPr lang="zh-CN" altLang="en-US" sz="2400" b="0" dirty="0">
                <a:solidFill>
                  <a:srgbClr val="FF0000"/>
                </a:solidFill>
              </a:rPr>
              <a:t>首要环节</a:t>
            </a:r>
            <a:endParaRPr lang="en-US" altLang="zh-CN" sz="2400" b="0" dirty="0"/>
          </a:p>
          <a:p>
            <a:pPr marL="0" indent="0">
              <a:buNone/>
            </a:pPr>
            <a:r>
              <a:rPr lang="zh-CN" altLang="en-US" sz="2400" b="0" dirty="0"/>
              <a:t>                        </a:t>
            </a:r>
            <a:endParaRPr lang="en-US" altLang="zh-CN" sz="2400" b="0" dirty="0"/>
          </a:p>
          <a:p>
            <a:pPr marL="0" indent="0">
              <a:buNone/>
            </a:pPr>
            <a:r>
              <a:rPr lang="zh-CN" altLang="en-US" sz="2400" b="0" dirty="0"/>
              <a:t>   </a:t>
            </a:r>
            <a:r>
              <a:rPr lang="en-US" altLang="zh-CN" sz="2400" b="0" dirty="0"/>
              <a:t>“</a:t>
            </a:r>
            <a:r>
              <a:rPr lang="zh-CN" altLang="en-US" sz="2400" b="0" dirty="0"/>
              <a:t>视觉、听觉、嗅觉、味觉、触觉</a:t>
            </a:r>
            <a:r>
              <a:rPr lang="en-US" altLang="zh-CN" sz="2400" b="0" dirty="0"/>
              <a:t>”</a:t>
            </a:r>
          </a:p>
        </p:txBody>
      </p:sp>
      <p:grpSp>
        <p:nvGrpSpPr>
          <p:cNvPr id="5" name="组合 4"/>
          <p:cNvGrpSpPr/>
          <p:nvPr/>
        </p:nvGrpSpPr>
        <p:grpSpPr>
          <a:xfrm>
            <a:off x="755576" y="2060848"/>
            <a:ext cx="7272808" cy="1368152"/>
            <a:chOff x="0" y="0"/>
            <a:chExt cx="5034642" cy="859972"/>
          </a:xfrm>
        </p:grpSpPr>
        <p:sp>
          <p:nvSpPr>
            <p:cNvPr id="6" name="流程图: 或者 5"/>
            <p:cNvSpPr/>
            <p:nvPr/>
          </p:nvSpPr>
          <p:spPr>
            <a:xfrm>
              <a:off x="370114" y="76200"/>
              <a:ext cx="174172" cy="174172"/>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2000"/>
            </a:p>
          </p:txBody>
        </p:sp>
        <p:sp>
          <p:nvSpPr>
            <p:cNvPr id="7" name="流程图: 可选过程 6"/>
            <p:cNvSpPr/>
            <p:nvPr/>
          </p:nvSpPr>
          <p:spPr>
            <a:xfrm>
              <a:off x="838200" y="5443"/>
              <a:ext cx="1012371" cy="321129"/>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sz="2000" kern="100" dirty="0">
                  <a:effectLst/>
                  <a:ea typeface="等线" panose="02010600030101010101" pitchFamily="2" charset="-122"/>
                  <a:cs typeface="Times New Roman" panose="02020603050405020304" pitchFamily="18" charset="0"/>
                </a:rPr>
                <a:t>控制器</a:t>
              </a:r>
            </a:p>
          </p:txBody>
        </p:sp>
        <p:sp>
          <p:nvSpPr>
            <p:cNvPr id="8" name="流程图: 可选过程 7"/>
            <p:cNvSpPr/>
            <p:nvPr/>
          </p:nvSpPr>
          <p:spPr>
            <a:xfrm>
              <a:off x="2149928" y="0"/>
              <a:ext cx="1012371" cy="321129"/>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sz="2000" kern="100" dirty="0">
                  <a:effectLst/>
                  <a:ea typeface="等线" panose="02010600030101010101" pitchFamily="2" charset="-122"/>
                  <a:cs typeface="Times New Roman" panose="02020603050405020304" pitchFamily="18" charset="0"/>
                </a:rPr>
                <a:t>执行器</a:t>
              </a:r>
            </a:p>
          </p:txBody>
        </p:sp>
        <p:sp>
          <p:nvSpPr>
            <p:cNvPr id="9" name="流程图: 可选过程 8"/>
            <p:cNvSpPr/>
            <p:nvPr/>
          </p:nvSpPr>
          <p:spPr>
            <a:xfrm>
              <a:off x="3439885" y="0"/>
              <a:ext cx="1012371" cy="321129"/>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sz="2000" kern="100">
                  <a:effectLst/>
                  <a:ea typeface="等线" panose="02010600030101010101" pitchFamily="2" charset="-122"/>
                  <a:cs typeface="Times New Roman" panose="02020603050405020304" pitchFamily="18" charset="0"/>
                </a:rPr>
                <a:t>对象</a:t>
              </a:r>
            </a:p>
          </p:txBody>
        </p:sp>
        <p:sp>
          <p:nvSpPr>
            <p:cNvPr id="10" name="流程图: 可选过程 9"/>
            <p:cNvSpPr/>
            <p:nvPr/>
          </p:nvSpPr>
          <p:spPr>
            <a:xfrm>
              <a:off x="2149928" y="538843"/>
              <a:ext cx="1012371" cy="321129"/>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sz="2000" kern="100" dirty="0">
                  <a:solidFill>
                    <a:srgbClr val="FF0000"/>
                  </a:solidFill>
                  <a:effectLst/>
                  <a:ea typeface="等线" panose="02010600030101010101" pitchFamily="2" charset="-122"/>
                  <a:cs typeface="Times New Roman" panose="02020603050405020304" pitchFamily="18" charset="0"/>
                </a:rPr>
                <a:t>检测</a:t>
              </a:r>
              <a:r>
                <a:rPr lang="zh-CN" sz="2000" kern="100" dirty="0">
                  <a:solidFill>
                    <a:srgbClr val="FF0000"/>
                  </a:solidFill>
                  <a:effectLst/>
                  <a:ea typeface="等线" panose="02010600030101010101" pitchFamily="2" charset="-122"/>
                  <a:cs typeface="Times New Roman" panose="02020603050405020304" pitchFamily="18" charset="0"/>
                </a:rPr>
                <a:t>变送</a:t>
              </a:r>
              <a:endParaRPr lang="zh-CN" sz="2000" kern="100" dirty="0">
                <a:effectLst/>
                <a:ea typeface="等线" panose="02010600030101010101" pitchFamily="2" charset="-122"/>
                <a:cs typeface="Times New Roman" panose="02020603050405020304" pitchFamily="18" charset="0"/>
              </a:endParaRPr>
            </a:p>
          </p:txBody>
        </p:sp>
        <p:cxnSp>
          <p:nvCxnSpPr>
            <p:cNvPr id="11" name="直接箭头连接符 10"/>
            <p:cNvCxnSpPr/>
            <p:nvPr/>
          </p:nvCxnSpPr>
          <p:spPr>
            <a:xfrm flipV="1">
              <a:off x="0" y="157843"/>
              <a:ext cx="386352" cy="54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直接箭头连接符 11"/>
            <p:cNvCxnSpPr/>
            <p:nvPr/>
          </p:nvCxnSpPr>
          <p:spPr>
            <a:xfrm>
              <a:off x="544285" y="163286"/>
              <a:ext cx="27749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直接箭头连接符 12"/>
            <p:cNvCxnSpPr/>
            <p:nvPr/>
          </p:nvCxnSpPr>
          <p:spPr>
            <a:xfrm>
              <a:off x="1872342" y="163286"/>
              <a:ext cx="277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接箭头连接符 13"/>
            <p:cNvCxnSpPr/>
            <p:nvPr/>
          </p:nvCxnSpPr>
          <p:spPr>
            <a:xfrm>
              <a:off x="3178628" y="163286"/>
              <a:ext cx="277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直接箭头连接符 14"/>
            <p:cNvCxnSpPr/>
            <p:nvPr/>
          </p:nvCxnSpPr>
          <p:spPr>
            <a:xfrm flipV="1">
              <a:off x="4430485" y="157843"/>
              <a:ext cx="604157" cy="54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直接连接符 15"/>
            <p:cNvCxnSpPr/>
            <p:nvPr/>
          </p:nvCxnSpPr>
          <p:spPr>
            <a:xfrm>
              <a:off x="4708071" y="157843"/>
              <a:ext cx="0" cy="543923"/>
            </a:xfrm>
            <a:prstGeom prst="line">
              <a:avLst/>
            </a:prstGeom>
          </p:spPr>
          <p:style>
            <a:lnRef idx="3">
              <a:schemeClr val="dk1"/>
            </a:lnRef>
            <a:fillRef idx="0">
              <a:schemeClr val="dk1"/>
            </a:fillRef>
            <a:effectRef idx="2">
              <a:schemeClr val="dk1"/>
            </a:effectRef>
            <a:fontRef idx="minor">
              <a:schemeClr val="tx1"/>
            </a:fontRef>
          </p:style>
        </p:cxnSp>
        <p:cxnSp>
          <p:nvCxnSpPr>
            <p:cNvPr id="17" name="直接箭头连接符 16"/>
            <p:cNvCxnSpPr/>
            <p:nvPr/>
          </p:nvCxnSpPr>
          <p:spPr>
            <a:xfrm flipH="1">
              <a:off x="3167742" y="702129"/>
              <a:ext cx="15403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直接连接符 17"/>
            <p:cNvCxnSpPr/>
            <p:nvPr/>
          </p:nvCxnSpPr>
          <p:spPr>
            <a:xfrm flipH="1">
              <a:off x="429985" y="707572"/>
              <a:ext cx="1719852" cy="0"/>
            </a:xfrm>
            <a:prstGeom prst="line">
              <a:avLst/>
            </a:prstGeom>
          </p:spPr>
          <p:style>
            <a:lnRef idx="3">
              <a:schemeClr val="dk1"/>
            </a:lnRef>
            <a:fillRef idx="0">
              <a:schemeClr val="dk1"/>
            </a:fillRef>
            <a:effectRef idx="2">
              <a:schemeClr val="dk1"/>
            </a:effectRef>
            <a:fontRef idx="minor">
              <a:schemeClr val="tx1"/>
            </a:fontRef>
          </p:style>
        </p:cxnSp>
        <p:cxnSp>
          <p:nvCxnSpPr>
            <p:cNvPr id="19" name="直接箭头连接符 18"/>
            <p:cNvCxnSpPr/>
            <p:nvPr/>
          </p:nvCxnSpPr>
          <p:spPr>
            <a:xfrm flipV="1">
              <a:off x="451757" y="266700"/>
              <a:ext cx="0" cy="4241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27262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536" y="1772816"/>
            <a:ext cx="8280920" cy="4330416"/>
          </a:xfrm>
          <a:prstGeom prst="rect">
            <a:avLst/>
          </a:prstGeom>
        </p:spPr>
        <p:txBody>
          <a:bodyPr wrap="square" numCol="1" spcCol="144000">
            <a:spAutoFit/>
          </a:bodyPr>
          <a:lstStyle/>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“电容耦合非接触电阻层析成像系统研究”，国家自然科学基金面上项目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“新型电学双模态过程层析成像系统研究”，国家自然科学基金面上项目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“多模态过程层析成像关键技术研究”，国家自然科学基金重点项目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“亚微米及纳米颗粒两相湍流的研究”，国家自然科学基金重点项目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“基于电容耦合式非接触电导测量的气液两相流参数检测新方法”，国家自然科学基金面上项目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“气液两相流参数检测非接触式电学测量新方法研究”，国家自然科学基金面上项目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“气固流态化流型研究中的先进测试技术”，国家自然科学基金面上项目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“气液两相流流量测量新方法研究”，国家自然科学基金面上项目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“小通道气液两相流检测方法的研究”，国家自然科学基金面上项目</a:t>
            </a:r>
            <a:endParaRPr lang="en-US" altLang="zh-CN" sz="1600" dirty="0">
              <a:latin typeface="楷体_GB2312" pitchFamily="49" charset="-122"/>
              <a:ea typeface="楷体_GB2312" pitchFamily="49" charset="-122"/>
            </a:endParaRPr>
          </a:p>
          <a:p>
            <a:pPr marL="342900" indent="-342900">
              <a:lnSpc>
                <a:spcPct val="120000"/>
              </a:lnSpc>
              <a:spcBef>
                <a:spcPts val="600"/>
              </a:spcBef>
              <a:buClr>
                <a:srgbClr val="FF0000"/>
              </a:buClr>
              <a:buFont typeface="Arial" panose="020B0604020202020204" pitchFamily="34" charset="0"/>
              <a:buChar char="•"/>
            </a:pPr>
            <a:r>
              <a:rPr lang="zh-CN" altLang="en-US" sz="1600" dirty="0">
                <a:latin typeface="楷体_GB2312" pitchFamily="49" charset="-122"/>
                <a:ea typeface="楷体_GB2312" pitchFamily="49" charset="-122"/>
              </a:rPr>
              <a:t>“基于多传感器信息融合的小通道气液两相流参数检测”，国家自然科学基金面上项目</a:t>
            </a:r>
          </a:p>
        </p:txBody>
      </p:sp>
      <p:sp>
        <p:nvSpPr>
          <p:cNvPr id="5" name="TextBox 4"/>
          <p:cNvSpPr txBox="1"/>
          <p:nvPr/>
        </p:nvSpPr>
        <p:spPr>
          <a:xfrm>
            <a:off x="539552" y="1196752"/>
            <a:ext cx="1415772" cy="461665"/>
          </a:xfrm>
          <a:prstGeom prst="rect">
            <a:avLst/>
          </a:prstGeom>
          <a:noFill/>
        </p:spPr>
        <p:txBody>
          <a:bodyPr wrap="none" rtlCol="0">
            <a:spAutoFit/>
          </a:bodyPr>
          <a:lstStyle/>
          <a:p>
            <a:r>
              <a:rPr lang="zh-CN" altLang="en-US" sz="2400" dirty="0">
                <a:latin typeface="楷体_GB2312" pitchFamily="49" charset="-122"/>
                <a:ea typeface="楷体_GB2312" pitchFamily="49" charset="-122"/>
              </a:rPr>
              <a:t>相关项目</a:t>
            </a:r>
          </a:p>
        </p:txBody>
      </p:sp>
    </p:spTree>
    <p:extLst>
      <p:ext uri="{BB962C8B-B14F-4D97-AF65-F5344CB8AC3E}">
        <p14:creationId xmlns:p14="http://schemas.microsoft.com/office/powerpoint/2010/main" val="8857292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85800" y="1484784"/>
            <a:ext cx="7772400" cy="4611216"/>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张宏建：</a:t>
            </a:r>
            <a:r>
              <a:rPr lang="en-US" altLang="zh-CN" dirty="0">
                <a:latin typeface="Arial" panose="020B0604020202020204" pitchFamily="34" charset="0"/>
                <a:cs typeface="Arial" panose="020B0604020202020204" pitchFamily="34" charset="0"/>
              </a:rPr>
              <a:t>hjzhang@iipc.zju.edu.cn</a:t>
            </a:r>
          </a:p>
          <a:p>
            <a:pPr lvl="1"/>
            <a:r>
              <a:rPr lang="zh-CN" altLang="en-US" dirty="0">
                <a:latin typeface="Arial" panose="020B0604020202020204" pitchFamily="34" charset="0"/>
                <a:cs typeface="Arial" panose="020B0604020202020204" pitchFamily="34" charset="0"/>
              </a:rPr>
              <a:t>黄志尧：</a:t>
            </a:r>
            <a:r>
              <a:rPr lang="en-US" altLang="zh-CN" dirty="0">
                <a:latin typeface="Arial" panose="020B0604020202020204" pitchFamily="34" charset="0"/>
                <a:cs typeface="Arial" panose="020B0604020202020204" pitchFamily="34" charset="0"/>
              </a:rPr>
              <a:t>zyhuang@iipc.zju.edu.cn</a:t>
            </a:r>
          </a:p>
          <a:p>
            <a:pPr lvl="1"/>
            <a:r>
              <a:rPr lang="zh-CN" altLang="en-US" dirty="0">
                <a:latin typeface="Arial" panose="020B0604020202020204" pitchFamily="34" charset="0"/>
                <a:cs typeface="Arial" panose="020B0604020202020204" pitchFamily="34" charset="0"/>
              </a:rPr>
              <a:t>王保良：</a:t>
            </a:r>
            <a:r>
              <a:rPr lang="en-US" altLang="zh-CN" dirty="0">
                <a:latin typeface="Arial" panose="020B0604020202020204" pitchFamily="34" charset="0"/>
                <a:cs typeface="Arial" panose="020B0604020202020204" pitchFamily="34" charset="0"/>
              </a:rPr>
              <a:t>blwang@iipc.zju.edu.cn</a:t>
            </a:r>
          </a:p>
          <a:p>
            <a:pPr lvl="1"/>
            <a:r>
              <a:rPr lang="zh-CN" altLang="en-US" dirty="0">
                <a:latin typeface="Arial" panose="020B0604020202020204" pitchFamily="34" charset="0"/>
                <a:cs typeface="Arial" panose="020B0604020202020204" pitchFamily="34" charset="0"/>
              </a:rPr>
              <a:t>冀海峰：</a:t>
            </a:r>
            <a:r>
              <a:rPr lang="en-US" altLang="zh-CN" dirty="0">
                <a:latin typeface="Arial" panose="020B0604020202020204" pitchFamily="34" charset="0"/>
                <a:cs typeface="Arial" panose="020B0604020202020204" pitchFamily="34" charset="0"/>
              </a:rPr>
              <a:t>hfji@iipc.zju.edu.cn</a:t>
            </a:r>
            <a:endParaRPr lang="zh-CN" altLang="en-US"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68B1C7F6-1A60-4706-B5C2-A56E64749769}"/>
              </a:ext>
            </a:extLst>
          </p:cNvPr>
          <p:cNvPicPr>
            <a:picLocks noChangeAspect="1"/>
          </p:cNvPicPr>
          <p:nvPr/>
        </p:nvPicPr>
        <p:blipFill>
          <a:blip r:embed="rId2"/>
          <a:stretch>
            <a:fillRect/>
          </a:stretch>
        </p:blipFill>
        <p:spPr>
          <a:xfrm>
            <a:off x="2856655" y="4494719"/>
            <a:ext cx="2088232" cy="1670585"/>
          </a:xfrm>
          <a:prstGeom prst="rect">
            <a:avLst/>
          </a:prstGeom>
        </p:spPr>
      </p:pic>
      <p:pic>
        <p:nvPicPr>
          <p:cNvPr id="3" name="图片 2">
            <a:extLst>
              <a:ext uri="{FF2B5EF4-FFF2-40B4-BE49-F238E27FC236}">
                <a16:creationId xmlns:a16="http://schemas.microsoft.com/office/drawing/2014/main" id="{DEBDEBDC-1654-40C8-838C-B160541A462C}"/>
              </a:ext>
            </a:extLst>
          </p:cNvPr>
          <p:cNvPicPr>
            <a:picLocks noChangeAspect="1"/>
          </p:cNvPicPr>
          <p:nvPr/>
        </p:nvPicPr>
        <p:blipFill>
          <a:blip r:embed="rId3"/>
          <a:stretch>
            <a:fillRect/>
          </a:stretch>
        </p:blipFill>
        <p:spPr>
          <a:xfrm>
            <a:off x="4944887" y="4494719"/>
            <a:ext cx="2222604" cy="1670585"/>
          </a:xfrm>
          <a:prstGeom prst="rect">
            <a:avLst/>
          </a:prstGeom>
        </p:spPr>
      </p:pic>
      <p:pic>
        <p:nvPicPr>
          <p:cNvPr id="27650" name="Picture 2" descr="http://cse.zju.edu.cn/wescms/sys/filebrowser/file.php?cmd=download&amp;id=46199">
            <a:extLst>
              <a:ext uri="{FF2B5EF4-FFF2-40B4-BE49-F238E27FC236}">
                <a16:creationId xmlns:a16="http://schemas.microsoft.com/office/drawing/2014/main" id="{4AADE77C-6102-4229-B0A2-7612E37FF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22" y="4484982"/>
            <a:ext cx="217541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cse.zju.edu.cn/wescms/sys/filebrowser/file.php?cmd=download&amp;id=48035">
            <a:extLst>
              <a:ext uri="{FF2B5EF4-FFF2-40B4-BE49-F238E27FC236}">
                <a16:creationId xmlns:a16="http://schemas.microsoft.com/office/drawing/2014/main" id="{25EF7F73-E26B-46DF-9DA4-426E5C8DB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491" y="4487417"/>
            <a:ext cx="1436957" cy="167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618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Arial" panose="020B0604020202020204" pitchFamily="34" charset="0"/>
                <a:cs typeface="Arial" panose="020B0604020202020204" pitchFamily="34" charset="0"/>
              </a:rPr>
              <a:t>水质检测和安全预警技术</a:t>
            </a:r>
          </a:p>
        </p:txBody>
      </p:sp>
      <p:grpSp>
        <p:nvGrpSpPr>
          <p:cNvPr id="5" name="组合 38"/>
          <p:cNvGrpSpPr>
            <a:grpSpLocks/>
          </p:cNvGrpSpPr>
          <p:nvPr/>
        </p:nvGrpSpPr>
        <p:grpSpPr bwMode="auto">
          <a:xfrm>
            <a:off x="908278" y="4197695"/>
            <a:ext cx="7435850" cy="1903412"/>
            <a:chOff x="2463987" y="2357430"/>
            <a:chExt cx="6216508" cy="1357323"/>
          </a:xfrm>
        </p:grpSpPr>
        <p:pic>
          <p:nvPicPr>
            <p:cNvPr id="6" name="Picture 2" descr="2007太湖水污染事件"/>
            <p:cNvPicPr>
              <a:picLocks noChangeAspect="1" noChangeArrowheads="1"/>
            </p:cNvPicPr>
            <p:nvPr/>
          </p:nvPicPr>
          <p:blipFill>
            <a:blip r:embed="rId2" cstate="print"/>
            <a:srcRect/>
            <a:stretch>
              <a:fillRect/>
            </a:stretch>
          </p:blipFill>
          <p:spPr bwMode="auto">
            <a:xfrm>
              <a:off x="4572001" y="2357431"/>
              <a:ext cx="2071702" cy="1357322"/>
            </a:xfrm>
            <a:prstGeom prst="rect">
              <a:avLst/>
            </a:prstGeom>
            <a:noFill/>
            <a:ln w="9525">
              <a:noFill/>
              <a:miter lim="800000"/>
              <a:headEnd/>
              <a:tailEnd/>
            </a:ln>
          </p:spPr>
        </p:pic>
        <p:pic>
          <p:nvPicPr>
            <p:cNvPr id="7" name="Picture 2" descr="吉林石化分公司因松花江污染被罚100万"/>
            <p:cNvPicPr>
              <a:picLocks noChangeAspect="1" noChangeArrowheads="1"/>
            </p:cNvPicPr>
            <p:nvPr/>
          </p:nvPicPr>
          <p:blipFill>
            <a:blip r:embed="rId3" cstate="print"/>
            <a:srcRect/>
            <a:stretch>
              <a:fillRect/>
            </a:stretch>
          </p:blipFill>
          <p:spPr bwMode="auto">
            <a:xfrm>
              <a:off x="2463987" y="2357430"/>
              <a:ext cx="2036575" cy="1357321"/>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6715141" y="2357430"/>
              <a:ext cx="1965354" cy="1357322"/>
            </a:xfrm>
            <a:prstGeom prst="rect">
              <a:avLst/>
            </a:prstGeom>
            <a:noFill/>
            <a:ln w="9525">
              <a:noFill/>
              <a:miter lim="800000"/>
              <a:headEnd/>
              <a:tailEnd/>
            </a:ln>
          </p:spPr>
        </p:pic>
      </p:grpSp>
      <p:sp>
        <p:nvSpPr>
          <p:cNvPr id="9" name="内容占位符 2"/>
          <p:cNvSpPr>
            <a:spLocks noGrp="1"/>
          </p:cNvSpPr>
          <p:nvPr>
            <p:ph idx="1"/>
          </p:nvPr>
        </p:nvSpPr>
        <p:spPr>
          <a:xfrm>
            <a:off x="538164" y="1790343"/>
            <a:ext cx="8018462" cy="2214721"/>
          </a:xfrm>
        </p:spPr>
        <p:txBody>
          <a:bodyPr/>
          <a:lstStyle/>
          <a:p>
            <a:pPr>
              <a:lnSpc>
                <a:spcPct val="100000"/>
              </a:lnSpc>
              <a:spcBef>
                <a:spcPts val="1350"/>
              </a:spcBef>
              <a:defRPr/>
            </a:pP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水是生命之源泉、生产之要素、生态之基础。</a:t>
            </a:r>
            <a:endPar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a:lnSpc>
                <a:spcPct val="100000"/>
              </a:lnSpc>
              <a:spcBef>
                <a:spcPts val="1350"/>
              </a:spcBef>
              <a:defRPr/>
            </a:pP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近年来，随着我国社会经济的快速发展，</a:t>
            </a:r>
            <a:r>
              <a:rPr lang="zh-CN" altLang="en-US" sz="2000" dirty="0">
                <a:solidFill>
                  <a:srgbClr val="FF0000"/>
                </a:solidFill>
                <a:latin typeface="Arial" panose="020B0604020202020204" pitchFamily="34" charset="0"/>
                <a:ea typeface="楷体_GB2312" panose="02010609030101010101" pitchFamily="49" charset="-122"/>
                <a:cs typeface="Arial" panose="020B0604020202020204" pitchFamily="34" charset="0"/>
              </a:rPr>
              <a:t>水污染</a:t>
            </a:r>
            <a:r>
              <a:rPr lang="zh-CN" altLang="en-US" sz="2000" dirty="0">
                <a:latin typeface="Arial" panose="020B0604020202020204" pitchFamily="34" charset="0"/>
                <a:ea typeface="楷体_GB2312" panose="02010609030101010101" pitchFamily="49" charset="-122"/>
                <a:cs typeface="Arial" panose="020B0604020202020204" pitchFamily="34" charset="0"/>
              </a:rPr>
              <a:t>问题</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日益突出，</a:t>
            </a:r>
            <a:r>
              <a:rPr lang="zh-CN" altLang="en-US" sz="2000" dirty="0">
                <a:solidFill>
                  <a:srgbClr val="FF0000"/>
                </a:solidFill>
                <a:latin typeface="Arial" panose="020B0604020202020204" pitchFamily="34" charset="0"/>
                <a:ea typeface="楷体_GB2312" panose="02010609030101010101" pitchFamily="49" charset="-122"/>
                <a:cs typeface="Arial" panose="020B0604020202020204" pitchFamily="34" charset="0"/>
              </a:rPr>
              <a:t>水质污染事件</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频繁发生，严重影响人民群众的</a:t>
            </a:r>
            <a:r>
              <a:rPr lang="zh-CN" altLang="en-US" sz="2000" dirty="0">
                <a:solidFill>
                  <a:srgbClr val="FF0000"/>
                </a:solidFill>
                <a:latin typeface="Arial" panose="020B0604020202020204" pitchFamily="34" charset="0"/>
                <a:ea typeface="楷体_GB2312" panose="02010609030101010101" pitchFamily="49" charset="-122"/>
                <a:cs typeface="Arial" panose="020B0604020202020204" pitchFamily="34" charset="0"/>
              </a:rPr>
              <a:t>饮用水安全</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a:t>
            </a:r>
            <a:endPar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a:lnSpc>
                <a:spcPct val="100000"/>
              </a:lnSpc>
              <a:spcBef>
                <a:spcPts val="1350"/>
              </a:spcBef>
              <a:defRPr/>
            </a:pP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水质安全保障和水污染防治工作受到高度重视，</a:t>
            </a:r>
            <a:r>
              <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2015</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年国务院专门发布了</a:t>
            </a:r>
            <a:r>
              <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水污染防治行动计划</a:t>
            </a:r>
            <a:r>
              <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a:t>
            </a:r>
            <a:r>
              <a:rPr lang="zh-CN" altLang="en-US"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（又称为水十条）</a:t>
            </a:r>
            <a:endParaRPr lang="en-US" altLang="zh-CN" sz="2000" dirty="0">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p:txBody>
      </p:sp>
      <p:sp>
        <p:nvSpPr>
          <p:cNvPr id="10" name="矩形 5"/>
          <p:cNvSpPr>
            <a:spLocks noChangeArrowheads="1"/>
          </p:cNvSpPr>
          <p:nvPr/>
        </p:nvSpPr>
        <p:spPr bwMode="auto">
          <a:xfrm>
            <a:off x="1511528" y="5804247"/>
            <a:ext cx="6421437" cy="57708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68580" tIns="34290" rIns="68580" bIns="34290">
            <a:spAutoFit/>
          </a:bodyPr>
          <a:lstStyle/>
          <a:p>
            <a:pPr algn="ctr">
              <a:defRPr/>
            </a:pPr>
            <a:r>
              <a:rPr lang="zh-CN" altLang="en-US" sz="1500" dirty="0">
                <a:solidFill>
                  <a:schemeClr val="tx1"/>
                </a:solidFill>
                <a:latin typeface="Arial" panose="020B0604020202020204" pitchFamily="34" charset="0"/>
                <a:ea typeface="楷体_GB2312" panose="02010609030101010101" pitchFamily="49" charset="-122"/>
                <a:cs typeface="Arial" panose="020B0604020202020204" pitchFamily="34" charset="0"/>
              </a:rPr>
              <a:t>据不完全统计，我国每年由于水质污染对工业、农业、市政和人体健康等方面造成的经济损失约</a:t>
            </a:r>
            <a:r>
              <a:rPr lang="en-US" altLang="zh-CN"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2400 </a:t>
            </a:r>
            <a:r>
              <a:rPr lang="zh-CN" altLang="en-US"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亿元</a:t>
            </a:r>
            <a:r>
              <a:rPr lang="zh-CN" altLang="en-US" sz="1500" dirty="0">
                <a:solidFill>
                  <a:schemeClr val="tx1"/>
                </a:solidFill>
                <a:latin typeface="Arial" panose="020B0604020202020204" pitchFamily="34" charset="0"/>
                <a:ea typeface="楷体_GB2312" panose="02010609030101010101" pitchFamily="49" charset="-122"/>
                <a:cs typeface="Arial" panose="020B0604020202020204" pitchFamily="34" charset="0"/>
              </a:rPr>
              <a:t>。</a:t>
            </a:r>
          </a:p>
        </p:txBody>
      </p:sp>
      <p:sp>
        <p:nvSpPr>
          <p:cNvPr id="11" name="文本框 236"/>
          <p:cNvSpPr txBox="1"/>
          <p:nvPr/>
        </p:nvSpPr>
        <p:spPr>
          <a:xfrm>
            <a:off x="323528" y="1268760"/>
            <a:ext cx="830997" cy="484748"/>
          </a:xfrm>
          <a:prstGeom prst="rect">
            <a:avLst/>
          </a:prstGeom>
          <a:noFill/>
        </p:spPr>
        <p:txBody>
          <a:bodyPr wrap="none" lIns="68580" tIns="34290" rIns="68580" bIns="34290" rtlCol="0">
            <a:spAutoFit/>
          </a:bodyPr>
          <a:lstStyle/>
          <a:p>
            <a:r>
              <a:rPr lang="zh-CN" altLang="en-US" sz="2700" dirty="0">
                <a:latin typeface="Arial" panose="020B0604020202020204" pitchFamily="34" charset="0"/>
                <a:ea typeface="楷体_GB2312" panose="02010609030101010101" pitchFamily="49" charset="-122"/>
                <a:cs typeface="Arial" panose="020B0604020202020204" pitchFamily="34" charset="0"/>
              </a:rPr>
              <a:t>背景</a:t>
            </a:r>
          </a:p>
        </p:txBody>
      </p:sp>
    </p:spTree>
    <p:extLst>
      <p:ext uri="{BB962C8B-B14F-4D97-AF65-F5344CB8AC3E}">
        <p14:creationId xmlns:p14="http://schemas.microsoft.com/office/powerpoint/2010/main" val="41013927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423038" y="1340768"/>
            <a:ext cx="8059737" cy="4878388"/>
          </a:xfrm>
          <a:prstGeom prst="rect">
            <a:avLst/>
          </a:prstGeom>
        </p:spPr>
        <p:txBody>
          <a:bodyPr/>
          <a:lstStyle/>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浙江大学水质安全预警实验室成立于</a:t>
            </a:r>
            <a:r>
              <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2010</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年，依托浙江大学控制科学与工程学院，致力于研发面向</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水环境</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和</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供水系统</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安全的先进检测技术及智能化信息管理集成系统与装备。</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针对现有水质监测系统的智能化、自动化水平不高的问题，实验室承担了</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国家重大科技专项</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任务，开展了城市饮用水水质安全评价及预警技术研究，研发完成国家三级水质安全监测预警示范应用系统，在国内多个重要城市获示范应用。</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面向国家、地方水质安全监管的重大需求，实验室承建了“</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南水北调</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”、浙江“</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五水共治</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钱塘江流域监测</a:t>
            </a: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rPr>
              <a:t>等多个重大民生工程中的水环境监管信息系统建设项目，取得显著社会经济效益。</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endParaRPr kumimoji="0" lang="en-US" altLang="zh-CN" sz="2000" b="1" i="0" u="none" strike="noStrike" kern="0" cap="none" spc="0" normalizeH="0" baseline="0" noProof="0" dirty="0">
              <a:ln>
                <a:noFill/>
              </a:ln>
              <a:solidFill>
                <a:srgbClr val="2B3078"/>
              </a:solidFill>
              <a:effectLst/>
              <a:uLnTx/>
              <a:uFillTx/>
              <a:latin typeface="Arial" panose="020B0604020202020204" pitchFamily="34" charset="0"/>
              <a:ea typeface="楷体_GB2312" panose="02010609030101010101" pitchFamily="49" charset="-122"/>
              <a:cs typeface="Arial" panose="020B0604020202020204" pitchFamily="34" charset="0"/>
              <a:sym typeface="微软雅黑" panose="020B0503020204020204" pitchFamily="34" charset="-122"/>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endParaRPr kumimoji="0" lang="en-US" altLang="zh-CN" sz="2000" b="1" i="0" u="none" strike="noStrike" kern="0" cap="none" spc="0" normalizeH="0" baseline="0" noProof="0" dirty="0">
              <a:ln>
                <a:noFill/>
              </a:ln>
              <a:solidFill>
                <a:srgbClr val="2B3078"/>
              </a:solidFill>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0"/>
              </a:spcAft>
              <a:buClr>
                <a:srgbClr val="FF0000"/>
              </a:buClr>
              <a:buSzTx/>
              <a:buFontTx/>
              <a:buChar char="•"/>
              <a:tabLst/>
              <a:defRPr/>
            </a:pPr>
            <a:endParaRPr kumimoji="0" lang="zh-CN" altLang="en-US" sz="2000" b="1" i="0" u="none" strike="noStrike" kern="0" cap="none" spc="0" normalizeH="0" baseline="0" noProof="0" dirty="0">
              <a:ln>
                <a:noFill/>
              </a:ln>
              <a:solidFill>
                <a:srgbClr val="2B3078"/>
              </a:solidFill>
              <a:effectLst/>
              <a:uLnTx/>
              <a:uFillTx/>
              <a:latin typeface="Arial" panose="020B0604020202020204" pitchFamily="34" charset="0"/>
              <a:ea typeface="楷体_GB2312" panose="02010609030101010101" pitchFamily="49" charset="-122"/>
              <a:cs typeface="Arial" panose="020B0604020202020204" pitchFamily="34" charset="0"/>
            </a:endParaRPr>
          </a:p>
        </p:txBody>
      </p:sp>
    </p:spTree>
    <p:extLst>
      <p:ext uri="{BB962C8B-B14F-4D97-AF65-F5344CB8AC3E}">
        <p14:creationId xmlns:p14="http://schemas.microsoft.com/office/powerpoint/2010/main" val="2657141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542041" y="1916831"/>
            <a:ext cx="8059737" cy="3840509"/>
          </a:xfrm>
          <a:prstGeom prst="rect">
            <a:avLst/>
          </a:prstGeom>
        </p:spPr>
        <p:txBody>
          <a:bodyPr/>
          <a:lstStyle/>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水质安全评价及预警技术研究</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先进水质传感技术研究</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供水系统大数据分析技术研究</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智能水质在线监测成套装备研发</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环境监测预警综合集成系统研发</a:t>
            </a:r>
            <a:endParaRPr kumimoji="0" lang="en-US" altLang="zh-CN"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endParaRPr>
          </a:p>
          <a:p>
            <a:pPr marL="342900" marR="0" lvl="0" indent="-342900" algn="l" defTabSz="914400" rtl="0" eaLnBrk="0" fontAlgn="base" latinLnBrk="0" hangingPunct="0">
              <a:lnSpc>
                <a:spcPct val="150000"/>
              </a:lnSpc>
              <a:spcBef>
                <a:spcPct val="50000"/>
              </a:spcBef>
              <a:spcAft>
                <a:spcPct val="0"/>
              </a:spcAft>
              <a:buClr>
                <a:srgbClr val="FF0000"/>
              </a:buClr>
              <a:buSzTx/>
              <a:buFontTx/>
              <a:buChar char="•"/>
              <a:tabLst/>
              <a:defRPr/>
            </a:pPr>
            <a:r>
              <a:rPr kumimoji="0" lang="zh-CN" altLang="en-US" sz="2000" b="1" i="0" u="none" strike="noStrike" kern="0" cap="none" spc="0" normalizeH="0" baseline="0" noProof="0" dirty="0">
                <a:ln>
                  <a:noFill/>
                </a:ln>
                <a:effectLst/>
                <a:uLnTx/>
                <a:uFillTx/>
                <a:latin typeface="Arial" panose="020B0604020202020204" pitchFamily="34" charset="0"/>
                <a:ea typeface="楷体_GB2312" panose="02010609030101010101" pitchFamily="49" charset="-122"/>
                <a:cs typeface="Arial" panose="020B0604020202020204" pitchFamily="34" charset="0"/>
              </a:rPr>
              <a:t>智慧城市、智慧水务与智慧环保</a:t>
            </a:r>
          </a:p>
        </p:txBody>
      </p:sp>
      <p:sp>
        <p:nvSpPr>
          <p:cNvPr id="4" name="文本框 236"/>
          <p:cNvSpPr txBox="1"/>
          <p:nvPr/>
        </p:nvSpPr>
        <p:spPr>
          <a:xfrm>
            <a:off x="467544" y="1268760"/>
            <a:ext cx="1523494" cy="484748"/>
          </a:xfrm>
          <a:prstGeom prst="rect">
            <a:avLst/>
          </a:prstGeom>
          <a:noFill/>
        </p:spPr>
        <p:txBody>
          <a:bodyPr wrap="none" lIns="68580" tIns="34290" rIns="68580" bIns="34290" rtlCol="0">
            <a:spAutoFit/>
          </a:bodyPr>
          <a:lstStyle/>
          <a:p>
            <a:r>
              <a:rPr lang="zh-CN" altLang="en-US" sz="2700" dirty="0">
                <a:latin typeface="Arial" panose="020B0604020202020204" pitchFamily="34" charset="0"/>
                <a:ea typeface="楷体_GB2312" panose="02010609030101010101" pitchFamily="49" charset="-122"/>
                <a:cs typeface="Arial" panose="020B0604020202020204" pitchFamily="34" charset="0"/>
              </a:rPr>
              <a:t>研究方向</a:t>
            </a:r>
          </a:p>
        </p:txBody>
      </p:sp>
      <p:pic>
        <p:nvPicPr>
          <p:cNvPr id="5" name="Picture 2"/>
          <p:cNvPicPr>
            <a:picLocks noChangeAspect="1" noChangeArrowheads="1"/>
          </p:cNvPicPr>
          <p:nvPr/>
        </p:nvPicPr>
        <p:blipFill>
          <a:blip r:embed="rId2" cstate="print"/>
          <a:srcRect/>
          <a:stretch>
            <a:fillRect/>
          </a:stretch>
        </p:blipFill>
        <p:spPr bwMode="auto">
          <a:xfrm>
            <a:off x="5580112" y="1628800"/>
            <a:ext cx="2304256" cy="2889370"/>
          </a:xfrm>
          <a:prstGeom prst="rect">
            <a:avLst/>
          </a:prstGeom>
          <a:noFill/>
          <a:ln w="9525">
            <a:noFill/>
            <a:miter lim="800000"/>
            <a:headEnd/>
            <a:tailEnd/>
          </a:ln>
          <a:effectLst/>
        </p:spPr>
      </p:pic>
      <p:sp>
        <p:nvSpPr>
          <p:cNvPr id="7" name="矩形 6"/>
          <p:cNvSpPr/>
          <p:nvPr/>
        </p:nvSpPr>
        <p:spPr>
          <a:xfrm>
            <a:off x="4788024" y="4806201"/>
            <a:ext cx="3888432" cy="1089529"/>
          </a:xfrm>
          <a:prstGeom prst="rect">
            <a:avLst/>
          </a:prstGeom>
        </p:spPr>
        <p:txBody>
          <a:bodyPr wrap="square">
            <a:spAutoFit/>
          </a:bodyPr>
          <a:lstStyle/>
          <a:p>
            <a:pPr indent="-342900" algn="ctr">
              <a:lnSpc>
                <a:spcPct val="120000"/>
              </a:lnSpc>
              <a:buClr>
                <a:srgbClr val="00B050"/>
              </a:buClr>
            </a:pPr>
            <a:r>
              <a:rPr lang="en-US" altLang="zh-CN" sz="1800" dirty="0">
                <a:latin typeface="Arial" panose="020B0604020202020204" pitchFamily="34" charset="0"/>
                <a:ea typeface="楷体_GB2312" panose="02010609030101010101" pitchFamily="49" charset="-122"/>
                <a:cs typeface="Arial" panose="020B0604020202020204" pitchFamily="34" charset="0"/>
              </a:rPr>
              <a:t>2015</a:t>
            </a:r>
            <a:r>
              <a:rPr lang="zh-CN" altLang="en-US" sz="1800" dirty="0">
                <a:latin typeface="Arial" panose="020B0604020202020204" pitchFamily="34" charset="0"/>
                <a:ea typeface="楷体_GB2312" panose="02010609030101010101" pitchFamily="49" charset="-122"/>
                <a:cs typeface="Arial" panose="020B0604020202020204" pitchFamily="34" charset="0"/>
              </a:rPr>
              <a:t>年度浙江省科技进步奖一等奖</a:t>
            </a:r>
            <a:br>
              <a:rPr lang="en-US" altLang="zh-CN" sz="1800" dirty="0">
                <a:latin typeface="Arial" panose="020B0604020202020204" pitchFamily="34" charset="0"/>
                <a:ea typeface="楷体_GB2312" panose="02010609030101010101" pitchFamily="49" charset="-122"/>
                <a:cs typeface="Arial" panose="020B0604020202020204" pitchFamily="34" charset="0"/>
              </a:rPr>
            </a:br>
            <a:r>
              <a:rPr lang="zh-CN" altLang="en-US" sz="1800" dirty="0">
                <a:latin typeface="Arial" panose="020B0604020202020204" pitchFamily="34" charset="0"/>
                <a:ea typeface="楷体_GB2312" panose="02010609030101010101" pitchFamily="49" charset="-122"/>
                <a:cs typeface="Arial" panose="020B0604020202020204" pitchFamily="34" charset="0"/>
              </a:rPr>
              <a:t>“水质安全评价及预警关键技术研究与应用”</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p:txBody>
      </p:sp>
    </p:spTree>
    <p:extLst>
      <p:ext uri="{BB962C8B-B14F-4D97-AF65-F5344CB8AC3E}">
        <p14:creationId xmlns:p14="http://schemas.microsoft.com/office/powerpoint/2010/main" val="9115013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cstate="print"/>
          <a:srcRect/>
          <a:stretch>
            <a:fillRect/>
          </a:stretch>
        </p:blipFill>
        <p:spPr bwMode="auto">
          <a:xfrm>
            <a:off x="6416131" y="3576680"/>
            <a:ext cx="2168525" cy="130810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4" name="Picture 2" descr="H:\水质预警课题-图片-视频-2011-04-13\pic-济南测试-2010-07-08-07-09-济南会议-济南系统照片-黄平捷-拍摄\IMG_1898s.jpg"/>
          <p:cNvPicPr>
            <a:picLocks noChangeAspect="1" noChangeArrowheads="1"/>
          </p:cNvPicPr>
          <p:nvPr/>
        </p:nvPicPr>
        <p:blipFill>
          <a:blip r:embed="rId3" cstate="print"/>
          <a:srcRect/>
          <a:stretch>
            <a:fillRect/>
          </a:stretch>
        </p:blipFill>
        <p:spPr bwMode="auto">
          <a:xfrm>
            <a:off x="4162644" y="5039967"/>
            <a:ext cx="1347787" cy="1009651"/>
          </a:xfrm>
          <a:prstGeom prst="rect">
            <a:avLst/>
          </a:prstGeom>
          <a:noFill/>
          <a:ln w="9525">
            <a:noFill/>
            <a:miter lim="800000"/>
            <a:headEnd/>
            <a:tailEnd/>
          </a:ln>
        </p:spPr>
      </p:pic>
      <p:pic>
        <p:nvPicPr>
          <p:cNvPr id="5" name="Picture 3" descr="H:\水质预警课题-图片-视频-2011-04-13\杭州市城市饮用水预警视频、图片资料\杭州图片2011.3.22\100EOS5D\IMG_0415s.jpg"/>
          <p:cNvPicPr>
            <a:picLocks noChangeAspect="1" noChangeArrowheads="1"/>
          </p:cNvPicPr>
          <p:nvPr/>
        </p:nvPicPr>
        <p:blipFill>
          <a:blip r:embed="rId4" cstate="print"/>
          <a:srcRect/>
          <a:stretch>
            <a:fillRect/>
          </a:stretch>
        </p:blipFill>
        <p:spPr bwMode="auto">
          <a:xfrm>
            <a:off x="5577106" y="5030442"/>
            <a:ext cx="1446213" cy="1035051"/>
          </a:xfrm>
          <a:prstGeom prst="rect">
            <a:avLst/>
          </a:prstGeom>
          <a:noFill/>
          <a:ln w="9525">
            <a:noFill/>
            <a:miter lim="800000"/>
            <a:headEnd/>
            <a:tailEnd/>
          </a:ln>
        </p:spPr>
      </p:pic>
      <p:pic>
        <p:nvPicPr>
          <p:cNvPr id="6" name="Picture 4" descr="H:\水质预警课题-图片-视频-2011-04-13\东莞市城市用水预警图片资料2011.3.24\100EOS5D\IMG_0867s.jpg"/>
          <p:cNvPicPr>
            <a:picLocks noChangeAspect="1" noChangeArrowheads="1"/>
          </p:cNvPicPr>
          <p:nvPr/>
        </p:nvPicPr>
        <p:blipFill>
          <a:blip r:embed="rId5" cstate="print"/>
          <a:srcRect/>
          <a:stretch>
            <a:fillRect/>
          </a:stretch>
        </p:blipFill>
        <p:spPr bwMode="auto">
          <a:xfrm>
            <a:off x="7075705" y="5038381"/>
            <a:ext cx="1457325" cy="1027113"/>
          </a:xfrm>
          <a:prstGeom prst="rect">
            <a:avLst/>
          </a:prstGeom>
          <a:noFill/>
          <a:ln w="9525">
            <a:noFill/>
            <a:miter lim="800000"/>
            <a:headEnd/>
            <a:tailEnd/>
          </a:ln>
        </p:spPr>
      </p:pic>
      <p:pic>
        <p:nvPicPr>
          <p:cNvPr id="7" name="成果推广1-3图片1" descr="图片1.jpg"/>
          <p:cNvPicPr>
            <a:picLocks/>
          </p:cNvPicPr>
          <p:nvPr/>
        </p:nvPicPr>
        <p:blipFill>
          <a:blip r:embed="rId6" cstate="print"/>
          <a:srcRect/>
          <a:stretch>
            <a:fillRect/>
          </a:stretch>
        </p:blipFill>
        <p:spPr bwMode="auto">
          <a:xfrm>
            <a:off x="621754" y="2071440"/>
            <a:ext cx="3295650" cy="1890712"/>
          </a:xfrm>
          <a:prstGeom prst="rect">
            <a:avLst/>
          </a:prstGeom>
          <a:noFill/>
          <a:ln w="9525">
            <a:noFill/>
            <a:miter lim="800000"/>
            <a:headEnd/>
            <a:tailEnd/>
          </a:ln>
        </p:spPr>
      </p:pic>
      <p:pic>
        <p:nvPicPr>
          <p:cNvPr id="8" name="成果推广1-3图片2"/>
          <p:cNvPicPr>
            <a:picLocks noChangeArrowheads="1"/>
          </p:cNvPicPr>
          <p:nvPr/>
        </p:nvPicPr>
        <p:blipFill>
          <a:blip r:embed="rId7" cstate="print"/>
          <a:srcRect/>
          <a:stretch>
            <a:fillRect/>
          </a:stretch>
        </p:blipFill>
        <p:spPr bwMode="auto">
          <a:xfrm>
            <a:off x="586129" y="4088618"/>
            <a:ext cx="3284538" cy="2062163"/>
          </a:xfrm>
          <a:prstGeom prst="rect">
            <a:avLst/>
          </a:prstGeom>
          <a:noFill/>
          <a:ln w="9525">
            <a:noFill/>
            <a:miter lim="800000"/>
            <a:headEnd/>
            <a:tailEnd/>
          </a:ln>
        </p:spPr>
      </p:pic>
      <p:sp>
        <p:nvSpPr>
          <p:cNvPr id="9" name="内容占位符 2"/>
          <p:cNvSpPr txBox="1">
            <a:spLocks/>
          </p:cNvSpPr>
          <p:nvPr/>
        </p:nvSpPr>
        <p:spPr>
          <a:xfrm>
            <a:off x="323528" y="1124744"/>
            <a:ext cx="8210550" cy="965200"/>
          </a:xfrm>
          <a:prstGeom prst="rect">
            <a:avLst/>
          </a:prstGeom>
        </p:spPr>
        <p:txBody>
          <a:bodyPr lIns="68580" tIns="34290" rIns="68580" bIns="34290"/>
          <a:lstStyle/>
          <a:p>
            <a:pPr indent="-257175" eaLnBrk="0" hangingPunct="0">
              <a:buClr>
                <a:schemeClr val="folHlink"/>
              </a:buClr>
              <a:defRPr/>
            </a:pPr>
            <a:r>
              <a:rPr lang="zh-CN" altLang="en-US" sz="2000" kern="0" dirty="0">
                <a:latin typeface="楷体_GB2312" panose="02010609030101010101" pitchFamily="49" charset="-122"/>
                <a:ea typeface="楷体_GB2312" panose="02010609030101010101" pitchFamily="49" charset="-122"/>
              </a:rPr>
              <a:t>攻关研发完成</a:t>
            </a:r>
            <a:r>
              <a:rPr lang="zh-CN" altLang="en-US" sz="2000" kern="0" dirty="0">
                <a:solidFill>
                  <a:srgbClr val="FF0000"/>
                </a:solidFill>
                <a:latin typeface="楷体_GB2312" panose="02010609030101010101" pitchFamily="49" charset="-122"/>
                <a:ea typeface="楷体_GB2312" panose="02010609030101010101" pitchFamily="49" charset="-122"/>
              </a:rPr>
              <a:t>城市供水水质监测预警系统平台</a:t>
            </a:r>
            <a:r>
              <a:rPr lang="zh-CN" altLang="en-US" sz="2000" kern="0" dirty="0">
                <a:latin typeface="楷体_GB2312" panose="02010609030101010101" pitchFamily="49" charset="-122"/>
                <a:ea typeface="楷体_GB2312" panose="02010609030101010101" pitchFamily="49" charset="-122"/>
              </a:rPr>
              <a:t>，实现对重大事故应急预警、水质动态预测和满足日常监管及运行管理需要，在国内多个重要城市获示范应用。</a:t>
            </a:r>
          </a:p>
        </p:txBody>
      </p:sp>
      <p:pic>
        <p:nvPicPr>
          <p:cNvPr id="10" name="成果推广1-3图片3"/>
          <p:cNvPicPr>
            <a:picLocks noChangeArrowheads="1"/>
          </p:cNvPicPr>
          <p:nvPr/>
        </p:nvPicPr>
        <p:blipFill>
          <a:blip r:embed="rId8" cstate="print"/>
          <a:srcRect/>
          <a:stretch>
            <a:fillRect/>
          </a:stretch>
        </p:blipFill>
        <p:spPr bwMode="auto">
          <a:xfrm>
            <a:off x="4193630" y="2005054"/>
            <a:ext cx="2125663" cy="1455739"/>
          </a:xfrm>
          <a:prstGeom prst="rect">
            <a:avLst/>
          </a:prstGeom>
          <a:noFill/>
          <a:ln w="9525">
            <a:noFill/>
            <a:miter lim="800000"/>
            <a:headEnd/>
            <a:tailEnd/>
          </a:ln>
        </p:spPr>
      </p:pic>
      <p:pic>
        <p:nvPicPr>
          <p:cNvPr id="11" name="成果推广1-3图片4"/>
          <p:cNvPicPr>
            <a:picLocks noChangeArrowheads="1"/>
          </p:cNvPicPr>
          <p:nvPr/>
        </p:nvPicPr>
        <p:blipFill>
          <a:blip r:embed="rId9" cstate="print"/>
          <a:srcRect/>
          <a:stretch>
            <a:fillRect/>
          </a:stretch>
        </p:blipFill>
        <p:spPr bwMode="auto">
          <a:xfrm>
            <a:off x="6416130" y="2003468"/>
            <a:ext cx="2147888" cy="1446212"/>
          </a:xfrm>
          <a:prstGeom prst="rect">
            <a:avLst/>
          </a:prstGeom>
          <a:noFill/>
          <a:ln w="9525">
            <a:noFill/>
            <a:miter lim="800000"/>
            <a:headEnd/>
            <a:tailEnd/>
          </a:ln>
        </p:spPr>
      </p:pic>
      <p:pic>
        <p:nvPicPr>
          <p:cNvPr id="12" name="成果推广1-3图片5"/>
          <p:cNvPicPr>
            <a:picLocks noChangeArrowheads="1"/>
          </p:cNvPicPr>
          <p:nvPr/>
        </p:nvPicPr>
        <p:blipFill>
          <a:blip r:embed="rId10" cstate="print"/>
          <a:srcRect/>
          <a:stretch>
            <a:fillRect/>
          </a:stretch>
        </p:blipFill>
        <p:spPr bwMode="auto">
          <a:xfrm>
            <a:off x="4182517" y="3570331"/>
            <a:ext cx="2170112" cy="1325563"/>
          </a:xfrm>
          <a:prstGeom prst="rect">
            <a:avLst/>
          </a:prstGeom>
          <a:noFill/>
          <a:ln w="9525">
            <a:noFill/>
            <a:miter lim="800000"/>
            <a:headEnd/>
            <a:tailEnd/>
          </a:ln>
        </p:spPr>
      </p:pic>
      <p:sp>
        <p:nvSpPr>
          <p:cNvPr id="13" name="TextBox 12"/>
          <p:cNvSpPr txBox="1"/>
          <p:nvPr/>
        </p:nvSpPr>
        <p:spPr>
          <a:xfrm>
            <a:off x="1332955" y="3832269"/>
            <a:ext cx="1978025" cy="284693"/>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spAutoFit/>
          </a:bodyPr>
          <a:lstStyle/>
          <a:p>
            <a:pPr algn="ctr">
              <a:defRPr/>
            </a:pPr>
            <a:r>
              <a:rPr lang="zh-CN" altLang="en-US" sz="1400" dirty="0">
                <a:solidFill>
                  <a:srgbClr val="354B5E"/>
                </a:solidFill>
                <a:latin typeface="微软雅黑" pitchFamily="34" charset="-122"/>
                <a:ea typeface="微软雅黑" pitchFamily="34" charset="-122"/>
              </a:rPr>
              <a:t>全流程、多层级</a:t>
            </a:r>
          </a:p>
        </p:txBody>
      </p:sp>
      <p:sp>
        <p:nvSpPr>
          <p:cNvPr id="14" name="TextBox 13"/>
          <p:cNvSpPr txBox="1"/>
          <p:nvPr/>
        </p:nvSpPr>
        <p:spPr>
          <a:xfrm>
            <a:off x="5366793" y="3368717"/>
            <a:ext cx="2271712" cy="284693"/>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spAutoFit/>
          </a:bodyPr>
          <a:lstStyle/>
          <a:p>
            <a:pPr algn="ctr">
              <a:defRPr/>
            </a:pPr>
            <a:r>
              <a:rPr lang="zh-CN" altLang="en-US" sz="1400" dirty="0">
                <a:solidFill>
                  <a:srgbClr val="354B5E"/>
                </a:solidFill>
                <a:latin typeface="微软雅黑" pitchFamily="34" charset="-122"/>
                <a:ea typeface="微软雅黑" pitchFamily="34" charset="-122"/>
              </a:rPr>
              <a:t>功能完备、集成度高</a:t>
            </a:r>
          </a:p>
        </p:txBody>
      </p:sp>
      <p:sp>
        <p:nvSpPr>
          <p:cNvPr id="15" name="TextBox 14"/>
          <p:cNvSpPr txBox="1"/>
          <p:nvPr/>
        </p:nvSpPr>
        <p:spPr>
          <a:xfrm>
            <a:off x="4821395" y="5925342"/>
            <a:ext cx="3140075" cy="500137"/>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spAutoFit/>
          </a:bodyPr>
          <a:lstStyle/>
          <a:p>
            <a:pPr algn="ctr">
              <a:defRPr/>
            </a:pPr>
            <a:r>
              <a:rPr lang="zh-CN" altLang="en-US" sz="1400" dirty="0">
                <a:solidFill>
                  <a:srgbClr val="354B5E"/>
                </a:solidFill>
                <a:latin typeface="微软雅黑" pitchFamily="34" charset="-122"/>
                <a:ea typeface="微软雅黑" pitchFamily="34" charset="-122"/>
              </a:rPr>
              <a:t>打通水务、城管、环保、水利等多部门单位的业务系统</a:t>
            </a:r>
          </a:p>
        </p:txBody>
      </p:sp>
      <p:sp>
        <p:nvSpPr>
          <p:cNvPr id="16" name="文本框 236"/>
          <p:cNvSpPr txBox="1"/>
          <p:nvPr/>
        </p:nvSpPr>
        <p:spPr>
          <a:xfrm>
            <a:off x="1163165" y="420819"/>
            <a:ext cx="6531275" cy="438582"/>
          </a:xfrm>
          <a:prstGeom prst="rect">
            <a:avLst/>
          </a:prstGeom>
          <a:noFill/>
        </p:spPr>
        <p:txBody>
          <a:bodyPr wrap="none" lIns="68580" tIns="34290" rIns="68580" bIns="34290" rtlCol="0">
            <a:spAutoFit/>
          </a:bodyPr>
          <a:lstStyle/>
          <a:p>
            <a:r>
              <a:rPr lang="zh-CN" altLang="en-US" dirty="0">
                <a:solidFill>
                  <a:srgbClr val="FF0000"/>
                </a:solidFill>
                <a:latin typeface="微软雅黑" panose="020B0503020204020204" pitchFamily="34" charset="-122"/>
                <a:ea typeface="微软雅黑" panose="020B0503020204020204" pitchFamily="34" charset="-122"/>
                <a:cs typeface="Khmer UI" panose="020B0502040204020203" pitchFamily="34" charset="0"/>
              </a:rPr>
              <a:t>研究成果</a:t>
            </a:r>
            <a:r>
              <a:rPr lang="en-US" altLang="zh-CN" dirty="0">
                <a:solidFill>
                  <a:srgbClr val="FF0000"/>
                </a:solidFill>
                <a:latin typeface="微软雅黑" panose="020B0503020204020204" pitchFamily="34" charset="-122"/>
                <a:ea typeface="微软雅黑" panose="020B0503020204020204" pitchFamily="34" charset="-122"/>
                <a:cs typeface="Khmer UI" panose="020B0502040204020203" pitchFamily="34" charset="0"/>
              </a:rPr>
              <a:t>1——</a:t>
            </a:r>
            <a:r>
              <a:rPr lang="zh-CN" altLang="en-US" dirty="0">
                <a:solidFill>
                  <a:srgbClr val="FF0000"/>
                </a:solidFill>
                <a:latin typeface="微软雅黑" panose="020B0503020204020204" pitchFamily="34" charset="-122"/>
                <a:ea typeface="微软雅黑" panose="020B0503020204020204" pitchFamily="34" charset="-122"/>
                <a:cs typeface="Khmer UI" panose="020B0502040204020203" pitchFamily="34" charset="0"/>
              </a:rPr>
              <a:t>城市供水水质监测预警系统平台</a:t>
            </a:r>
          </a:p>
        </p:txBody>
      </p:sp>
    </p:spTree>
    <p:extLst>
      <p:ext uri="{BB962C8B-B14F-4D97-AF65-F5344CB8AC3E}">
        <p14:creationId xmlns:p14="http://schemas.microsoft.com/office/powerpoint/2010/main" val="23437254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bwMode="auto">
          <a:xfrm>
            <a:off x="6923463" y="4241690"/>
            <a:ext cx="280987" cy="1195387"/>
          </a:xfrm>
          <a:prstGeom prst="rect">
            <a:avLst/>
          </a:prstGeom>
          <a:noFill/>
          <a:ln w="9525">
            <a:noFill/>
            <a:miter lim="800000"/>
            <a:headEnd/>
            <a:tailEnd/>
          </a:ln>
        </p:spPr>
      </p:pic>
      <p:pic>
        <p:nvPicPr>
          <p:cNvPr id="4" name="图片 14"/>
          <p:cNvPicPr>
            <a:picLocks noChangeAspect="1"/>
          </p:cNvPicPr>
          <p:nvPr/>
        </p:nvPicPr>
        <p:blipFill>
          <a:blip r:embed="rId3" cstate="print"/>
          <a:srcRect r="12492"/>
          <a:stretch>
            <a:fillRect/>
          </a:stretch>
        </p:blipFill>
        <p:spPr bwMode="auto">
          <a:xfrm>
            <a:off x="4520088" y="2420888"/>
            <a:ext cx="1901825" cy="1255712"/>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656612" y="3771850"/>
            <a:ext cx="1714500" cy="1246188"/>
          </a:xfrm>
          <a:prstGeom prst="rect">
            <a:avLst/>
          </a:prstGeom>
          <a:noFill/>
          <a:ln w="9525">
            <a:noFill/>
            <a:miter lim="800000"/>
            <a:headEnd/>
            <a:tailEnd/>
          </a:ln>
        </p:spPr>
      </p:pic>
      <p:graphicFrame>
        <p:nvGraphicFramePr>
          <p:cNvPr id="6" name="表格 5"/>
          <p:cNvGraphicFramePr>
            <a:graphicFrameLocks noGrp="1"/>
          </p:cNvGraphicFramePr>
          <p:nvPr>
            <p:extLst>
              <p:ext uri="{D42A27DB-BD31-4B8C-83A1-F6EECF244321}">
                <p14:modId xmlns:p14="http://schemas.microsoft.com/office/powerpoint/2010/main" val="554402969"/>
              </p:ext>
            </p:extLst>
          </p:nvPr>
        </p:nvGraphicFramePr>
        <p:xfrm>
          <a:off x="467544" y="2622767"/>
          <a:ext cx="3863674" cy="2354950"/>
        </p:xfrm>
        <a:graphic>
          <a:graphicData uri="http://schemas.openxmlformats.org/drawingml/2006/table">
            <a:tbl>
              <a:tblPr firstRow="1" bandRow="1">
                <a:tableStyleId>{93296810-A885-4BE3-A3E7-6D5BEEA58F35}</a:tableStyleId>
              </a:tblPr>
              <a:tblGrid>
                <a:gridCol w="1297682">
                  <a:extLst>
                    <a:ext uri="{9D8B030D-6E8A-4147-A177-3AD203B41FA5}">
                      <a16:colId xmlns:a16="http://schemas.microsoft.com/office/drawing/2014/main" val="20000"/>
                    </a:ext>
                  </a:extLst>
                </a:gridCol>
                <a:gridCol w="1282996">
                  <a:extLst>
                    <a:ext uri="{9D8B030D-6E8A-4147-A177-3AD203B41FA5}">
                      <a16:colId xmlns:a16="http://schemas.microsoft.com/office/drawing/2014/main" val="20001"/>
                    </a:ext>
                  </a:extLst>
                </a:gridCol>
                <a:gridCol w="1282996">
                  <a:extLst>
                    <a:ext uri="{9D8B030D-6E8A-4147-A177-3AD203B41FA5}">
                      <a16:colId xmlns:a16="http://schemas.microsoft.com/office/drawing/2014/main" val="20002"/>
                    </a:ext>
                  </a:extLst>
                </a:gridCol>
              </a:tblGrid>
              <a:tr h="457200">
                <a:tc>
                  <a:txBody>
                    <a:bodyPr/>
                    <a:lstStyle/>
                    <a:p>
                      <a:pPr algn="ctr"/>
                      <a:r>
                        <a:rPr lang="zh-CN" altLang="en-US" sz="1200" dirty="0">
                          <a:solidFill>
                            <a:schemeClr val="tx1"/>
                          </a:solidFill>
                          <a:latin typeface="微软雅黑" pitchFamily="34" charset="-122"/>
                          <a:ea typeface="微软雅黑" pitchFamily="34" charset="-122"/>
                        </a:rPr>
                        <a:t>对比参数</a:t>
                      </a:r>
                    </a:p>
                  </a:txBody>
                  <a:tcPr anchor="ctr">
                    <a:solidFill>
                      <a:srgbClr val="0070C0"/>
                    </a:solidFill>
                  </a:tcPr>
                </a:tc>
                <a:tc>
                  <a:txBody>
                    <a:bodyPr/>
                    <a:lstStyle/>
                    <a:p>
                      <a:pPr algn="ctr"/>
                      <a:r>
                        <a:rPr lang="zh-CN" altLang="en-US" sz="1200" dirty="0">
                          <a:solidFill>
                            <a:schemeClr val="tx1"/>
                          </a:solidFill>
                          <a:latin typeface="微软雅黑" pitchFamily="34" charset="-122"/>
                          <a:ea typeface="微软雅黑" pitchFamily="34" charset="-122"/>
                        </a:rPr>
                        <a:t>现有水质在线监测装备</a:t>
                      </a:r>
                    </a:p>
                  </a:txBody>
                  <a:tcPr anchor="ctr">
                    <a:solidFill>
                      <a:srgbClr val="0070C0"/>
                    </a:solidFill>
                  </a:tcPr>
                </a:tc>
                <a:tc>
                  <a:txBody>
                    <a:bodyPr/>
                    <a:lstStyle/>
                    <a:p>
                      <a:pPr algn="ctr"/>
                      <a:r>
                        <a:rPr lang="zh-CN" altLang="en-US" sz="1200" kern="1200" dirty="0">
                          <a:solidFill>
                            <a:schemeClr val="tx1"/>
                          </a:solidFill>
                          <a:latin typeface="微软雅黑" pitchFamily="34" charset="-122"/>
                          <a:ea typeface="微软雅黑" pitchFamily="34" charset="-122"/>
                        </a:rPr>
                        <a:t>基于光谱的水质检测</a:t>
                      </a:r>
                      <a:endParaRPr lang="zh-CN" altLang="en-US" sz="1200" b="1" kern="1200" dirty="0">
                        <a:solidFill>
                          <a:schemeClr val="tx1"/>
                        </a:solidFill>
                        <a:latin typeface="微软雅黑" pitchFamily="34" charset="-122"/>
                        <a:ea typeface="微软雅黑" pitchFamily="34" charset="-122"/>
                        <a:cs typeface="+mn-cs"/>
                      </a:endParaRPr>
                    </a:p>
                  </a:txBody>
                  <a:tcPr anchor="ctr">
                    <a:solidFill>
                      <a:srgbClr val="0070C0"/>
                    </a:solidFill>
                  </a:tcPr>
                </a:tc>
                <a:extLst>
                  <a:ext uri="{0D108BD9-81ED-4DB2-BD59-A6C34878D82A}">
                    <a16:rowId xmlns:a16="http://schemas.microsoft.com/office/drawing/2014/main" val="10000"/>
                  </a:ext>
                </a:extLst>
              </a:tr>
              <a:tr h="457200">
                <a:tc>
                  <a:txBody>
                    <a:bodyPr/>
                    <a:lstStyle/>
                    <a:p>
                      <a:pPr algn="ctr"/>
                      <a:r>
                        <a:rPr lang="zh-CN" altLang="en-US" sz="1200" dirty="0">
                          <a:solidFill>
                            <a:schemeClr val="tx1"/>
                          </a:solidFill>
                          <a:latin typeface="微软雅黑" pitchFamily="34" charset="-122"/>
                          <a:ea typeface="微软雅黑" pitchFamily="34" charset="-122"/>
                        </a:rPr>
                        <a:t>售价成本</a:t>
                      </a:r>
                    </a:p>
                  </a:txBody>
                  <a:tcPr anchor="ctr"/>
                </a:tc>
                <a:tc>
                  <a:txBody>
                    <a:bodyPr/>
                    <a:lstStyle/>
                    <a:p>
                      <a:pPr algn="ctr"/>
                      <a:r>
                        <a:rPr lang="zh-CN" altLang="en-US" sz="1200" dirty="0">
                          <a:solidFill>
                            <a:schemeClr val="tx1"/>
                          </a:solidFill>
                          <a:latin typeface="微软雅黑" pitchFamily="34" charset="-122"/>
                          <a:ea typeface="微软雅黑" pitchFamily="34" charset="-122"/>
                        </a:rPr>
                        <a:t>高</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（整站</a:t>
                      </a:r>
                      <a:r>
                        <a:rPr lang="en-US" altLang="zh-CN" sz="1200" dirty="0">
                          <a:solidFill>
                            <a:schemeClr val="tx1"/>
                          </a:solidFill>
                          <a:latin typeface="微软雅黑" pitchFamily="34" charset="-122"/>
                          <a:ea typeface="微软雅黑" pitchFamily="34" charset="-122"/>
                        </a:rPr>
                        <a:t>&gt;30</a:t>
                      </a:r>
                      <a:r>
                        <a:rPr lang="zh-CN" altLang="en-US" sz="1200" dirty="0">
                          <a:solidFill>
                            <a:schemeClr val="tx1"/>
                          </a:solidFill>
                          <a:latin typeface="微软雅黑" pitchFamily="34" charset="-122"/>
                          <a:ea typeface="微软雅黑" pitchFamily="34" charset="-122"/>
                        </a:rPr>
                        <a:t>万）</a:t>
                      </a:r>
                    </a:p>
                  </a:txBody>
                  <a:tcPr/>
                </a:tc>
                <a:tc>
                  <a:txBody>
                    <a:bodyPr/>
                    <a:lstStyle/>
                    <a:p>
                      <a:pPr algn="ctr"/>
                      <a:r>
                        <a:rPr lang="zh-CN" altLang="en-US" sz="1200" dirty="0">
                          <a:solidFill>
                            <a:schemeClr val="tx1"/>
                          </a:solidFill>
                          <a:latin typeface="微软雅黑" pitchFamily="34" charset="-122"/>
                          <a:ea typeface="微软雅黑" pitchFamily="34" charset="-122"/>
                        </a:rPr>
                        <a:t>低</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a:t>
                      </a:r>
                      <a:r>
                        <a:rPr lang="en-US" altLang="zh-CN" sz="1200" dirty="0">
                          <a:solidFill>
                            <a:schemeClr val="tx1"/>
                          </a:solidFill>
                          <a:latin typeface="微软雅黑" pitchFamily="34" charset="-122"/>
                          <a:ea typeface="微软雅黑" pitchFamily="34" charset="-122"/>
                        </a:rPr>
                        <a:t>&lt;5</a:t>
                      </a:r>
                      <a:r>
                        <a:rPr lang="zh-CN" altLang="en-US" sz="1200" dirty="0">
                          <a:solidFill>
                            <a:schemeClr val="tx1"/>
                          </a:solidFill>
                          <a:latin typeface="微软雅黑" pitchFamily="34" charset="-122"/>
                          <a:ea typeface="微软雅黑" pitchFamily="34" charset="-122"/>
                        </a:rPr>
                        <a:t>万）</a:t>
                      </a:r>
                    </a:p>
                  </a:txBody>
                  <a:tcPr/>
                </a:tc>
                <a:extLst>
                  <a:ext uri="{0D108BD9-81ED-4DB2-BD59-A6C34878D82A}">
                    <a16:rowId xmlns:a16="http://schemas.microsoft.com/office/drawing/2014/main" val="10001"/>
                  </a:ext>
                </a:extLst>
              </a:tr>
              <a:tr h="4916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维护费用</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高</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（需定期换试剂）</a:t>
                      </a:r>
                    </a:p>
                  </a:txBody>
                  <a:tcPr/>
                </a:tc>
                <a:tc>
                  <a:txBody>
                    <a:bodyPr/>
                    <a:lstStyle/>
                    <a:p>
                      <a:pPr algn="ctr"/>
                      <a:r>
                        <a:rPr lang="zh-CN" altLang="en-US" sz="1200" dirty="0">
                          <a:solidFill>
                            <a:schemeClr val="tx1"/>
                          </a:solidFill>
                          <a:latin typeface="微软雅黑" pitchFamily="34" charset="-122"/>
                          <a:ea typeface="微软雅黑" pitchFamily="34" charset="-122"/>
                        </a:rPr>
                        <a:t>无</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（免试剂）</a:t>
                      </a:r>
                    </a:p>
                  </a:txBody>
                  <a:tcPr/>
                </a:tc>
                <a:extLst>
                  <a:ext uri="{0D108BD9-81ED-4DB2-BD59-A6C34878D82A}">
                    <a16:rowId xmlns:a16="http://schemas.microsoft.com/office/drawing/2014/main" val="10002"/>
                  </a:ext>
                </a:extLst>
              </a:tr>
              <a:tr h="457200">
                <a:tc>
                  <a:txBody>
                    <a:bodyPr/>
                    <a:lstStyle/>
                    <a:p>
                      <a:pPr algn="ctr"/>
                      <a:r>
                        <a:rPr lang="zh-CN" altLang="en-US" sz="1200" dirty="0">
                          <a:solidFill>
                            <a:schemeClr val="tx1"/>
                          </a:solidFill>
                          <a:latin typeface="微软雅黑" pitchFamily="34" charset="-122"/>
                          <a:ea typeface="微软雅黑" pitchFamily="34" charset="-122"/>
                        </a:rPr>
                        <a:t>检出参数</a:t>
                      </a:r>
                    </a:p>
                  </a:txBody>
                  <a:tcPr anchor="ctr"/>
                </a:tc>
                <a:tc>
                  <a:txBody>
                    <a:bodyPr/>
                    <a:lstStyle/>
                    <a:p>
                      <a:pPr algn="ctr"/>
                      <a:r>
                        <a:rPr lang="zh-CN" altLang="en-US" sz="1200" dirty="0">
                          <a:solidFill>
                            <a:schemeClr val="tx1"/>
                          </a:solidFill>
                          <a:latin typeface="微软雅黑" pitchFamily="34" charset="-122"/>
                          <a:ea typeface="微软雅黑" pitchFamily="34" charset="-122"/>
                        </a:rPr>
                        <a:t>单个</a:t>
                      </a:r>
                    </a:p>
                  </a:txBody>
                  <a:tcPr/>
                </a:tc>
                <a:tc>
                  <a:txBody>
                    <a:bodyPr/>
                    <a:lstStyle/>
                    <a:p>
                      <a:pPr algn="ctr"/>
                      <a:r>
                        <a:rPr lang="zh-CN" altLang="en-US" sz="1200" dirty="0">
                          <a:solidFill>
                            <a:schemeClr val="tx1"/>
                          </a:solidFill>
                          <a:latin typeface="微软雅黑" pitchFamily="34" charset="-122"/>
                          <a:ea typeface="微软雅黑" pitchFamily="34" charset="-122"/>
                        </a:rPr>
                        <a:t>多个</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a:t>
                      </a:r>
                      <a:r>
                        <a:rPr lang="en-US" altLang="zh-CN" sz="1200" dirty="0">
                          <a:solidFill>
                            <a:schemeClr val="tx1"/>
                          </a:solidFill>
                          <a:latin typeface="微软雅黑" pitchFamily="34" charset="-122"/>
                          <a:ea typeface="微软雅黑" pitchFamily="34" charset="-122"/>
                        </a:rPr>
                        <a:t>&gt;10</a:t>
                      </a:r>
                      <a:r>
                        <a:rPr lang="zh-CN" altLang="en-US" sz="1200" dirty="0">
                          <a:solidFill>
                            <a:schemeClr val="tx1"/>
                          </a:solidFill>
                          <a:latin typeface="微软雅黑" pitchFamily="34" charset="-122"/>
                          <a:ea typeface="微软雅黑" pitchFamily="34" charset="-122"/>
                        </a:rPr>
                        <a:t>）</a:t>
                      </a:r>
                    </a:p>
                  </a:txBody>
                  <a:tcPr/>
                </a:tc>
                <a:extLst>
                  <a:ext uri="{0D108BD9-81ED-4DB2-BD59-A6C34878D82A}">
                    <a16:rowId xmlns:a16="http://schemas.microsoft.com/office/drawing/2014/main" val="10003"/>
                  </a:ext>
                </a:extLst>
              </a:tr>
              <a:tr h="491675">
                <a:tc>
                  <a:txBody>
                    <a:bodyPr/>
                    <a:lstStyle/>
                    <a:p>
                      <a:pPr algn="ctr"/>
                      <a:r>
                        <a:rPr lang="zh-CN" altLang="en-US" sz="1200" dirty="0">
                          <a:solidFill>
                            <a:schemeClr val="tx1"/>
                          </a:solidFill>
                          <a:latin typeface="微软雅黑" pitchFamily="34" charset="-122"/>
                          <a:ea typeface="微软雅黑" pitchFamily="34" charset="-122"/>
                        </a:rPr>
                        <a:t>检测速度</a:t>
                      </a:r>
                    </a:p>
                  </a:txBody>
                  <a:tcPr anchor="ctr"/>
                </a:tc>
                <a:tc>
                  <a:txBody>
                    <a:bodyPr/>
                    <a:lstStyle/>
                    <a:p>
                      <a:pPr algn="ctr"/>
                      <a:r>
                        <a:rPr lang="zh-CN" altLang="en-US" sz="1200" dirty="0">
                          <a:solidFill>
                            <a:schemeClr val="tx1"/>
                          </a:solidFill>
                          <a:latin typeface="微软雅黑" pitchFamily="34" charset="-122"/>
                          <a:ea typeface="微软雅黑" pitchFamily="34" charset="-122"/>
                        </a:rPr>
                        <a:t>不理想</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a:t>
                      </a:r>
                      <a:r>
                        <a:rPr lang="en-US" altLang="zh-CN" sz="1200" dirty="0">
                          <a:solidFill>
                            <a:schemeClr val="tx1"/>
                          </a:solidFill>
                          <a:latin typeface="微软雅黑" pitchFamily="34" charset="-122"/>
                          <a:ea typeface="微软雅黑" pitchFamily="34" charset="-122"/>
                        </a:rPr>
                        <a:t>&gt;15~30</a:t>
                      </a:r>
                      <a:r>
                        <a:rPr lang="zh-CN" altLang="en-US" sz="1200" dirty="0">
                          <a:solidFill>
                            <a:schemeClr val="tx1"/>
                          </a:solidFill>
                          <a:latin typeface="微软雅黑" pitchFamily="34" charset="-122"/>
                          <a:ea typeface="微软雅黑" pitchFamily="34" charset="-122"/>
                        </a:rPr>
                        <a:t>分钟）</a:t>
                      </a:r>
                    </a:p>
                  </a:txBody>
                  <a:tcPr/>
                </a:tc>
                <a:tc>
                  <a:txBody>
                    <a:bodyPr/>
                    <a:lstStyle/>
                    <a:p>
                      <a:pPr algn="ctr"/>
                      <a:r>
                        <a:rPr lang="zh-CN" altLang="en-US" sz="1200" dirty="0">
                          <a:solidFill>
                            <a:schemeClr val="tx1"/>
                          </a:solidFill>
                          <a:latin typeface="微软雅黑" pitchFamily="34" charset="-122"/>
                          <a:ea typeface="微软雅黑" pitchFamily="34" charset="-122"/>
                        </a:rPr>
                        <a:t>快</a:t>
                      </a:r>
                      <a:br>
                        <a:rPr lang="en-US" altLang="zh-CN" sz="1200" dirty="0">
                          <a:solidFill>
                            <a:schemeClr val="tx1"/>
                          </a:solidFill>
                          <a:latin typeface="微软雅黑" pitchFamily="34" charset="-122"/>
                          <a:ea typeface="微软雅黑" pitchFamily="34" charset="-122"/>
                        </a:rPr>
                      </a:br>
                      <a:r>
                        <a:rPr lang="zh-CN" altLang="en-US" sz="1200" dirty="0">
                          <a:solidFill>
                            <a:schemeClr val="tx1"/>
                          </a:solidFill>
                          <a:latin typeface="微软雅黑" pitchFamily="34" charset="-122"/>
                          <a:ea typeface="微软雅黑" pitchFamily="34" charset="-122"/>
                        </a:rPr>
                        <a:t>（</a:t>
                      </a:r>
                      <a:r>
                        <a:rPr lang="en-US" altLang="zh-CN" sz="1200" dirty="0">
                          <a:solidFill>
                            <a:schemeClr val="tx1"/>
                          </a:solidFill>
                          <a:latin typeface="微软雅黑" pitchFamily="34" charset="-122"/>
                          <a:ea typeface="微软雅黑" pitchFamily="34" charset="-122"/>
                        </a:rPr>
                        <a:t>&lt;1</a:t>
                      </a:r>
                      <a:r>
                        <a:rPr lang="zh-CN" altLang="en-US" sz="1200" dirty="0">
                          <a:solidFill>
                            <a:schemeClr val="tx1"/>
                          </a:solidFill>
                          <a:latin typeface="微软雅黑" pitchFamily="34" charset="-122"/>
                          <a:ea typeface="微软雅黑" pitchFamily="34" charset="-122"/>
                        </a:rPr>
                        <a:t>分钟）</a:t>
                      </a:r>
                    </a:p>
                  </a:txBody>
                  <a:tcPr/>
                </a:tc>
                <a:extLst>
                  <a:ext uri="{0D108BD9-81ED-4DB2-BD59-A6C34878D82A}">
                    <a16:rowId xmlns:a16="http://schemas.microsoft.com/office/drawing/2014/main" val="10004"/>
                  </a:ext>
                </a:extLst>
              </a:tr>
            </a:tbl>
          </a:graphicData>
        </a:graphic>
      </p:graphicFrame>
      <p:sp>
        <p:nvSpPr>
          <p:cNvPr id="7" name="AutoShape 3" descr="“免试剂光谱仪”的图片搜索结果"/>
          <p:cNvSpPr>
            <a:spLocks noChangeAspect="1" noChangeArrowheads="1"/>
          </p:cNvSpPr>
          <p:nvPr/>
        </p:nvSpPr>
        <p:spPr bwMode="auto">
          <a:xfrm>
            <a:off x="155575" y="-106858"/>
            <a:ext cx="304800" cy="304801"/>
          </a:xfrm>
          <a:prstGeom prst="rect">
            <a:avLst/>
          </a:prstGeom>
          <a:noFill/>
          <a:ln w="9525">
            <a:noFill/>
            <a:miter lim="800000"/>
            <a:headEnd/>
            <a:tailEnd/>
          </a:ln>
        </p:spPr>
        <p:txBody>
          <a:bodyPr lIns="68580" tIns="34290" rIns="68580" bIns="34290"/>
          <a:lstStyle/>
          <a:p>
            <a:pPr>
              <a:spcBef>
                <a:spcPct val="50000"/>
              </a:spcBef>
            </a:pPr>
            <a:endParaRPr lang="zh-CN" altLang="en-US">
              <a:latin typeface="Arial" panose="020B0604020202020204" pitchFamily="34" charset="0"/>
              <a:ea typeface="黑体" pitchFamily="49" charset="-122"/>
              <a:cs typeface="Arial" panose="020B0604020202020204" pitchFamily="34" charset="0"/>
            </a:endParaRPr>
          </a:p>
        </p:txBody>
      </p:sp>
      <p:pic>
        <p:nvPicPr>
          <p:cNvPr id="8" name="Picture 6"/>
          <p:cNvPicPr>
            <a:picLocks noChangeAspect="1" noChangeArrowheads="1"/>
          </p:cNvPicPr>
          <p:nvPr/>
        </p:nvPicPr>
        <p:blipFill>
          <a:blip r:embed="rId5" cstate="print"/>
          <a:srcRect/>
          <a:stretch>
            <a:fillRect/>
          </a:stretch>
        </p:blipFill>
        <p:spPr bwMode="auto">
          <a:xfrm>
            <a:off x="7281535" y="4077868"/>
            <a:ext cx="1301750" cy="1058863"/>
          </a:xfrm>
          <a:prstGeom prst="rect">
            <a:avLst/>
          </a:prstGeom>
          <a:noFill/>
          <a:ln w="9525">
            <a:noFill/>
            <a:miter lim="800000"/>
            <a:headEnd/>
            <a:tailEnd/>
          </a:ln>
        </p:spPr>
      </p:pic>
      <p:sp>
        <p:nvSpPr>
          <p:cNvPr id="9" name="右箭头 100"/>
          <p:cNvSpPr>
            <a:spLocks noChangeArrowheads="1"/>
          </p:cNvSpPr>
          <p:nvPr/>
        </p:nvSpPr>
        <p:spPr bwMode="auto">
          <a:xfrm>
            <a:off x="6406739" y="2971811"/>
            <a:ext cx="212725" cy="862012"/>
          </a:xfrm>
          <a:prstGeom prst="rightArrow">
            <a:avLst>
              <a:gd name="adj1" fmla="val 50000"/>
              <a:gd name="adj2" fmla="val 50000"/>
            </a:avLst>
          </a:prstGeom>
          <a:solidFill>
            <a:schemeClr val="accent1"/>
          </a:solidFill>
          <a:ln w="9525" algn="ctr">
            <a:solidFill>
              <a:schemeClr val="tx1"/>
            </a:solidFill>
            <a:round/>
            <a:headEnd/>
            <a:tailEnd/>
          </a:ln>
        </p:spPr>
        <p:txBody>
          <a:bodyPr lIns="68580" tIns="34290" rIns="68580" bIns="34290"/>
          <a:lstStyle/>
          <a:p>
            <a:pPr>
              <a:spcBef>
                <a:spcPct val="50000"/>
              </a:spcBef>
            </a:pPr>
            <a:endParaRPr lang="zh-CN" altLang="en-US">
              <a:latin typeface="Arial" panose="020B0604020202020204" pitchFamily="34" charset="0"/>
              <a:ea typeface="黑体" pitchFamily="49" charset="-122"/>
              <a:cs typeface="Arial" panose="020B0604020202020204" pitchFamily="34" charset="0"/>
            </a:endParaRPr>
          </a:p>
        </p:txBody>
      </p:sp>
      <p:sp>
        <p:nvSpPr>
          <p:cNvPr id="10" name="矩形 9"/>
          <p:cNvSpPr/>
          <p:nvPr/>
        </p:nvSpPr>
        <p:spPr>
          <a:xfrm>
            <a:off x="274741" y="1196752"/>
            <a:ext cx="8041675" cy="1177245"/>
          </a:xfrm>
          <a:prstGeom prst="rect">
            <a:avLst/>
          </a:prstGeom>
        </p:spPr>
        <p:txBody>
          <a:bodyPr wrap="square" lIns="68580" tIns="34290" rIns="68580" bIns="34290">
            <a:spAutoFit/>
          </a:bodyPr>
          <a:lstStyle/>
          <a:p>
            <a:pPr>
              <a:spcBef>
                <a:spcPct val="50000"/>
              </a:spcBef>
              <a:defRPr/>
            </a:pPr>
            <a:r>
              <a:rPr lang="zh-CN" altLang="en-US" sz="1800" dirty="0">
                <a:latin typeface="Arial" panose="020B0604020202020204" pitchFamily="34" charset="0"/>
                <a:ea typeface="楷体_GB2312" panose="02010609030101010101" pitchFamily="49" charset="-122"/>
                <a:cs typeface="Arial" panose="020B0604020202020204" pitchFamily="34" charset="0"/>
              </a:rPr>
              <a:t>针对现有水质监测装备存在生产成本高、维护费用高（需定期更换试剂）、检出参数有限、检测速度不理想（需要较长的生化反应时间）等缺点，研究基于</a:t>
            </a:r>
            <a:r>
              <a:rPr lang="zh-CN" altLang="en-US"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全光谱信息融合方法</a:t>
            </a:r>
            <a:r>
              <a:rPr lang="zh-CN" altLang="en-US" sz="1800" dirty="0">
                <a:latin typeface="Arial" panose="020B0604020202020204" pitchFamily="34" charset="0"/>
                <a:ea typeface="楷体_GB2312" panose="02010609030101010101" pitchFamily="49" charset="-122"/>
                <a:cs typeface="Arial" panose="020B0604020202020204" pitchFamily="34" charset="0"/>
              </a:rPr>
              <a:t>建立水质参数定量检测模型，研发完成</a:t>
            </a:r>
            <a:r>
              <a:rPr lang="zh-CN" altLang="en-US"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浸入式、一体化、低功耗结构</a:t>
            </a:r>
            <a:r>
              <a:rPr lang="zh-CN" altLang="en-US" sz="1800" dirty="0">
                <a:latin typeface="Arial" panose="020B0604020202020204" pitchFamily="34" charset="0"/>
                <a:ea typeface="楷体_GB2312" panose="02010609030101010101" pitchFamily="49" charset="-122"/>
                <a:cs typeface="Arial" panose="020B0604020202020204" pitchFamily="34" charset="0"/>
              </a:rPr>
              <a:t>的全光谱水质分析监测仪，满足水质</a:t>
            </a:r>
            <a:r>
              <a:rPr lang="zh-CN" altLang="en-US"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快速在线监测</a:t>
            </a:r>
            <a:r>
              <a:rPr lang="zh-CN" altLang="en-US" sz="1800" dirty="0">
                <a:latin typeface="Arial" panose="020B0604020202020204" pitchFamily="34" charset="0"/>
                <a:ea typeface="楷体_GB2312" panose="02010609030101010101" pitchFamily="49" charset="-122"/>
                <a:cs typeface="Arial" panose="020B0604020202020204" pitchFamily="34" charset="0"/>
              </a:rPr>
              <a:t>需要。</a:t>
            </a:r>
          </a:p>
        </p:txBody>
      </p:sp>
      <p:sp>
        <p:nvSpPr>
          <p:cNvPr id="11" name="矩形 10"/>
          <p:cNvSpPr/>
          <p:nvPr/>
        </p:nvSpPr>
        <p:spPr>
          <a:xfrm>
            <a:off x="534390" y="5498947"/>
            <a:ext cx="8146473" cy="715581"/>
          </a:xfrm>
          <a:prstGeom prst="rect">
            <a:avLst/>
          </a:prstGeom>
        </p:spPr>
        <p:style>
          <a:lnRef idx="1">
            <a:schemeClr val="accent6"/>
          </a:lnRef>
          <a:fillRef idx="2">
            <a:schemeClr val="accent6"/>
          </a:fillRef>
          <a:effectRef idx="1">
            <a:schemeClr val="accent6"/>
          </a:effectRef>
          <a:fontRef idx="minor">
            <a:schemeClr val="dk1"/>
          </a:fontRef>
        </p:style>
        <p:txBody>
          <a:bodyPr wrap="square" lIns="68580" tIns="34290" rIns="68580" bIns="34290">
            <a:spAutoFit/>
          </a:bodyPr>
          <a:lstStyle/>
          <a:p>
            <a:pPr algn="ctr">
              <a:spcBef>
                <a:spcPct val="50000"/>
              </a:spcBef>
              <a:defRPr/>
            </a:pPr>
            <a:r>
              <a:rPr lang="zh-CN" altLang="en-US" sz="1400" b="0" dirty="0">
                <a:latin typeface="Arial" panose="020B0604020202020204" pitchFamily="34" charset="0"/>
                <a:ea typeface="楷体_GB2312" panose="02010609030101010101" pitchFamily="49" charset="-122"/>
                <a:cs typeface="Arial" panose="020B0604020202020204" pitchFamily="34" charset="0"/>
              </a:rPr>
              <a:t>基于紫外</a:t>
            </a:r>
            <a:r>
              <a:rPr lang="en-US" altLang="zh-CN" sz="1400" b="0" dirty="0">
                <a:latin typeface="Arial" panose="020B0604020202020204" pitchFamily="34" charset="0"/>
                <a:ea typeface="楷体_GB2312" panose="02010609030101010101" pitchFamily="49" charset="-122"/>
                <a:cs typeface="Arial" panose="020B0604020202020204" pitchFamily="34" charset="0"/>
              </a:rPr>
              <a:t>-</a:t>
            </a:r>
            <a:r>
              <a:rPr lang="zh-CN" altLang="en-US" sz="1400" b="0" dirty="0">
                <a:latin typeface="Arial" panose="020B0604020202020204" pitchFamily="34" charset="0"/>
                <a:ea typeface="楷体_GB2312" panose="02010609030101010101" pitchFamily="49" charset="-122"/>
                <a:cs typeface="Arial" panose="020B0604020202020204" pitchFamily="34" charset="0"/>
              </a:rPr>
              <a:t>可见全光谱技术、离子选择性技术、氧化还原电位技术、荧光淬灭技术和化学计量学算法等，实现在线连续监测水体中的</a:t>
            </a:r>
            <a:r>
              <a:rPr lang="en-US" altLang="zh-CN" sz="1400" b="0" dirty="0">
                <a:latin typeface="Arial" panose="020B0604020202020204" pitchFamily="34" charset="0"/>
                <a:ea typeface="楷体_GB2312" panose="02010609030101010101" pitchFamily="49" charset="-122"/>
                <a:cs typeface="Arial" panose="020B0604020202020204" pitchFamily="34" charset="0"/>
              </a:rPr>
              <a:t>TOC</a:t>
            </a:r>
            <a:r>
              <a:rPr lang="zh-CN" altLang="en-US" sz="1400" b="0" dirty="0">
                <a:latin typeface="Arial" panose="020B0604020202020204" pitchFamily="34" charset="0"/>
                <a:ea typeface="楷体_GB2312" panose="02010609030101010101" pitchFamily="49" charset="-122"/>
                <a:cs typeface="Arial" panose="020B0604020202020204" pitchFamily="34" charset="0"/>
              </a:rPr>
              <a:t>（总有机碳）、</a:t>
            </a:r>
            <a:r>
              <a:rPr lang="en-US" altLang="zh-CN" sz="1400" b="0" dirty="0">
                <a:latin typeface="Arial" panose="020B0604020202020204" pitchFamily="34" charset="0"/>
                <a:ea typeface="楷体_GB2312" panose="02010609030101010101" pitchFamily="49" charset="-122"/>
                <a:cs typeface="Arial" panose="020B0604020202020204" pitchFamily="34" charset="0"/>
              </a:rPr>
              <a:t>COD</a:t>
            </a:r>
            <a:r>
              <a:rPr lang="zh-CN" altLang="en-US" sz="1400" b="0" dirty="0">
                <a:latin typeface="Arial" panose="020B0604020202020204" pitchFamily="34" charset="0"/>
                <a:ea typeface="楷体_GB2312" panose="02010609030101010101" pitchFamily="49" charset="-122"/>
                <a:cs typeface="Arial" panose="020B0604020202020204" pitchFamily="34" charset="0"/>
              </a:rPr>
              <a:t>（化学需氧量）、</a:t>
            </a:r>
            <a:r>
              <a:rPr lang="en-US" altLang="zh-CN" sz="1400" b="0" dirty="0">
                <a:latin typeface="Arial" panose="020B0604020202020204" pitchFamily="34" charset="0"/>
                <a:ea typeface="楷体_GB2312" panose="02010609030101010101" pitchFamily="49" charset="-122"/>
                <a:cs typeface="Arial" panose="020B0604020202020204" pitchFamily="34" charset="0"/>
              </a:rPr>
              <a:t>NO</a:t>
            </a:r>
            <a:r>
              <a:rPr lang="en-US" altLang="zh-CN" sz="1400" b="0" baseline="-25000" dirty="0">
                <a:latin typeface="Arial" panose="020B0604020202020204" pitchFamily="34" charset="0"/>
                <a:ea typeface="楷体_GB2312" panose="02010609030101010101" pitchFamily="49" charset="-122"/>
                <a:cs typeface="Arial" panose="020B0604020202020204" pitchFamily="34" charset="0"/>
              </a:rPr>
              <a:t>3</a:t>
            </a:r>
            <a:r>
              <a:rPr lang="en-US" altLang="zh-CN" sz="1400" b="0" dirty="0">
                <a:latin typeface="Arial" panose="020B0604020202020204" pitchFamily="34" charset="0"/>
                <a:ea typeface="楷体_GB2312" panose="02010609030101010101" pitchFamily="49" charset="-122"/>
                <a:cs typeface="Arial" panose="020B0604020202020204" pitchFamily="34" charset="0"/>
              </a:rPr>
              <a:t>-N</a:t>
            </a:r>
            <a:r>
              <a:rPr lang="zh-CN" altLang="en-US" sz="1400" b="0" dirty="0">
                <a:latin typeface="Arial" panose="020B0604020202020204" pitchFamily="34" charset="0"/>
                <a:ea typeface="楷体_GB2312" panose="02010609030101010101" pitchFamily="49" charset="-122"/>
                <a:cs typeface="Arial" panose="020B0604020202020204" pitchFamily="34" charset="0"/>
              </a:rPr>
              <a:t>、浊度、</a:t>
            </a:r>
            <a:r>
              <a:rPr lang="en-US" altLang="zh-CN" sz="1400" b="0" dirty="0">
                <a:latin typeface="Arial" panose="020B0604020202020204" pitchFamily="34" charset="0"/>
                <a:ea typeface="楷体_GB2312" panose="02010609030101010101" pitchFamily="49" charset="-122"/>
                <a:cs typeface="Arial" panose="020B0604020202020204" pitchFamily="34" charset="0"/>
              </a:rPr>
              <a:t>NH</a:t>
            </a:r>
            <a:r>
              <a:rPr lang="en-US" altLang="zh-CN" sz="1400" baseline="-25000" dirty="0">
                <a:latin typeface="Arial" panose="020B0604020202020204" pitchFamily="34" charset="0"/>
                <a:ea typeface="楷体_GB2312" panose="02010609030101010101" pitchFamily="49" charset="-122"/>
                <a:cs typeface="Arial" panose="020B0604020202020204" pitchFamily="34" charset="0"/>
              </a:rPr>
              <a:t>4</a:t>
            </a:r>
            <a:r>
              <a:rPr lang="en-US" altLang="zh-CN" sz="1400" dirty="0">
                <a:latin typeface="Arial" panose="020B0604020202020204" pitchFamily="34" charset="0"/>
                <a:ea typeface="楷体_GB2312" panose="02010609030101010101" pitchFamily="49" charset="-122"/>
                <a:cs typeface="Arial" panose="020B0604020202020204" pitchFamily="34" charset="0"/>
              </a:rPr>
              <a:t>-</a:t>
            </a:r>
            <a:r>
              <a:rPr lang="en-US" altLang="zh-CN" sz="1400" b="0" dirty="0">
                <a:latin typeface="Arial" panose="020B0604020202020204" pitchFamily="34" charset="0"/>
                <a:ea typeface="楷体_GB2312" panose="02010609030101010101" pitchFamily="49" charset="-122"/>
                <a:cs typeface="Arial" panose="020B0604020202020204" pitchFamily="34" charset="0"/>
              </a:rPr>
              <a:t>N</a:t>
            </a:r>
            <a:r>
              <a:rPr lang="zh-CN" altLang="en-US" sz="1400" dirty="0">
                <a:latin typeface="Arial" panose="020B0604020202020204" pitchFamily="34" charset="0"/>
                <a:ea typeface="楷体_GB2312" panose="02010609030101010101" pitchFamily="49" charset="-122"/>
                <a:cs typeface="Arial" panose="020B0604020202020204" pitchFamily="34" charset="0"/>
              </a:rPr>
              <a:t>、</a:t>
            </a:r>
            <a:r>
              <a:rPr lang="en-US" altLang="zh-CN" sz="1400" dirty="0">
                <a:latin typeface="Arial" panose="020B0604020202020204" pitchFamily="34" charset="0"/>
                <a:ea typeface="楷体_GB2312" panose="02010609030101010101" pitchFamily="49" charset="-122"/>
                <a:cs typeface="Arial" panose="020B0604020202020204" pitchFamily="34" charset="0"/>
              </a:rPr>
              <a:t>p</a:t>
            </a:r>
            <a:r>
              <a:rPr lang="en-US" altLang="zh-CN" sz="1400" b="0" dirty="0">
                <a:latin typeface="Arial" panose="020B0604020202020204" pitchFamily="34" charset="0"/>
                <a:ea typeface="楷体_GB2312" panose="02010609030101010101" pitchFamily="49" charset="-122"/>
                <a:cs typeface="Arial" panose="020B0604020202020204" pitchFamily="34" charset="0"/>
              </a:rPr>
              <a:t>H</a:t>
            </a:r>
            <a:r>
              <a:rPr lang="zh-CN" altLang="en-US" sz="1400" b="0" dirty="0">
                <a:latin typeface="Arial" panose="020B0604020202020204" pitchFamily="34" charset="0"/>
                <a:ea typeface="楷体_GB2312" panose="02010609030101010101" pitchFamily="49" charset="-122"/>
                <a:cs typeface="Arial" panose="020B0604020202020204" pitchFamily="34" charset="0"/>
              </a:rPr>
              <a:t>值、溶解氧、电导率等多个指标，构成一个完整的、低成本的水质在线监测系统。</a:t>
            </a:r>
            <a:endParaRPr lang="zh-CN" altLang="en-US" sz="1400" dirty="0">
              <a:latin typeface="Arial" panose="020B0604020202020204" pitchFamily="34" charset="0"/>
              <a:ea typeface="楷体_GB2312" panose="02010609030101010101" pitchFamily="49" charset="-122"/>
              <a:cs typeface="Arial" panose="020B0604020202020204" pitchFamily="34" charset="0"/>
            </a:endParaRPr>
          </a:p>
        </p:txBody>
      </p:sp>
      <p:cxnSp>
        <p:nvCxnSpPr>
          <p:cNvPr id="12" name="形状 114"/>
          <p:cNvCxnSpPr>
            <a:cxnSpLocks noChangeShapeType="1"/>
          </p:cNvCxnSpPr>
          <p:nvPr/>
        </p:nvCxnSpPr>
        <p:spPr bwMode="auto">
          <a:xfrm rot="16200000" flipH="1">
            <a:off x="7681585" y="3706394"/>
            <a:ext cx="247651" cy="1555750"/>
          </a:xfrm>
          <a:prstGeom prst="curvedConnector4">
            <a:avLst>
              <a:gd name="adj1" fmla="val -207546"/>
              <a:gd name="adj2" fmla="val 114699"/>
            </a:avLst>
          </a:prstGeom>
          <a:noFill/>
          <a:ln w="22225" cap="rnd" algn="ctr">
            <a:solidFill>
              <a:schemeClr val="tx1"/>
            </a:solidFill>
            <a:round/>
            <a:headEnd/>
            <a:tailEnd/>
          </a:ln>
        </p:spPr>
      </p:cxnSp>
      <p:pic>
        <p:nvPicPr>
          <p:cNvPr id="13" name="Picture 8"/>
          <p:cNvPicPr>
            <a:picLocks noChangeAspect="1" noChangeArrowheads="1"/>
          </p:cNvPicPr>
          <p:nvPr/>
        </p:nvPicPr>
        <p:blipFill>
          <a:blip r:embed="rId6" cstate="print"/>
          <a:srcRect/>
          <a:stretch>
            <a:fillRect/>
          </a:stretch>
        </p:blipFill>
        <p:spPr bwMode="auto">
          <a:xfrm>
            <a:off x="6948264" y="2478669"/>
            <a:ext cx="1855787" cy="1071563"/>
          </a:xfrm>
          <a:prstGeom prst="rect">
            <a:avLst/>
          </a:prstGeom>
          <a:noFill/>
          <a:ln w="9525">
            <a:noFill/>
            <a:miter lim="800000"/>
            <a:headEnd/>
            <a:tailEnd/>
          </a:ln>
        </p:spPr>
      </p:pic>
      <p:sp>
        <p:nvSpPr>
          <p:cNvPr id="14" name="下箭头 116"/>
          <p:cNvSpPr>
            <a:spLocks noChangeArrowheads="1"/>
          </p:cNvSpPr>
          <p:nvPr/>
        </p:nvSpPr>
        <p:spPr bwMode="auto">
          <a:xfrm>
            <a:off x="7607714" y="3417897"/>
            <a:ext cx="552450" cy="319088"/>
          </a:xfrm>
          <a:prstGeom prst="downArrow">
            <a:avLst>
              <a:gd name="adj1" fmla="val 50000"/>
              <a:gd name="adj2" fmla="val 50000"/>
            </a:avLst>
          </a:prstGeom>
          <a:solidFill>
            <a:schemeClr val="accent1"/>
          </a:solidFill>
          <a:ln w="9525" algn="ctr">
            <a:solidFill>
              <a:schemeClr val="tx1"/>
            </a:solidFill>
            <a:round/>
            <a:headEnd/>
            <a:tailEnd/>
          </a:ln>
        </p:spPr>
        <p:txBody>
          <a:bodyPr lIns="68580" tIns="34290" rIns="68580" bIns="34290"/>
          <a:lstStyle/>
          <a:p>
            <a:pPr>
              <a:spcBef>
                <a:spcPct val="50000"/>
              </a:spcBef>
            </a:pPr>
            <a:endParaRPr lang="zh-CN" altLang="en-US">
              <a:latin typeface="Arial" panose="020B0604020202020204" pitchFamily="34" charset="0"/>
              <a:ea typeface="黑体" pitchFamily="49" charset="-122"/>
              <a:cs typeface="Arial" panose="020B0604020202020204" pitchFamily="34" charset="0"/>
            </a:endParaRPr>
          </a:p>
        </p:txBody>
      </p:sp>
      <p:sp>
        <p:nvSpPr>
          <p:cNvPr id="15" name="文本框 236"/>
          <p:cNvSpPr txBox="1"/>
          <p:nvPr/>
        </p:nvSpPr>
        <p:spPr>
          <a:xfrm>
            <a:off x="1187624" y="436607"/>
            <a:ext cx="6531275" cy="438582"/>
          </a:xfrm>
          <a:prstGeom prst="rect">
            <a:avLst/>
          </a:prstGeom>
          <a:noFill/>
        </p:spPr>
        <p:txBody>
          <a:bodyPr wrap="none" lIns="68580" tIns="34290" rIns="68580" bIns="34290" rtlCol="0">
            <a:spAutoFit/>
          </a:bodyPr>
          <a:lstStyle/>
          <a:p>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研究成果</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2——</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智能水质在线光谱分析监测装置</a:t>
            </a:r>
          </a:p>
        </p:txBody>
      </p:sp>
    </p:spTree>
    <p:extLst>
      <p:ext uri="{BB962C8B-B14F-4D97-AF65-F5344CB8AC3E}">
        <p14:creationId xmlns:p14="http://schemas.microsoft.com/office/powerpoint/2010/main" val="42314755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831314" y="2405620"/>
            <a:ext cx="5578887" cy="1898651"/>
          </a:xfrm>
          <a:prstGeom prst="rect">
            <a:avLst/>
          </a:prstGeom>
          <a:ln>
            <a:noFill/>
            <a:headEnd/>
            <a:tailEnd/>
          </a:ln>
        </p:spPr>
        <p:style>
          <a:lnRef idx="2">
            <a:schemeClr val="accent3"/>
          </a:lnRef>
          <a:fillRef idx="1">
            <a:schemeClr val="lt1"/>
          </a:fillRef>
          <a:effectRef idx="0">
            <a:schemeClr val="accent3"/>
          </a:effectRef>
          <a:fontRef idx="minor">
            <a:schemeClr val="dk1"/>
          </a:fontRef>
        </p:style>
      </p:pic>
      <p:pic>
        <p:nvPicPr>
          <p:cNvPr id="5" name="图片 6"/>
          <p:cNvPicPr>
            <a:picLocks noChangeAspect="1"/>
          </p:cNvPicPr>
          <p:nvPr/>
        </p:nvPicPr>
        <p:blipFill>
          <a:blip r:embed="rId3" cstate="print"/>
          <a:srcRect/>
          <a:stretch>
            <a:fillRect/>
          </a:stretch>
        </p:blipFill>
        <p:spPr bwMode="auto">
          <a:xfrm>
            <a:off x="1074904" y="4396100"/>
            <a:ext cx="2915205" cy="2129244"/>
          </a:xfrm>
          <a:prstGeom prst="rect">
            <a:avLst/>
          </a:prstGeom>
          <a:noFill/>
          <a:ln w="9525">
            <a:noFill/>
            <a:miter lim="800000"/>
            <a:headEnd/>
            <a:tailEnd/>
          </a:ln>
        </p:spPr>
      </p:pic>
      <p:sp>
        <p:nvSpPr>
          <p:cNvPr id="6" name="圆角矩形 5"/>
          <p:cNvSpPr/>
          <p:nvPr/>
        </p:nvSpPr>
        <p:spPr bwMode="auto">
          <a:xfrm>
            <a:off x="4383173" y="5593616"/>
            <a:ext cx="1787525" cy="422275"/>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a:lstStyle/>
          <a:p>
            <a:pPr algn="ctr">
              <a:defRPr/>
            </a:pPr>
            <a:r>
              <a:rPr lang="zh-CN" altLang="en-US" sz="1600" dirty="0">
                <a:solidFill>
                  <a:srgbClr val="000000"/>
                </a:solidFill>
                <a:latin typeface="Arial" panose="020B0604020202020204" pitchFamily="34" charset="0"/>
                <a:ea typeface="华文中宋" pitchFamily="2" charset="-122"/>
                <a:cs typeface="Arial" panose="020B0604020202020204" pitchFamily="34" charset="0"/>
              </a:rPr>
              <a:t>抗风浪双体设计</a:t>
            </a:r>
            <a:endParaRPr lang="en-US" altLang="zh-CN" sz="1600" dirty="0">
              <a:solidFill>
                <a:srgbClr val="000000"/>
              </a:solidFill>
              <a:latin typeface="Arial" panose="020B0604020202020204" pitchFamily="34" charset="0"/>
              <a:ea typeface="华文中宋" pitchFamily="2" charset="-122"/>
              <a:cs typeface="Arial" panose="020B0604020202020204" pitchFamily="34" charset="0"/>
            </a:endParaRPr>
          </a:p>
        </p:txBody>
      </p:sp>
      <p:sp>
        <p:nvSpPr>
          <p:cNvPr id="7" name="圆角矩形 6"/>
          <p:cNvSpPr/>
          <p:nvPr/>
        </p:nvSpPr>
        <p:spPr bwMode="auto">
          <a:xfrm>
            <a:off x="6390103" y="5048773"/>
            <a:ext cx="1787525" cy="423863"/>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a:lstStyle/>
          <a:p>
            <a:pPr algn="ctr">
              <a:defRPr/>
            </a:pPr>
            <a:r>
              <a:rPr lang="zh-CN" altLang="en-US" sz="1600" dirty="0">
                <a:solidFill>
                  <a:srgbClr val="000000"/>
                </a:solidFill>
                <a:latin typeface="Arial" panose="020B0604020202020204" pitchFamily="34" charset="0"/>
                <a:ea typeface="华文中宋" pitchFamily="2" charset="-122"/>
                <a:cs typeface="Arial" panose="020B0604020202020204" pitchFamily="34" charset="0"/>
              </a:rPr>
              <a:t>多参数水质监测</a:t>
            </a:r>
            <a:endParaRPr lang="en-US" altLang="zh-CN" sz="1600" dirty="0">
              <a:solidFill>
                <a:srgbClr val="000000"/>
              </a:solidFill>
              <a:latin typeface="Arial" panose="020B0604020202020204" pitchFamily="34" charset="0"/>
              <a:ea typeface="华文中宋" pitchFamily="2" charset="-122"/>
              <a:cs typeface="Arial" panose="020B0604020202020204" pitchFamily="34" charset="0"/>
            </a:endParaRPr>
          </a:p>
        </p:txBody>
      </p:sp>
      <p:sp>
        <p:nvSpPr>
          <p:cNvPr id="8" name="圆角矩形 7"/>
          <p:cNvSpPr/>
          <p:nvPr/>
        </p:nvSpPr>
        <p:spPr bwMode="auto">
          <a:xfrm>
            <a:off x="6404391" y="5598050"/>
            <a:ext cx="1787525" cy="422275"/>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a:lstStyle/>
          <a:p>
            <a:pPr algn="ctr">
              <a:defRPr/>
            </a:pPr>
            <a:r>
              <a:rPr lang="zh-CN" altLang="en-US" sz="1600" dirty="0">
                <a:solidFill>
                  <a:srgbClr val="000000"/>
                </a:solidFill>
                <a:latin typeface="Arial" panose="020B0604020202020204" pitchFamily="34" charset="0"/>
                <a:ea typeface="华文中宋" pitchFamily="2" charset="-122"/>
                <a:cs typeface="Arial" panose="020B0604020202020204" pitchFamily="34" charset="0"/>
              </a:rPr>
              <a:t>无线控制与传输</a:t>
            </a:r>
            <a:endParaRPr lang="en-US" altLang="zh-CN" sz="1600" dirty="0">
              <a:solidFill>
                <a:srgbClr val="000000"/>
              </a:solidFill>
              <a:latin typeface="Arial" panose="020B0604020202020204" pitchFamily="34" charset="0"/>
              <a:ea typeface="华文中宋" pitchFamily="2" charset="-122"/>
              <a:cs typeface="Arial" panose="020B0604020202020204" pitchFamily="34" charset="0"/>
            </a:endParaRPr>
          </a:p>
        </p:txBody>
      </p:sp>
      <p:sp>
        <p:nvSpPr>
          <p:cNvPr id="9" name="圆角矩形 8"/>
          <p:cNvSpPr/>
          <p:nvPr/>
        </p:nvSpPr>
        <p:spPr bwMode="auto">
          <a:xfrm>
            <a:off x="4383173" y="5044340"/>
            <a:ext cx="1787525" cy="422275"/>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a:lstStyle/>
          <a:p>
            <a:pPr algn="ctr">
              <a:defRPr/>
            </a:pPr>
            <a:r>
              <a:rPr lang="zh-CN" altLang="en-US" sz="1600" dirty="0">
                <a:solidFill>
                  <a:srgbClr val="000000"/>
                </a:solidFill>
                <a:latin typeface="Arial" panose="020B0604020202020204" pitchFamily="34" charset="0"/>
                <a:ea typeface="华文中宋" pitchFamily="2" charset="-122"/>
                <a:cs typeface="Arial" panose="020B0604020202020204" pitchFamily="34" charset="0"/>
              </a:rPr>
              <a:t>立体式多点采样</a:t>
            </a:r>
            <a:endParaRPr lang="en-US" altLang="zh-CN" sz="1600" dirty="0">
              <a:solidFill>
                <a:srgbClr val="000000"/>
              </a:solidFill>
              <a:latin typeface="Arial" panose="020B0604020202020204" pitchFamily="34" charset="0"/>
              <a:ea typeface="华文中宋" pitchFamily="2" charset="-122"/>
              <a:cs typeface="Arial" panose="020B0604020202020204" pitchFamily="34" charset="0"/>
            </a:endParaRPr>
          </a:p>
        </p:txBody>
      </p:sp>
      <p:sp>
        <p:nvSpPr>
          <p:cNvPr id="10" name="文本框 236"/>
          <p:cNvSpPr txBox="1"/>
          <p:nvPr/>
        </p:nvSpPr>
        <p:spPr>
          <a:xfrm>
            <a:off x="1662896" y="456072"/>
            <a:ext cx="5915722" cy="438582"/>
          </a:xfrm>
          <a:prstGeom prst="rect">
            <a:avLst/>
          </a:prstGeom>
          <a:noFill/>
        </p:spPr>
        <p:txBody>
          <a:bodyPr wrap="none" lIns="68580" tIns="34290" rIns="68580" bIns="34290" rtlCol="0">
            <a:spAutoFit/>
          </a:bodyPr>
          <a:lstStyle/>
          <a:p>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研究成果</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水环境应急采样监测无人船</a:t>
            </a:r>
          </a:p>
        </p:txBody>
      </p:sp>
      <p:sp>
        <p:nvSpPr>
          <p:cNvPr id="11" name="矩形 10"/>
          <p:cNvSpPr/>
          <p:nvPr/>
        </p:nvSpPr>
        <p:spPr>
          <a:xfrm>
            <a:off x="323528" y="1194825"/>
            <a:ext cx="8280920" cy="1200329"/>
          </a:xfrm>
          <a:prstGeom prst="rect">
            <a:avLst/>
          </a:prstGeom>
        </p:spPr>
        <p:txBody>
          <a:bodyPr wrap="square">
            <a:spAutoFit/>
          </a:bodyPr>
          <a:lstStyle/>
          <a:p>
            <a:r>
              <a:rPr lang="zh-CN" altLang="zh-CN" sz="1800" dirty="0">
                <a:latin typeface="Arial" panose="020B0604020202020204" pitchFamily="34" charset="0"/>
                <a:ea typeface="楷体_GB2312" panose="02010609030101010101" pitchFamily="49" charset="-122"/>
                <a:cs typeface="Arial" panose="020B0604020202020204" pitchFamily="34" charset="0"/>
              </a:rPr>
              <a:t>水环境应急采样监测无人船主要用于发生</a:t>
            </a:r>
            <a:r>
              <a:rPr lang="zh-CN" altLang="zh-CN" sz="1800" dirty="0">
                <a:solidFill>
                  <a:srgbClr val="FF0000"/>
                </a:solidFill>
                <a:latin typeface="Arial" panose="020B0604020202020204" pitchFamily="34" charset="0"/>
                <a:ea typeface="楷体_GB2312" panose="02010609030101010101" pitchFamily="49" charset="-122"/>
                <a:cs typeface="Arial" panose="020B0604020202020204" pitchFamily="34" charset="0"/>
              </a:rPr>
              <a:t>突发性污染</a:t>
            </a:r>
            <a:r>
              <a:rPr lang="zh-CN" altLang="zh-CN" sz="1800" dirty="0">
                <a:latin typeface="Arial" panose="020B0604020202020204" pitchFamily="34" charset="0"/>
                <a:ea typeface="楷体_GB2312" panose="02010609030101010101" pitchFamily="49" charset="-122"/>
                <a:cs typeface="Arial" panose="020B0604020202020204" pitchFamily="34" charset="0"/>
              </a:rPr>
              <a:t>后的应急移动监测和平时的周期性水质安全巡检，利用它可以方便掌握某一水域全面的水质状况，大大减少突发性水质污染给人民和社会健康带来的巨大伤害。系统包括水质监测系统软件，手持终端和小型移动水质监测船三个部分。</a:t>
            </a:r>
            <a:endParaRPr lang="zh-CN" altLang="en-US" sz="1800" dirty="0">
              <a:latin typeface="Arial" panose="020B0604020202020204" pitchFamily="34" charset="0"/>
              <a:ea typeface="楷体_GB2312" panose="02010609030101010101" pitchFamily="49" charset="-122"/>
              <a:cs typeface="Arial" panose="020B0604020202020204" pitchFamily="34" charset="0"/>
            </a:endParaRPr>
          </a:p>
        </p:txBody>
      </p:sp>
    </p:spTree>
    <p:extLst>
      <p:ext uri="{BB962C8B-B14F-4D97-AF65-F5344CB8AC3E}">
        <p14:creationId xmlns:p14="http://schemas.microsoft.com/office/powerpoint/2010/main" val="35689123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p:cNvSpPr>
            <a:spLocks noChangeArrowheads="1"/>
          </p:cNvSpPr>
          <p:nvPr/>
        </p:nvSpPr>
        <p:spPr bwMode="auto">
          <a:xfrm>
            <a:off x="762686" y="1196752"/>
            <a:ext cx="7582395" cy="68480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68580" tIns="34290" rIns="68580" bIns="34290">
            <a:spAutoFit/>
          </a:bodyPr>
          <a:lstStyle/>
          <a:p>
            <a:pPr algn="ctr">
              <a:spcBef>
                <a:spcPct val="50000"/>
              </a:spcBef>
              <a:defRPr/>
            </a:pPr>
            <a:r>
              <a:rPr lang="zh-CN" altLang="en-US" sz="2000" dirty="0">
                <a:solidFill>
                  <a:schemeClr val="tx1"/>
                </a:solidFill>
                <a:latin typeface="Arial" panose="020B0604020202020204" pitchFamily="34" charset="0"/>
                <a:ea typeface="楷体_GB2312" panose="02010609030101010101" pitchFamily="49" charset="-122"/>
                <a:cs typeface="Arial" panose="020B0604020202020204" pitchFamily="34" charset="0"/>
              </a:rPr>
              <a:t>团队目标：全面提升我国环境安全监管系统的智能化水平、自动化水平，以科技创新服务“</a:t>
            </a:r>
            <a:r>
              <a:rPr lang="zh-CN" altLang="en-US" sz="2000" dirty="0">
                <a:solidFill>
                  <a:srgbClr val="FF0000"/>
                </a:solidFill>
                <a:latin typeface="Arial" panose="020B0604020202020204" pitchFamily="34" charset="0"/>
                <a:ea typeface="楷体_GB2312" panose="02010609030101010101" pitchFamily="49" charset="-122"/>
                <a:cs typeface="Arial" panose="020B0604020202020204" pitchFamily="34" charset="0"/>
              </a:rPr>
              <a:t>生态中国</a:t>
            </a:r>
            <a:r>
              <a:rPr lang="zh-CN" altLang="en-US" sz="2000" dirty="0">
                <a:solidFill>
                  <a:schemeClr val="tx1"/>
                </a:solidFill>
                <a:latin typeface="Arial" panose="020B0604020202020204" pitchFamily="34" charset="0"/>
                <a:ea typeface="楷体_GB2312" panose="02010609030101010101" pitchFamily="49" charset="-122"/>
                <a:cs typeface="Arial" panose="020B0604020202020204" pitchFamily="34" charset="0"/>
              </a:rPr>
              <a:t>”和“</a:t>
            </a:r>
            <a:r>
              <a:rPr lang="zh-CN" altLang="en-US" sz="2000" dirty="0">
                <a:solidFill>
                  <a:srgbClr val="FF0000"/>
                </a:solidFill>
                <a:latin typeface="Arial" panose="020B0604020202020204" pitchFamily="34" charset="0"/>
                <a:ea typeface="楷体_GB2312" panose="02010609030101010101" pitchFamily="49" charset="-122"/>
                <a:cs typeface="Arial" panose="020B0604020202020204" pitchFamily="34" charset="0"/>
              </a:rPr>
              <a:t>五水共治</a:t>
            </a:r>
            <a:r>
              <a:rPr lang="zh-CN" altLang="en-US" sz="2000" dirty="0">
                <a:solidFill>
                  <a:schemeClr val="tx1"/>
                </a:solidFill>
                <a:latin typeface="Arial" panose="020B0604020202020204" pitchFamily="34" charset="0"/>
                <a:ea typeface="楷体_GB2312" panose="02010609030101010101" pitchFamily="49" charset="-122"/>
                <a:cs typeface="Arial" panose="020B0604020202020204" pitchFamily="34" charset="0"/>
              </a:rPr>
              <a:t>”建设工作</a:t>
            </a:r>
          </a:p>
        </p:txBody>
      </p:sp>
      <p:sp>
        <p:nvSpPr>
          <p:cNvPr id="5" name="矩形 4"/>
          <p:cNvSpPr/>
          <p:nvPr/>
        </p:nvSpPr>
        <p:spPr>
          <a:xfrm>
            <a:off x="722774" y="2619783"/>
            <a:ext cx="7752937" cy="3724096"/>
          </a:xfrm>
          <a:prstGeom prst="rect">
            <a:avLst/>
          </a:prstGeom>
        </p:spPr>
        <p:txBody>
          <a:bodyPr wrap="square" numCol="1" spcCol="144000">
            <a:spAutoFit/>
          </a:bodyPr>
          <a:lstStyle/>
          <a:p>
            <a:pPr marL="342900" indent="-342900">
              <a:lnSpc>
                <a:spcPct val="120000"/>
              </a:lnSpc>
              <a:spcBef>
                <a:spcPts val="600"/>
              </a:spcBef>
              <a:buClr>
                <a:srgbClr val="FF0000"/>
              </a:buClr>
              <a:buFont typeface="Arial" panose="020B0604020202020204" pitchFamily="34" charset="0"/>
              <a:buChar char="•"/>
            </a:pPr>
            <a:r>
              <a:rPr lang="zh-CN" altLang="en-US" sz="1800" dirty="0">
                <a:latin typeface="Arial" panose="020B0604020202020204" pitchFamily="34" charset="0"/>
                <a:ea typeface="楷体_GB2312" panose="02010609030101010101" pitchFamily="49" charset="-122"/>
                <a:cs typeface="Arial" panose="020B0604020202020204" pitchFamily="34" charset="0"/>
              </a:rPr>
              <a:t>“面向城市供水系统安全的大数据分析及云服务理论与方法研究”，国家自然科学基金</a:t>
            </a:r>
            <a:r>
              <a:rPr lang="en-US" altLang="zh-CN" sz="1800" dirty="0">
                <a:latin typeface="Arial" panose="020B0604020202020204" pitchFamily="34" charset="0"/>
                <a:ea typeface="楷体_GB2312" panose="02010609030101010101" pitchFamily="49" charset="-122"/>
                <a:cs typeface="Arial" panose="020B0604020202020204" pitchFamily="34" charset="0"/>
              </a:rPr>
              <a:t>-</a:t>
            </a:r>
            <a:r>
              <a:rPr lang="zh-CN" altLang="en-US" sz="1800" dirty="0">
                <a:latin typeface="Arial" panose="020B0604020202020204" pitchFamily="34" charset="0"/>
                <a:ea typeface="楷体_GB2312" panose="02010609030101010101" pitchFamily="49" charset="-122"/>
                <a:cs typeface="Arial" panose="020B0604020202020204" pitchFamily="34" charset="0"/>
              </a:rPr>
              <a:t>浙江省两化融合基金（</a:t>
            </a:r>
            <a:r>
              <a:rPr lang="en-US" altLang="zh-CN" sz="1800" dirty="0">
                <a:latin typeface="Arial" panose="020B0604020202020204" pitchFamily="34" charset="0"/>
                <a:ea typeface="楷体_GB2312" panose="02010609030101010101" pitchFamily="49" charset="-122"/>
                <a:cs typeface="Arial" panose="020B0604020202020204" pitchFamily="34" charset="0"/>
              </a:rPr>
              <a:t>2016-2019</a:t>
            </a:r>
            <a:r>
              <a:rPr lang="zh-CN" altLang="en-US" sz="1800" dirty="0">
                <a:latin typeface="Arial" panose="020B0604020202020204" pitchFamily="34" charset="0"/>
                <a:ea typeface="楷体_GB2312" panose="02010609030101010101" pitchFamily="49" charset="-122"/>
                <a:cs typeface="Arial" panose="020B0604020202020204" pitchFamily="34" charset="0"/>
              </a:rPr>
              <a:t>）</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a:p>
            <a:pPr marL="342900" indent="-342900">
              <a:lnSpc>
                <a:spcPct val="120000"/>
              </a:lnSpc>
              <a:spcBef>
                <a:spcPts val="600"/>
              </a:spcBef>
              <a:buClr>
                <a:srgbClr val="FF0000"/>
              </a:buClr>
              <a:buFont typeface="Arial" panose="020B0604020202020204" pitchFamily="34" charset="0"/>
              <a:buChar char="•"/>
            </a:pPr>
            <a:r>
              <a:rPr lang="zh-CN" altLang="en-US" sz="1800" dirty="0">
                <a:latin typeface="Arial" panose="020B0604020202020204" pitchFamily="34" charset="0"/>
                <a:ea typeface="楷体_GB2312" panose="02010609030101010101" pitchFamily="49" charset="-122"/>
                <a:cs typeface="Arial" panose="020B0604020202020204" pitchFamily="34" charset="0"/>
              </a:rPr>
              <a:t>“基于多源信息融合的水质在线异常检测与分类识别方法研究”，国家自然科学基金（</a:t>
            </a:r>
            <a:r>
              <a:rPr lang="en-US" altLang="zh-CN" sz="1800" dirty="0">
                <a:latin typeface="Arial" panose="020B0604020202020204" pitchFamily="34" charset="0"/>
                <a:ea typeface="楷体_GB2312" panose="02010609030101010101" pitchFamily="49" charset="-122"/>
                <a:cs typeface="Arial" panose="020B0604020202020204" pitchFamily="34" charset="0"/>
              </a:rPr>
              <a:t>2016-2019</a:t>
            </a:r>
            <a:r>
              <a:rPr lang="zh-CN" altLang="en-US" sz="1800" dirty="0">
                <a:latin typeface="Arial" panose="020B0604020202020204" pitchFamily="34" charset="0"/>
                <a:ea typeface="楷体_GB2312" panose="02010609030101010101" pitchFamily="49" charset="-122"/>
                <a:cs typeface="Arial" panose="020B0604020202020204" pitchFamily="34" charset="0"/>
              </a:rPr>
              <a:t>）</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a:p>
            <a:pPr marL="342900" indent="-342900">
              <a:lnSpc>
                <a:spcPct val="120000"/>
              </a:lnSpc>
              <a:spcBef>
                <a:spcPts val="600"/>
              </a:spcBef>
              <a:buClr>
                <a:srgbClr val="FF0000"/>
              </a:buClr>
              <a:buFont typeface="Arial" panose="020B0604020202020204" pitchFamily="34" charset="0"/>
              <a:buChar char="•"/>
            </a:pPr>
            <a:r>
              <a:rPr lang="zh-CN" altLang="en-US" sz="1800" dirty="0">
                <a:latin typeface="Arial" panose="020B0604020202020204" pitchFamily="34" charset="0"/>
                <a:ea typeface="楷体_GB2312" panose="02010609030101010101" pitchFamily="49" charset="-122"/>
                <a:cs typeface="Arial" panose="020B0604020202020204" pitchFamily="34" charset="0"/>
              </a:rPr>
              <a:t>“河道治理与维护的智能化管理及长效运行机制研究”，浙江省重点研发计划项目（</a:t>
            </a:r>
            <a:r>
              <a:rPr lang="en-US" altLang="zh-CN" sz="1800" dirty="0">
                <a:latin typeface="Arial" panose="020B0604020202020204" pitchFamily="34" charset="0"/>
                <a:ea typeface="楷体_GB2312" panose="02010609030101010101" pitchFamily="49" charset="-122"/>
                <a:cs typeface="Arial" panose="020B0604020202020204" pitchFamily="34" charset="0"/>
              </a:rPr>
              <a:t>2016-2018</a:t>
            </a:r>
            <a:r>
              <a:rPr lang="zh-CN" altLang="en-US" sz="1800" dirty="0">
                <a:latin typeface="Arial" panose="020B0604020202020204" pitchFamily="34" charset="0"/>
                <a:ea typeface="楷体_GB2312" panose="02010609030101010101" pitchFamily="49" charset="-122"/>
                <a:cs typeface="Arial" panose="020B0604020202020204" pitchFamily="34" charset="0"/>
              </a:rPr>
              <a:t>）</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a:p>
            <a:pPr marL="342900" indent="-342900">
              <a:lnSpc>
                <a:spcPct val="120000"/>
              </a:lnSpc>
              <a:spcBef>
                <a:spcPts val="600"/>
              </a:spcBef>
              <a:buClr>
                <a:srgbClr val="FF0000"/>
              </a:buClr>
              <a:buFont typeface="Arial" panose="020B0604020202020204" pitchFamily="34" charset="0"/>
              <a:buChar char="•"/>
            </a:pPr>
            <a:r>
              <a:rPr lang="zh-CN" altLang="en-US" sz="1800" dirty="0">
                <a:latin typeface="Arial" panose="020B0604020202020204" pitchFamily="34" charset="0"/>
                <a:ea typeface="楷体_GB2312" panose="02010609030101010101" pitchFamily="49" charset="-122"/>
                <a:cs typeface="Arial" panose="020B0604020202020204" pitchFamily="34" charset="0"/>
              </a:rPr>
              <a:t>“面向供水管网泄漏检测的管内智能检测装置关键技术研究”，浙江省科技厅公益资助项目（</a:t>
            </a:r>
            <a:r>
              <a:rPr lang="en-US" altLang="zh-CN" sz="1800" dirty="0">
                <a:latin typeface="Arial" panose="020B0604020202020204" pitchFamily="34" charset="0"/>
                <a:ea typeface="楷体_GB2312" panose="02010609030101010101" pitchFamily="49" charset="-122"/>
                <a:cs typeface="Arial" panose="020B0604020202020204" pitchFamily="34" charset="0"/>
              </a:rPr>
              <a:t>2014-2016</a:t>
            </a:r>
            <a:r>
              <a:rPr lang="zh-CN" altLang="en-US" sz="1800" dirty="0">
                <a:latin typeface="Arial" panose="020B0604020202020204" pitchFamily="34" charset="0"/>
                <a:ea typeface="楷体_GB2312" panose="02010609030101010101" pitchFamily="49" charset="-122"/>
                <a:cs typeface="Arial" panose="020B0604020202020204" pitchFamily="34" charset="0"/>
              </a:rPr>
              <a:t>）</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a:p>
            <a:pPr marL="342900" indent="-342900">
              <a:lnSpc>
                <a:spcPct val="120000"/>
              </a:lnSpc>
              <a:spcBef>
                <a:spcPts val="600"/>
              </a:spcBef>
              <a:buClr>
                <a:srgbClr val="FF0000"/>
              </a:buClr>
              <a:buFont typeface="Arial" panose="020B0604020202020204" pitchFamily="34" charset="0"/>
              <a:buChar char="•"/>
            </a:pPr>
            <a:r>
              <a:rPr lang="zh-CN" altLang="en-US" sz="1800" dirty="0">
                <a:latin typeface="Arial" panose="020B0604020202020204" pitchFamily="34" charset="0"/>
                <a:ea typeface="楷体_GB2312" panose="02010609030101010101" pitchFamily="49" charset="-122"/>
                <a:cs typeface="Arial" panose="020B0604020202020204" pitchFamily="34" charset="0"/>
              </a:rPr>
              <a:t>“钱塘江（杭州段）突发污染事故应急预警系统”，杭州市环境保护科研计划项目（</a:t>
            </a:r>
            <a:r>
              <a:rPr lang="en-US" altLang="zh-CN" sz="1800" dirty="0">
                <a:latin typeface="Arial" panose="020B0604020202020204" pitchFamily="34" charset="0"/>
                <a:ea typeface="楷体_GB2312" panose="02010609030101010101" pitchFamily="49" charset="-122"/>
                <a:cs typeface="Arial" panose="020B0604020202020204" pitchFamily="34" charset="0"/>
              </a:rPr>
              <a:t>2014-2016</a:t>
            </a:r>
            <a:r>
              <a:rPr lang="zh-CN" altLang="en-US" sz="1800" dirty="0">
                <a:latin typeface="Arial" panose="020B0604020202020204" pitchFamily="34" charset="0"/>
                <a:ea typeface="楷体_GB2312" panose="02010609030101010101" pitchFamily="49" charset="-122"/>
                <a:cs typeface="Arial" panose="020B0604020202020204" pitchFamily="34" charset="0"/>
              </a:rPr>
              <a:t>）</a:t>
            </a:r>
            <a:endParaRPr lang="en-US" altLang="zh-CN" sz="1800" dirty="0">
              <a:latin typeface="Arial" panose="020B0604020202020204" pitchFamily="34" charset="0"/>
              <a:ea typeface="楷体_GB2312" panose="02010609030101010101" pitchFamily="49" charset="-122"/>
              <a:cs typeface="Arial" panose="020B0604020202020204" pitchFamily="34" charset="0"/>
            </a:endParaRPr>
          </a:p>
        </p:txBody>
      </p:sp>
      <p:sp>
        <p:nvSpPr>
          <p:cNvPr id="6" name="矩形 5"/>
          <p:cNvSpPr/>
          <p:nvPr/>
        </p:nvSpPr>
        <p:spPr>
          <a:xfrm>
            <a:off x="675273" y="2147905"/>
            <a:ext cx="2729674" cy="535531"/>
          </a:xfrm>
          <a:prstGeom prst="rect">
            <a:avLst/>
          </a:prstGeom>
        </p:spPr>
        <p:txBody>
          <a:bodyPr wrap="square">
            <a:spAutoFit/>
          </a:bodyPr>
          <a:lstStyle/>
          <a:p>
            <a:pPr marL="342900" indent="-342900">
              <a:lnSpc>
                <a:spcPct val="120000"/>
              </a:lnSpc>
              <a:spcBef>
                <a:spcPts val="600"/>
              </a:spcBef>
              <a:buClr>
                <a:srgbClr val="00B050"/>
              </a:buClr>
            </a:pPr>
            <a:r>
              <a:rPr lang="zh-CN" altLang="en-US" u="sng" dirty="0">
                <a:latin typeface="Arial" panose="020B0604020202020204" pitchFamily="34" charset="0"/>
                <a:ea typeface="楷体_GB2312" panose="02010609030101010101" pitchFamily="49" charset="-122"/>
                <a:cs typeface="Arial" panose="020B0604020202020204" pitchFamily="34" charset="0"/>
              </a:rPr>
              <a:t>部分在研项目</a:t>
            </a:r>
            <a:endParaRPr lang="en-US" altLang="zh-CN" u="sng" dirty="0">
              <a:latin typeface="Arial" panose="020B0604020202020204" pitchFamily="34" charset="0"/>
              <a:ea typeface="楷体_GB2312" panose="02010609030101010101" pitchFamily="49" charset="-122"/>
              <a:cs typeface="Arial" panose="020B0604020202020204" pitchFamily="34" charset="0"/>
            </a:endParaRPr>
          </a:p>
        </p:txBody>
      </p:sp>
    </p:spTree>
    <p:extLst>
      <p:ext uri="{BB962C8B-B14F-4D97-AF65-F5344CB8AC3E}">
        <p14:creationId xmlns:p14="http://schemas.microsoft.com/office/powerpoint/2010/main" val="7988439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412776"/>
            <a:ext cx="7772400" cy="2808312"/>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张宏建：</a:t>
            </a:r>
            <a:r>
              <a:rPr lang="en-US" altLang="zh-CN" dirty="0">
                <a:latin typeface="Arial" panose="020B0604020202020204" pitchFamily="34" charset="0"/>
                <a:cs typeface="Arial" panose="020B0604020202020204" pitchFamily="34" charset="0"/>
              </a:rPr>
              <a:t>hjzhang@iipc.zju.edu.cn</a:t>
            </a:r>
          </a:p>
          <a:p>
            <a:pPr lvl="1"/>
            <a:r>
              <a:rPr lang="zh-CN" altLang="en-US" dirty="0">
                <a:latin typeface="Arial" panose="020B0604020202020204" pitchFamily="34" charset="0"/>
                <a:cs typeface="Arial" panose="020B0604020202020204" pitchFamily="34" charset="0"/>
              </a:rPr>
              <a:t>张光新：</a:t>
            </a:r>
            <a:r>
              <a:rPr lang="en-US" altLang="zh-CN" dirty="0">
                <a:latin typeface="Arial" panose="020B0604020202020204" pitchFamily="34" charset="0"/>
                <a:cs typeface="Arial" panose="020B0604020202020204" pitchFamily="34" charset="0"/>
              </a:rPr>
              <a:t>gxzhang@zju.edu.cn</a:t>
            </a:r>
          </a:p>
          <a:p>
            <a:pPr lvl="1"/>
            <a:r>
              <a:rPr lang="zh-CN" altLang="en-US" dirty="0">
                <a:latin typeface="Arial" panose="020B0604020202020204" pitchFamily="34" charset="0"/>
                <a:cs typeface="Arial" panose="020B0604020202020204" pitchFamily="34" charset="0"/>
              </a:rPr>
              <a:t>侯迪波：</a:t>
            </a:r>
            <a:r>
              <a:rPr lang="en-US" altLang="zh-CN" dirty="0">
                <a:latin typeface="Arial" panose="020B0604020202020204" pitchFamily="34" charset="0"/>
                <a:cs typeface="Arial" panose="020B0604020202020204" pitchFamily="34" charset="0"/>
              </a:rPr>
              <a:t>houdb@zju.edu.cn</a:t>
            </a:r>
          </a:p>
          <a:p>
            <a:pPr lvl="1"/>
            <a:r>
              <a:rPr lang="zh-CN" altLang="en-US" dirty="0">
                <a:latin typeface="Arial" panose="020B0604020202020204" pitchFamily="34" charset="0"/>
                <a:cs typeface="Arial" panose="020B0604020202020204" pitchFamily="34" charset="0"/>
              </a:rPr>
              <a:t>黄平捷：</a:t>
            </a:r>
            <a:r>
              <a:rPr lang="en-US" altLang="zh-CN" dirty="0">
                <a:latin typeface="Arial" panose="020B0604020202020204" pitchFamily="34" charset="0"/>
                <a:cs typeface="Arial" panose="020B0604020202020204" pitchFamily="34" charset="0"/>
              </a:rPr>
              <a:t>huangpingjie@zju.edu.cn</a:t>
            </a:r>
          </a:p>
          <a:p>
            <a:pPr lvl="1"/>
            <a:r>
              <a:rPr lang="zh-CN" altLang="en-US" dirty="0">
                <a:latin typeface="Arial" panose="020B0604020202020204" pitchFamily="34" charset="0"/>
                <a:cs typeface="Arial" panose="020B0604020202020204" pitchFamily="34" charset="0"/>
              </a:rPr>
              <a:t>喻    洁：</a:t>
            </a:r>
            <a:r>
              <a:rPr lang="en-US" altLang="zh-CN" dirty="0">
                <a:latin typeface="Arial" panose="020B0604020202020204" pitchFamily="34" charset="0"/>
                <a:cs typeface="Arial" panose="020B0604020202020204" pitchFamily="34" charset="0"/>
              </a:rPr>
              <a:t>yu_jie@zju.edu.cn</a:t>
            </a:r>
          </a:p>
        </p:txBody>
      </p:sp>
      <p:pic>
        <p:nvPicPr>
          <p:cNvPr id="4" name="Picture 2" descr="http://cse.zju.edu.cn/wescms/sys/filebrowser/file.php?cmd=download&amp;id=46199">
            <a:extLst>
              <a:ext uri="{FF2B5EF4-FFF2-40B4-BE49-F238E27FC236}">
                <a16:creationId xmlns:a16="http://schemas.microsoft.com/office/drawing/2014/main" id="{F745F01E-E589-4864-8040-A0F06253C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653136"/>
            <a:ext cx="217541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cse.zju.edu.cn/wescms/sys/filebrowser/file.php?cmd=download&amp;id=46201">
            <a:extLst>
              <a:ext uri="{FF2B5EF4-FFF2-40B4-BE49-F238E27FC236}">
                <a16:creationId xmlns:a16="http://schemas.microsoft.com/office/drawing/2014/main" id="{225312C5-F214-45CA-885C-09CBDC227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962" y="4653137"/>
            <a:ext cx="1592806" cy="168032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mypage.zju.edu.cn/attachments/31/0321063616-1693908964.jpg">
            <a:extLst>
              <a:ext uri="{FF2B5EF4-FFF2-40B4-BE49-F238E27FC236}">
                <a16:creationId xmlns:a16="http://schemas.microsoft.com/office/drawing/2014/main" id="{A3B9E87E-9368-42E5-842B-F7CF2A440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768" y="4653136"/>
            <a:ext cx="157165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http://cse.zju.edu.cn/wescms/sys/filebrowser/file.php?cmd=download&amp;id=48001">
            <a:extLst>
              <a:ext uri="{FF2B5EF4-FFF2-40B4-BE49-F238E27FC236}">
                <a16:creationId xmlns:a16="http://schemas.microsoft.com/office/drawing/2014/main" id="{1F94C876-E70F-4601-94A7-DBB9964E6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424" y="4653135"/>
            <a:ext cx="1478201" cy="1694864"/>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http://person.zju.edu.cn/attachments/66/1108042701-1715627658.jpg">
            <a:extLst>
              <a:ext uri="{FF2B5EF4-FFF2-40B4-BE49-F238E27FC236}">
                <a16:creationId xmlns:a16="http://schemas.microsoft.com/office/drawing/2014/main" id="{4573BC5B-A6BF-4E23-B327-5451F154C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5625" y="4653134"/>
            <a:ext cx="1262027" cy="168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36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zh-CN" altLang="en-US" sz="3600" dirty="0">
                <a:latin typeface="华文中宋" panose="02010600040101010101" pitchFamily="2" charset="-122"/>
              </a:rPr>
              <a:t>提纲</a:t>
            </a:r>
          </a:p>
        </p:txBody>
      </p:sp>
      <p:sp>
        <p:nvSpPr>
          <p:cNvPr id="6148" name="Rectangle 3"/>
          <p:cNvSpPr>
            <a:spLocks noGrp="1" noChangeArrowheads="1"/>
          </p:cNvSpPr>
          <p:nvPr>
            <p:ph idx="1"/>
          </p:nvPr>
        </p:nvSpPr>
        <p:spPr/>
        <p:txBody>
          <a:bodyPr/>
          <a:lstStyle/>
          <a:p>
            <a:pPr eaLnBrk="1" hangingPunct="1"/>
            <a:r>
              <a:rPr lang="zh-CN" altLang="en-US" sz="2800" dirty="0">
                <a:latin typeface="楷体_GB2312" panose="02010609030101010101" pitchFamily="49" charset="-122"/>
                <a:ea typeface="楷体_GB2312" panose="02010609030101010101" pitchFamily="49" charset="-122"/>
              </a:rPr>
              <a:t>仪表所简介</a:t>
            </a:r>
          </a:p>
          <a:p>
            <a:pPr eaLnBrk="1" hangingPunct="1"/>
            <a:r>
              <a:rPr lang="zh-CN" altLang="en-US" sz="2800" dirty="0">
                <a:latin typeface="楷体_GB2312" panose="02010609030101010101" pitchFamily="49" charset="-122"/>
                <a:ea typeface="楷体_GB2312" panose="02010609030101010101" pitchFamily="49" charset="-122"/>
              </a:rPr>
              <a:t>导师队伍</a:t>
            </a:r>
          </a:p>
          <a:p>
            <a:pPr eaLnBrk="1" hangingPunct="1"/>
            <a:r>
              <a:rPr lang="zh-CN" altLang="en-US" sz="2800" dirty="0">
                <a:latin typeface="楷体_GB2312" panose="02010609030101010101" pitchFamily="49" charset="-122"/>
                <a:ea typeface="楷体_GB2312" panose="02010609030101010101" pitchFamily="49" charset="-122"/>
              </a:rPr>
              <a:t>研究方向、科研特色</a:t>
            </a:r>
            <a:endParaRPr lang="en-US" altLang="zh-CN" sz="2800" dirty="0">
              <a:latin typeface="楷体_GB2312" panose="02010609030101010101" pitchFamily="49" charset="-122"/>
              <a:ea typeface="楷体_GB2312" panose="02010609030101010101" pitchFamily="49" charset="-122"/>
            </a:endParaRPr>
          </a:p>
          <a:p>
            <a:pPr eaLnBrk="1" hangingPunct="1"/>
            <a:r>
              <a:rPr lang="zh-CN" altLang="en-US" sz="2800" dirty="0">
                <a:latin typeface="楷体_GB2312" panose="02010609030101010101" pitchFamily="49" charset="-122"/>
                <a:ea typeface="楷体_GB2312" panose="02010609030101010101" pitchFamily="49" charset="-122"/>
              </a:rPr>
              <a:t>资源配备</a:t>
            </a:r>
          </a:p>
        </p:txBody>
      </p:sp>
    </p:spTree>
    <p:extLst>
      <p:ext uri="{BB962C8B-B14F-4D97-AF65-F5344CB8AC3E}">
        <p14:creationId xmlns:p14="http://schemas.microsoft.com/office/powerpoint/2010/main" val="42536614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a:lstStyle/>
          <a:p>
            <a:r>
              <a:rPr lang="zh-CN" altLang="en-US" sz="3200" dirty="0"/>
              <a:t>天然气能量计量系统</a:t>
            </a:r>
          </a:p>
        </p:txBody>
      </p:sp>
      <p:sp>
        <p:nvSpPr>
          <p:cNvPr id="6" name="内容占位符 5"/>
          <p:cNvSpPr>
            <a:spLocks noGrp="1"/>
          </p:cNvSpPr>
          <p:nvPr>
            <p:ph idx="1"/>
          </p:nvPr>
        </p:nvSpPr>
        <p:spPr>
          <a:xfrm>
            <a:off x="685800" y="1340768"/>
            <a:ext cx="7772400" cy="4755232"/>
          </a:xfrm>
        </p:spPr>
        <p:txBody>
          <a:bodyPr/>
          <a:lstStyle/>
          <a:p>
            <a:r>
              <a:rPr lang="zh-CN" altLang="en-US" sz="2800" dirty="0"/>
              <a:t>背景</a:t>
            </a:r>
          </a:p>
        </p:txBody>
      </p:sp>
      <p:pic>
        <p:nvPicPr>
          <p:cNvPr id="47105" name="Picture 1" descr="H:\Users\Hfji\本科\figure\天然气输送.jpg"/>
          <p:cNvPicPr>
            <a:picLocks noChangeAspect="1" noChangeArrowheads="1"/>
          </p:cNvPicPr>
          <p:nvPr/>
        </p:nvPicPr>
        <p:blipFill>
          <a:blip r:embed="rId2" cstate="print"/>
          <a:srcRect/>
          <a:stretch>
            <a:fillRect/>
          </a:stretch>
        </p:blipFill>
        <p:spPr bwMode="auto">
          <a:xfrm>
            <a:off x="1757561" y="1909957"/>
            <a:ext cx="5628878" cy="3616854"/>
          </a:xfrm>
          <a:prstGeom prst="rect">
            <a:avLst/>
          </a:prstGeom>
          <a:noFill/>
        </p:spPr>
      </p:pic>
      <p:pic>
        <p:nvPicPr>
          <p:cNvPr id="47106" name="Picture 2" descr="H:\Users\Hfji\本科\figure\gas.jpg"/>
          <p:cNvPicPr>
            <a:picLocks noChangeAspect="1" noChangeArrowheads="1"/>
          </p:cNvPicPr>
          <p:nvPr/>
        </p:nvPicPr>
        <p:blipFill>
          <a:blip r:embed="rId3" cstate="print"/>
          <a:srcRect/>
          <a:stretch>
            <a:fillRect/>
          </a:stretch>
        </p:blipFill>
        <p:spPr bwMode="auto">
          <a:xfrm>
            <a:off x="6372200" y="4150189"/>
            <a:ext cx="2324100" cy="2095500"/>
          </a:xfrm>
          <a:prstGeom prst="rect">
            <a:avLst/>
          </a:prstGeom>
          <a:noFill/>
        </p:spPr>
      </p:pic>
      <p:pic>
        <p:nvPicPr>
          <p:cNvPr id="47107" name="Picture 3" descr="H:\Users\Hfji\本科\figure\天然气输送2.jpg"/>
          <p:cNvPicPr>
            <a:picLocks noChangeAspect="1" noChangeArrowheads="1"/>
          </p:cNvPicPr>
          <p:nvPr/>
        </p:nvPicPr>
        <p:blipFill>
          <a:blip r:embed="rId4" cstate="print"/>
          <a:srcRect/>
          <a:stretch>
            <a:fillRect/>
          </a:stretch>
        </p:blipFill>
        <p:spPr bwMode="auto">
          <a:xfrm>
            <a:off x="231676" y="4302100"/>
            <a:ext cx="3356744" cy="1991668"/>
          </a:xfrm>
          <a:prstGeom prst="rect">
            <a:avLst/>
          </a:prstGeom>
          <a:noFill/>
        </p:spPr>
      </p:pic>
    </p:spTree>
    <p:extLst>
      <p:ext uri="{BB962C8B-B14F-4D97-AF65-F5344CB8AC3E}">
        <p14:creationId xmlns:p14="http://schemas.microsoft.com/office/powerpoint/2010/main" val="34558680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685800" y="1412776"/>
            <a:ext cx="7772400" cy="4683224"/>
          </a:xfrm>
        </p:spPr>
        <p:txBody>
          <a:bodyPr/>
          <a:lstStyle/>
          <a:p>
            <a:r>
              <a:rPr lang="zh-CN" altLang="en-US" dirty="0"/>
              <a:t>超声波气体流量计</a:t>
            </a:r>
            <a:endParaRPr lang="en-US" altLang="zh-CN" dirty="0"/>
          </a:p>
          <a:p>
            <a:pPr lvl="1"/>
            <a:r>
              <a:rPr lang="zh-CN" altLang="zh-CN" dirty="0"/>
              <a:t>易于安装维护、</a:t>
            </a:r>
            <a:r>
              <a:rPr lang="zh-CN" altLang="zh-CN" dirty="0">
                <a:solidFill>
                  <a:srgbClr val="FF0000"/>
                </a:solidFill>
              </a:rPr>
              <a:t>无压力</a:t>
            </a:r>
            <a:r>
              <a:rPr lang="zh-CN" altLang="zh-CN" dirty="0"/>
              <a:t>损失、</a:t>
            </a:r>
            <a:r>
              <a:rPr lang="zh-CN" altLang="zh-CN" dirty="0">
                <a:solidFill>
                  <a:srgbClr val="FF0000"/>
                </a:solidFill>
              </a:rPr>
              <a:t>量程比</a:t>
            </a:r>
            <a:r>
              <a:rPr lang="zh-CN" altLang="zh-CN" dirty="0"/>
              <a:t>宽、计量准确可靠、可实现</a:t>
            </a:r>
            <a:r>
              <a:rPr lang="zh-CN" altLang="zh-CN" dirty="0">
                <a:solidFill>
                  <a:srgbClr val="FF0000"/>
                </a:solidFill>
              </a:rPr>
              <a:t>非接触</a:t>
            </a:r>
            <a:r>
              <a:rPr lang="zh-CN" altLang="zh-CN" dirty="0"/>
              <a:t>测量、适用于</a:t>
            </a:r>
            <a:r>
              <a:rPr lang="zh-CN" altLang="zh-CN" dirty="0">
                <a:solidFill>
                  <a:srgbClr val="FF0000"/>
                </a:solidFill>
              </a:rPr>
              <a:t>大管径</a:t>
            </a:r>
            <a:r>
              <a:rPr lang="zh-CN" altLang="zh-CN" dirty="0"/>
              <a:t>流量测量等优点，是一种比较理想的</a:t>
            </a:r>
            <a:r>
              <a:rPr lang="zh-CN" altLang="en-US" dirty="0"/>
              <a:t>气体</a:t>
            </a:r>
            <a:r>
              <a:rPr lang="zh-CN" altLang="zh-CN" dirty="0"/>
              <a:t>流量计。</a:t>
            </a:r>
            <a:endParaRPr lang="en-US" altLang="zh-CN" dirty="0"/>
          </a:p>
          <a:p>
            <a:pPr lvl="1"/>
            <a:r>
              <a:rPr lang="zh-CN" altLang="en-US" dirty="0"/>
              <a:t>目前国内市场上仍</a:t>
            </a:r>
            <a:r>
              <a:rPr lang="zh-CN" altLang="en-US" dirty="0">
                <a:solidFill>
                  <a:srgbClr val="FF0000"/>
                </a:solidFill>
              </a:rPr>
              <a:t>缺乏拥有自主知识产权</a:t>
            </a:r>
            <a:r>
              <a:rPr lang="zh-CN" altLang="en-US" dirty="0"/>
              <a:t>的超声波气体流量计，因此高精度的超声波气体流量计的研制仍是工业界和学术界的研究热点</a:t>
            </a:r>
            <a:endParaRPr lang="en-US" altLang="zh-CN" dirty="0"/>
          </a:p>
        </p:txBody>
      </p:sp>
      <p:pic>
        <p:nvPicPr>
          <p:cNvPr id="27650" name="Picture 2" descr="http://image.cn.made-in-china.com/2f0j01IBoTwtvFhcza/%E5%9F%83%E5%B0%94%E6%96%AF%E7%89%B9ELSTER%E6%B0%94%E4%BD%93%E8%B6%85%E5%A3%B0%E6%B3%A2%E6%B5%81%E9%87%8F%E8%AE%A1Q.Sonic%E7%B3%BB%E5%88%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571" y="4365104"/>
            <a:ext cx="2854715" cy="213676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科隆气体超声波流量计商品大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4279500"/>
            <a:ext cx="3168352" cy="212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256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p:cNvGraphicFramePr>
            <a:graphicFrameLocks noChangeAspect="1"/>
          </p:cNvGraphicFramePr>
          <p:nvPr>
            <p:extLst>
              <p:ext uri="{D42A27DB-BD31-4B8C-83A1-F6EECF244321}">
                <p14:modId xmlns:p14="http://schemas.microsoft.com/office/powerpoint/2010/main" val="2504010920"/>
              </p:ext>
            </p:extLst>
          </p:nvPr>
        </p:nvGraphicFramePr>
        <p:xfrm>
          <a:off x="539552" y="1143000"/>
          <a:ext cx="4197636" cy="3348707"/>
        </p:xfrm>
        <a:graphic>
          <a:graphicData uri="http://schemas.openxmlformats.org/presentationml/2006/ole">
            <mc:AlternateContent xmlns:mc="http://schemas.openxmlformats.org/markup-compatibility/2006">
              <mc:Choice xmlns:v="urn:schemas-microsoft-com:vml" Requires="v">
                <p:oleObj spid="_x0000_s26815" name="Visio" r:id="rId3" imgW="3085614" imgH="2459787" progId="Visio.Drawing.11">
                  <p:embed/>
                </p:oleObj>
              </mc:Choice>
              <mc:Fallback>
                <p:oleObj name="Visio" r:id="rId3" imgW="3085614" imgH="2459787" progId="Visio.Drawing.11">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43000"/>
                        <a:ext cx="4197636" cy="33487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3191988"/>
            <a:ext cx="3528392" cy="2599438"/>
          </a:xfrm>
          <a:prstGeom prst="rect">
            <a:avLst/>
          </a:prstGeom>
        </p:spPr>
      </p:pic>
    </p:spTree>
    <p:extLst>
      <p:ext uri="{BB962C8B-B14F-4D97-AF65-F5344CB8AC3E}">
        <p14:creationId xmlns:p14="http://schemas.microsoft.com/office/powerpoint/2010/main" val="26689125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412776"/>
            <a:ext cx="3382144" cy="4683224"/>
          </a:xfrm>
        </p:spPr>
        <p:txBody>
          <a:bodyPr/>
          <a:lstStyle/>
          <a:p>
            <a:r>
              <a:rPr lang="zh-CN" altLang="en-US" dirty="0"/>
              <a:t>基于</a:t>
            </a:r>
            <a:r>
              <a:rPr lang="zh-CN" altLang="en-US" dirty="0">
                <a:solidFill>
                  <a:srgbClr val="FF0000"/>
                </a:solidFill>
              </a:rPr>
              <a:t>模型法</a:t>
            </a:r>
            <a:r>
              <a:rPr lang="zh-CN" altLang="en-US" dirty="0"/>
              <a:t>的大管径气体超声流量计</a:t>
            </a:r>
            <a:endParaRPr lang="en-US" altLang="zh-CN" dirty="0"/>
          </a:p>
          <a:p>
            <a:r>
              <a:rPr lang="zh-CN" altLang="en-US" dirty="0">
                <a:solidFill>
                  <a:srgbClr val="FF0000"/>
                </a:solidFill>
              </a:rPr>
              <a:t>多通道</a:t>
            </a:r>
            <a:r>
              <a:rPr lang="zh-CN" altLang="en-US" dirty="0"/>
              <a:t>气体超声流量计</a:t>
            </a:r>
            <a:endParaRPr lang="en-US" altLang="zh-CN" dirty="0"/>
          </a:p>
          <a:p>
            <a:r>
              <a:rPr lang="zh-CN" altLang="en-US" dirty="0"/>
              <a:t>形成具有</a:t>
            </a:r>
            <a:r>
              <a:rPr lang="zh-CN" altLang="en-US" dirty="0">
                <a:solidFill>
                  <a:srgbClr val="FF0000"/>
                </a:solidFill>
              </a:rPr>
              <a:t>自主知识产权</a:t>
            </a:r>
            <a:r>
              <a:rPr lang="zh-CN" altLang="en-US" dirty="0"/>
              <a:t>的超声波气体流量计</a:t>
            </a:r>
          </a:p>
        </p:txBody>
      </p:sp>
      <p:pic>
        <p:nvPicPr>
          <p:cNvPr id="4"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599910"/>
            <a:ext cx="22860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5229487" y="3275692"/>
            <a:ext cx="2276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latin typeface="楷体_GB2312" panose="02010609030101010101" pitchFamily="49" charset="-122"/>
                <a:ea typeface="楷体_GB2312" panose="02010609030101010101" pitchFamily="49" charset="-122"/>
              </a:rPr>
              <a:t>双声道超声波传感器</a:t>
            </a:r>
          </a:p>
        </p:txBody>
      </p:sp>
      <p:grpSp>
        <p:nvGrpSpPr>
          <p:cNvPr id="6" name="组合 5"/>
          <p:cNvGrpSpPr/>
          <p:nvPr/>
        </p:nvGrpSpPr>
        <p:grpSpPr>
          <a:xfrm>
            <a:off x="2570931" y="4042467"/>
            <a:ext cx="5655221" cy="2345301"/>
            <a:chOff x="323850" y="3357563"/>
            <a:chExt cx="8031163" cy="3517548"/>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88" y="3357563"/>
              <a:ext cx="7921625"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箭头连接符 7"/>
            <p:cNvCxnSpPr/>
            <p:nvPr/>
          </p:nvCxnSpPr>
          <p:spPr>
            <a:xfrm>
              <a:off x="3170238" y="4581525"/>
              <a:ext cx="0" cy="287338"/>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cxnSp>
          <p:nvCxnSpPr>
            <p:cNvPr id="9" name="直接箭头连接符 8"/>
            <p:cNvCxnSpPr/>
            <p:nvPr/>
          </p:nvCxnSpPr>
          <p:spPr>
            <a:xfrm>
              <a:off x="4610100" y="3797300"/>
              <a:ext cx="0" cy="288925"/>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cxnSp>
          <p:nvCxnSpPr>
            <p:cNvPr id="10" name="直接箭头连接符 9"/>
            <p:cNvCxnSpPr/>
            <p:nvPr/>
          </p:nvCxnSpPr>
          <p:spPr>
            <a:xfrm flipV="1">
              <a:off x="7562850" y="4743450"/>
              <a:ext cx="0" cy="485775"/>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cxnSp>
          <p:nvCxnSpPr>
            <p:cNvPr id="11" name="直接箭头连接符 10"/>
            <p:cNvCxnSpPr/>
            <p:nvPr/>
          </p:nvCxnSpPr>
          <p:spPr>
            <a:xfrm flipV="1">
              <a:off x="2665413" y="6119813"/>
              <a:ext cx="0" cy="250825"/>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cxnSp>
          <p:nvCxnSpPr>
            <p:cNvPr id="12" name="直接箭头连接符 11"/>
            <p:cNvCxnSpPr/>
            <p:nvPr/>
          </p:nvCxnSpPr>
          <p:spPr>
            <a:xfrm flipH="1" flipV="1">
              <a:off x="3817938" y="6080125"/>
              <a:ext cx="215900" cy="290513"/>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cxnSp>
          <p:nvCxnSpPr>
            <p:cNvPr id="13" name="直接箭头连接符 12"/>
            <p:cNvCxnSpPr/>
            <p:nvPr/>
          </p:nvCxnSpPr>
          <p:spPr>
            <a:xfrm>
              <a:off x="938213" y="4221163"/>
              <a:ext cx="0" cy="287337"/>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sp>
          <p:nvSpPr>
            <p:cNvPr id="14" name="TextBox 6"/>
            <p:cNvSpPr txBox="1">
              <a:spLocks noChangeArrowheads="1"/>
            </p:cNvSpPr>
            <p:nvPr/>
          </p:nvSpPr>
          <p:spPr bwMode="auto">
            <a:xfrm>
              <a:off x="323850" y="3806824"/>
              <a:ext cx="1380001" cy="4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2126ED"/>
                  </a:solidFill>
                  <a:latin typeface="Times New Roman" panose="02020603050405020304" pitchFamily="18" charset="0"/>
                  <a:cs typeface="Times New Roman" panose="02020603050405020304" pitchFamily="18" charset="0"/>
                </a:rPr>
                <a:t>Computer</a:t>
              </a:r>
              <a:endParaRPr lang="zh-CN" altLang="en-US" sz="1400" b="1">
                <a:solidFill>
                  <a:srgbClr val="2126ED"/>
                </a:solidFill>
                <a:latin typeface="Times New Roman" panose="02020603050405020304" pitchFamily="18" charset="0"/>
                <a:cs typeface="Times New Roman" panose="02020603050405020304" pitchFamily="18" charset="0"/>
              </a:endParaRPr>
            </a:p>
          </p:txBody>
        </p:sp>
        <p:sp>
          <p:nvSpPr>
            <p:cNvPr id="15" name="TextBox 21"/>
            <p:cNvSpPr txBox="1">
              <a:spLocks noChangeArrowheads="1"/>
            </p:cNvSpPr>
            <p:nvPr/>
          </p:nvSpPr>
          <p:spPr bwMode="auto">
            <a:xfrm>
              <a:off x="354014" y="5665787"/>
              <a:ext cx="1015673" cy="4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2126ED"/>
                  </a:solidFill>
                  <a:latin typeface="Times New Roman" panose="02020603050405020304" pitchFamily="18" charset="0"/>
                  <a:cs typeface="Times New Roman" panose="02020603050405020304" pitchFamily="18" charset="0"/>
                </a:rPr>
                <a:t>Power </a:t>
              </a:r>
              <a:endParaRPr lang="zh-CN" altLang="en-US" sz="1400" b="1">
                <a:solidFill>
                  <a:srgbClr val="2126ED"/>
                </a:solidFill>
                <a:latin typeface="Times New Roman" panose="02020603050405020304" pitchFamily="18" charset="0"/>
                <a:cs typeface="Times New Roman" panose="02020603050405020304" pitchFamily="18" charset="0"/>
              </a:endParaRPr>
            </a:p>
          </p:txBody>
        </p:sp>
        <p:sp>
          <p:nvSpPr>
            <p:cNvPr id="16" name="TextBox 22"/>
            <p:cNvSpPr txBox="1">
              <a:spLocks noChangeArrowheads="1"/>
            </p:cNvSpPr>
            <p:nvPr/>
          </p:nvSpPr>
          <p:spPr bwMode="auto">
            <a:xfrm>
              <a:off x="825500" y="6413499"/>
              <a:ext cx="2602468" cy="4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2126ED"/>
                  </a:solidFill>
                  <a:latin typeface="Times New Roman" panose="02020603050405020304" pitchFamily="18" charset="0"/>
                  <a:cs typeface="Times New Roman" panose="02020603050405020304" pitchFamily="18" charset="0"/>
                </a:rPr>
                <a:t>Data acquisition unit </a:t>
              </a:r>
              <a:endParaRPr lang="zh-CN" altLang="en-US" sz="1400" b="1">
                <a:solidFill>
                  <a:srgbClr val="2126ED"/>
                </a:solidFill>
                <a:latin typeface="Times New Roman" panose="02020603050405020304" pitchFamily="18" charset="0"/>
                <a:cs typeface="Times New Roman" panose="02020603050405020304" pitchFamily="18" charset="0"/>
              </a:endParaRPr>
            </a:p>
          </p:txBody>
        </p:sp>
        <p:cxnSp>
          <p:nvCxnSpPr>
            <p:cNvPr id="17" name="直接箭头连接符 16"/>
            <p:cNvCxnSpPr/>
            <p:nvPr/>
          </p:nvCxnSpPr>
          <p:spPr>
            <a:xfrm>
              <a:off x="1277938" y="5865813"/>
              <a:ext cx="236537" cy="3175"/>
            </a:xfrm>
            <a:prstGeom prst="straightConnector1">
              <a:avLst/>
            </a:prstGeom>
            <a:ln>
              <a:solidFill>
                <a:srgbClr val="2126ED"/>
              </a:solidFill>
              <a:tailEnd type="arrow"/>
            </a:ln>
          </p:spPr>
          <p:style>
            <a:lnRef idx="3">
              <a:schemeClr val="accent2"/>
            </a:lnRef>
            <a:fillRef idx="0">
              <a:schemeClr val="accent2"/>
            </a:fillRef>
            <a:effectRef idx="2">
              <a:schemeClr val="accent2"/>
            </a:effectRef>
            <a:fontRef idx="minor">
              <a:schemeClr val="tx1"/>
            </a:fontRef>
          </p:style>
        </p:cxnSp>
        <p:sp>
          <p:nvSpPr>
            <p:cNvPr id="18" name="TextBox 29"/>
            <p:cNvSpPr txBox="1">
              <a:spLocks noChangeArrowheads="1"/>
            </p:cNvSpPr>
            <p:nvPr/>
          </p:nvSpPr>
          <p:spPr bwMode="auto">
            <a:xfrm>
              <a:off x="3422650" y="6413499"/>
              <a:ext cx="2513686" cy="4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2126ED"/>
                  </a:solidFill>
                  <a:latin typeface="Times New Roman" panose="02020603050405020304" pitchFamily="18" charset="0"/>
                  <a:cs typeface="Times New Roman" panose="02020603050405020304" pitchFamily="18" charset="0"/>
                </a:rPr>
                <a:t>Mode switch module</a:t>
              </a:r>
              <a:endParaRPr lang="zh-CN" altLang="en-US" sz="1400" b="1">
                <a:solidFill>
                  <a:srgbClr val="2126ED"/>
                </a:solidFill>
                <a:latin typeface="Times New Roman" panose="02020603050405020304" pitchFamily="18" charset="0"/>
                <a:cs typeface="Times New Roman" panose="02020603050405020304" pitchFamily="18" charset="0"/>
              </a:endParaRPr>
            </a:p>
          </p:txBody>
        </p:sp>
        <p:sp>
          <p:nvSpPr>
            <p:cNvPr id="19" name="TextBox 30"/>
            <p:cNvSpPr txBox="1">
              <a:spLocks noChangeArrowheads="1"/>
            </p:cNvSpPr>
            <p:nvPr/>
          </p:nvSpPr>
          <p:spPr bwMode="auto">
            <a:xfrm>
              <a:off x="2738437" y="4149726"/>
              <a:ext cx="999829" cy="46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2126ED"/>
                  </a:solidFill>
                  <a:latin typeface="Times New Roman" panose="02020603050405020304" pitchFamily="18" charset="0"/>
                  <a:cs typeface="Times New Roman" panose="02020603050405020304" pitchFamily="18" charset="0"/>
                </a:rPr>
                <a:t>Sensor</a:t>
              </a:r>
              <a:endParaRPr lang="zh-CN" altLang="en-US" sz="1400" b="1">
                <a:solidFill>
                  <a:srgbClr val="2126ED"/>
                </a:solidFill>
                <a:latin typeface="Times New Roman" panose="02020603050405020304" pitchFamily="18" charset="0"/>
                <a:cs typeface="Times New Roman" panose="02020603050405020304" pitchFamily="18" charset="0"/>
              </a:endParaRPr>
            </a:p>
          </p:txBody>
        </p:sp>
        <p:sp>
          <p:nvSpPr>
            <p:cNvPr id="20" name="TextBox 31"/>
            <p:cNvSpPr txBox="1">
              <a:spLocks noChangeArrowheads="1"/>
            </p:cNvSpPr>
            <p:nvPr/>
          </p:nvSpPr>
          <p:spPr bwMode="auto">
            <a:xfrm>
              <a:off x="3127375" y="3357563"/>
              <a:ext cx="2988740" cy="46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solidFill>
                    <a:srgbClr val="2126ED"/>
                  </a:solidFill>
                  <a:latin typeface="Times New Roman" panose="02020603050405020304" pitchFamily="18" charset="0"/>
                  <a:cs typeface="Times New Roman" panose="02020603050405020304" pitchFamily="18" charset="0"/>
                </a:rPr>
                <a:t>Temperature transmitter</a:t>
              </a:r>
              <a:endParaRPr lang="zh-CN" altLang="en-US" sz="1400" b="1" dirty="0">
                <a:solidFill>
                  <a:srgbClr val="2126ED"/>
                </a:solidFill>
                <a:latin typeface="Times New Roman" panose="02020603050405020304" pitchFamily="18" charset="0"/>
                <a:cs typeface="Times New Roman" panose="02020603050405020304" pitchFamily="18" charset="0"/>
              </a:endParaRPr>
            </a:p>
          </p:txBody>
        </p:sp>
        <p:sp>
          <p:nvSpPr>
            <p:cNvPr id="21" name="TextBox 32"/>
            <p:cNvSpPr txBox="1">
              <a:spLocks noChangeArrowheads="1"/>
            </p:cNvSpPr>
            <p:nvPr/>
          </p:nvSpPr>
          <p:spPr bwMode="auto">
            <a:xfrm>
              <a:off x="6784976" y="5389563"/>
              <a:ext cx="1555749" cy="7847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b="1" dirty="0">
                  <a:solidFill>
                    <a:srgbClr val="2126ED"/>
                  </a:solidFill>
                  <a:latin typeface="Times New Roman" panose="02020603050405020304" pitchFamily="18" charset="0"/>
                  <a:cs typeface="Times New Roman" panose="02020603050405020304" pitchFamily="18" charset="0"/>
                </a:rPr>
                <a:t>Pressure transmitter</a:t>
              </a:r>
              <a:endParaRPr lang="zh-CN" altLang="en-US" sz="1400" b="1" dirty="0">
                <a:solidFill>
                  <a:srgbClr val="2126ED"/>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699149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685800" y="1412875"/>
            <a:ext cx="7772400" cy="4683125"/>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侯迪波：</a:t>
            </a:r>
            <a:r>
              <a:rPr lang="en-US" altLang="zh-CN" dirty="0">
                <a:latin typeface="Arial" panose="020B0604020202020204" pitchFamily="34" charset="0"/>
                <a:cs typeface="Arial" panose="020B0604020202020204" pitchFamily="34" charset="0"/>
              </a:rPr>
              <a:t>houdb@zju.edu.cn</a:t>
            </a:r>
          </a:p>
          <a:p>
            <a:pPr lvl="1"/>
            <a:r>
              <a:rPr lang="zh-CN" altLang="en-US" dirty="0">
                <a:latin typeface="Arial" panose="020B0604020202020204" pitchFamily="34" charset="0"/>
                <a:cs typeface="Arial" panose="020B0604020202020204" pitchFamily="34" charset="0"/>
              </a:rPr>
              <a:t>王保良：</a:t>
            </a:r>
            <a:r>
              <a:rPr lang="en-US" altLang="zh-CN" dirty="0">
                <a:latin typeface="Arial" panose="020B0604020202020204" pitchFamily="34" charset="0"/>
                <a:cs typeface="Arial" panose="020B0604020202020204" pitchFamily="34" charset="0"/>
              </a:rPr>
              <a:t>blwang@iipc.zju.edu.cn</a:t>
            </a:r>
          </a:p>
          <a:p>
            <a:pPr lvl="1"/>
            <a:r>
              <a:rPr lang="zh-CN" altLang="en-US" dirty="0">
                <a:latin typeface="Arial" panose="020B0604020202020204" pitchFamily="34" charset="0"/>
                <a:cs typeface="Arial" panose="020B0604020202020204" pitchFamily="34" charset="0"/>
              </a:rPr>
              <a:t>周洪亮：</a:t>
            </a:r>
            <a:r>
              <a:rPr lang="en-US" altLang="zh-CN" dirty="0">
                <a:latin typeface="Arial" panose="020B0604020202020204" pitchFamily="34" charset="0"/>
                <a:cs typeface="Arial" panose="020B0604020202020204" pitchFamily="34" charset="0"/>
              </a:rPr>
              <a:t>zjuzhl@zju.edu.cn</a:t>
            </a:r>
          </a:p>
          <a:p>
            <a:pPr lvl="1"/>
            <a:r>
              <a:rPr lang="zh-CN" altLang="en-US" dirty="0">
                <a:latin typeface="Arial" panose="020B0604020202020204" pitchFamily="34" charset="0"/>
                <a:cs typeface="Arial" panose="020B0604020202020204" pitchFamily="34" charset="0"/>
              </a:rPr>
              <a:t>杨江：</a:t>
            </a:r>
            <a:r>
              <a:rPr lang="en-US" altLang="zh-CN" dirty="0">
                <a:latin typeface="Arial" panose="020B0604020202020204" pitchFamily="34" charset="0"/>
                <a:cs typeface="Arial" panose="020B0604020202020204" pitchFamily="34" charset="0"/>
              </a:rPr>
              <a:t>jyang@iipc.zju.edu.cn</a:t>
            </a:r>
          </a:p>
          <a:p>
            <a:pPr lvl="1"/>
            <a:endParaRPr lang="zh-CN" altLang="en-US"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6C76EE27-4E6D-4F7C-A7B5-8EEB705E75CC}"/>
              </a:ext>
            </a:extLst>
          </p:cNvPr>
          <p:cNvPicPr>
            <a:picLocks noChangeAspect="1"/>
          </p:cNvPicPr>
          <p:nvPr/>
        </p:nvPicPr>
        <p:blipFill>
          <a:blip r:embed="rId2"/>
          <a:stretch>
            <a:fillRect/>
          </a:stretch>
        </p:blipFill>
        <p:spPr>
          <a:xfrm>
            <a:off x="2257458" y="4686721"/>
            <a:ext cx="2242534" cy="1685565"/>
          </a:xfrm>
          <a:prstGeom prst="rect">
            <a:avLst/>
          </a:prstGeom>
        </p:spPr>
      </p:pic>
      <p:pic>
        <p:nvPicPr>
          <p:cNvPr id="5" name="Picture 6" descr="http://mypage.zju.edu.cn/attachments/31/0321063616-1693908964.jpg">
            <a:extLst>
              <a:ext uri="{FF2B5EF4-FFF2-40B4-BE49-F238E27FC236}">
                <a16:creationId xmlns:a16="http://schemas.microsoft.com/office/drawing/2014/main" id="{1196F4AF-DD54-4A49-BADC-12BB5D27D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86721"/>
            <a:ext cx="157165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30DD50B5-863E-4FAB-987D-C94115E95619}"/>
              </a:ext>
            </a:extLst>
          </p:cNvPr>
          <p:cNvPicPr>
            <a:picLocks noChangeAspect="1"/>
          </p:cNvPicPr>
          <p:nvPr/>
        </p:nvPicPr>
        <p:blipFill>
          <a:blip r:embed="rId4"/>
          <a:stretch>
            <a:fillRect/>
          </a:stretch>
        </p:blipFill>
        <p:spPr>
          <a:xfrm>
            <a:off x="4499992" y="4686721"/>
            <a:ext cx="1407827" cy="1694607"/>
          </a:xfrm>
          <a:prstGeom prst="rect">
            <a:avLst/>
          </a:prstGeom>
        </p:spPr>
      </p:pic>
      <p:pic>
        <p:nvPicPr>
          <p:cNvPr id="29698" name="Picture 2" descr="http://cse.zju.edu.cn/wescms/sys/filebrowser/file.php?cmd=download&amp;id=48058">
            <a:extLst>
              <a:ext uri="{FF2B5EF4-FFF2-40B4-BE49-F238E27FC236}">
                <a16:creationId xmlns:a16="http://schemas.microsoft.com/office/drawing/2014/main" id="{06FEF362-6F56-496A-A626-8248574E0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818" y="4686722"/>
            <a:ext cx="2099145" cy="169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23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Arial" panose="020B0604020202020204" pitchFamily="34" charset="0"/>
                <a:cs typeface="Arial" panose="020B0604020202020204" pitchFamily="34" charset="0"/>
              </a:rPr>
              <a:t>太赫兹（</a:t>
            </a:r>
            <a:r>
              <a:rPr lang="en-US" altLang="zh-CN" sz="3200" dirty="0">
                <a:latin typeface="Arial" panose="020B0604020202020204" pitchFamily="34" charset="0"/>
                <a:cs typeface="Arial" panose="020B0604020202020204" pitchFamily="34" charset="0"/>
              </a:rPr>
              <a:t>THz</a:t>
            </a:r>
            <a:r>
              <a:rPr lang="zh-CN" altLang="en-US" sz="3200" dirty="0">
                <a:latin typeface="Arial" panose="020B0604020202020204" pitchFamily="34" charset="0"/>
                <a:cs typeface="Arial" panose="020B0604020202020204" pitchFamily="34" charset="0"/>
              </a:rPr>
              <a:t>）检测技术</a:t>
            </a:r>
          </a:p>
        </p:txBody>
      </p:sp>
      <p:pic>
        <p:nvPicPr>
          <p:cNvPr id="47108" name="Picture 4" descr="http://www.hezhian.com.cn/Images/UpFile/2013681324390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23528" y="1396448"/>
            <a:ext cx="5953380" cy="404036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6516216" y="1988840"/>
            <a:ext cx="2376264" cy="2677656"/>
          </a:xfrm>
          <a:prstGeom prst="rect">
            <a:avLst/>
          </a:prstGeom>
          <a:noFill/>
        </p:spPr>
        <p:txBody>
          <a:bodyPr wrap="square" rtlCol="0">
            <a:spAutoFit/>
          </a:bodyPr>
          <a:lstStyle/>
          <a:p>
            <a:r>
              <a:rPr lang="zh-CN" altLang="en-US" sz="2400" dirty="0">
                <a:latin typeface="Arial" panose="020B0604020202020204" pitchFamily="34" charset="0"/>
                <a:ea typeface="楷体_GB2312" panose="02010609030101010101" pitchFamily="49" charset="-122"/>
                <a:cs typeface="Arial" panose="020B0604020202020204" pitchFamily="34" charset="0"/>
              </a:rPr>
              <a:t>特点：</a:t>
            </a:r>
            <a:endParaRPr lang="en-US" altLang="zh-CN" sz="2400" dirty="0">
              <a:latin typeface="Arial" panose="020B0604020202020204" pitchFamily="34" charset="0"/>
              <a:ea typeface="楷体_GB2312" panose="02010609030101010101" pitchFamily="49" charset="-122"/>
              <a:cs typeface="Arial" panose="020B0604020202020204" pitchFamily="34" charset="0"/>
            </a:endParaRPr>
          </a:p>
          <a:p>
            <a:pPr marL="285750" indent="-285750">
              <a:buFont typeface="Arial" panose="020B0604020202020204" pitchFamily="34" charset="0"/>
              <a:buChar char="•"/>
            </a:pPr>
            <a:r>
              <a:rPr lang="zh-CN" altLang="en-US" sz="2400" dirty="0">
                <a:latin typeface="Arial" panose="020B0604020202020204" pitchFamily="34" charset="0"/>
                <a:ea typeface="楷体_GB2312" panose="02010609030101010101" pitchFamily="49" charset="-122"/>
                <a:cs typeface="Arial" panose="020B0604020202020204" pitchFamily="34" charset="0"/>
              </a:rPr>
              <a:t>低能性</a:t>
            </a:r>
            <a:endParaRPr lang="en-US" altLang="zh-CN" sz="2400" dirty="0">
              <a:latin typeface="Arial" panose="020B0604020202020204" pitchFamily="34" charset="0"/>
              <a:ea typeface="楷体_GB2312" panose="02010609030101010101" pitchFamily="49" charset="-122"/>
              <a:cs typeface="Arial" panose="020B0604020202020204" pitchFamily="34" charset="0"/>
            </a:endParaRPr>
          </a:p>
          <a:p>
            <a:pPr marL="285750" indent="-285750">
              <a:buFont typeface="Arial" panose="020B0604020202020204" pitchFamily="34" charset="0"/>
              <a:buChar char="•"/>
            </a:pPr>
            <a:r>
              <a:rPr lang="zh-CN" altLang="en-US" sz="2400" dirty="0">
                <a:latin typeface="Arial" panose="020B0604020202020204" pitchFamily="34" charset="0"/>
                <a:ea typeface="楷体_GB2312" panose="02010609030101010101" pitchFamily="49" charset="-122"/>
                <a:cs typeface="Arial" panose="020B0604020202020204" pitchFamily="34" charset="0"/>
              </a:rPr>
              <a:t>瞬态性</a:t>
            </a:r>
            <a:endParaRPr lang="en-US" altLang="zh-CN" sz="2400" dirty="0">
              <a:latin typeface="Arial" panose="020B0604020202020204" pitchFamily="34" charset="0"/>
              <a:ea typeface="楷体_GB2312" panose="02010609030101010101" pitchFamily="49" charset="-122"/>
              <a:cs typeface="Arial" panose="020B0604020202020204" pitchFamily="34" charset="0"/>
            </a:endParaRPr>
          </a:p>
          <a:p>
            <a:pPr marL="285750" indent="-285750">
              <a:buFont typeface="Arial" panose="020B0604020202020204" pitchFamily="34" charset="0"/>
              <a:buChar char="•"/>
            </a:pPr>
            <a:r>
              <a:rPr lang="zh-CN" altLang="en-US" sz="2400" dirty="0">
                <a:latin typeface="Arial" panose="020B0604020202020204" pitchFamily="34" charset="0"/>
                <a:ea typeface="楷体_GB2312" panose="02010609030101010101" pitchFamily="49" charset="-122"/>
                <a:cs typeface="Arial" panose="020B0604020202020204" pitchFamily="34" charset="0"/>
              </a:rPr>
              <a:t>宽带性</a:t>
            </a:r>
            <a:endParaRPr lang="en-US" altLang="zh-CN" sz="2400" dirty="0">
              <a:latin typeface="Arial" panose="020B0604020202020204" pitchFamily="34" charset="0"/>
              <a:ea typeface="楷体_GB2312" panose="02010609030101010101" pitchFamily="49" charset="-122"/>
              <a:cs typeface="Arial" panose="020B0604020202020204" pitchFamily="34" charset="0"/>
            </a:endParaRPr>
          </a:p>
          <a:p>
            <a:pPr marL="285750" indent="-285750">
              <a:buFont typeface="Arial" panose="020B0604020202020204" pitchFamily="34" charset="0"/>
              <a:buChar char="•"/>
            </a:pPr>
            <a:r>
              <a:rPr lang="zh-CN" altLang="en-US" sz="2400" dirty="0">
                <a:latin typeface="Arial" panose="020B0604020202020204" pitchFamily="34" charset="0"/>
                <a:ea typeface="楷体_GB2312" panose="02010609030101010101" pitchFamily="49" charset="-122"/>
                <a:cs typeface="Arial" panose="020B0604020202020204" pitchFamily="34" charset="0"/>
              </a:rPr>
              <a:t>非极性物质的穿透力</a:t>
            </a:r>
            <a:endParaRPr lang="en-US" altLang="zh-CN" sz="2400" dirty="0">
              <a:latin typeface="Arial" panose="020B0604020202020204" pitchFamily="34" charset="0"/>
              <a:ea typeface="楷体_GB2312" panose="02010609030101010101" pitchFamily="49" charset="-122"/>
              <a:cs typeface="Arial" panose="020B0604020202020204" pitchFamily="34" charset="0"/>
            </a:endParaRPr>
          </a:p>
          <a:p>
            <a:pPr marL="285750" indent="-285750">
              <a:buFont typeface="Arial" panose="020B0604020202020204" pitchFamily="34" charset="0"/>
              <a:buChar char="•"/>
            </a:pPr>
            <a:r>
              <a:rPr lang="zh-CN" altLang="en-US" sz="2400" dirty="0">
                <a:latin typeface="Arial" panose="020B0604020202020204" pitchFamily="34" charset="0"/>
                <a:ea typeface="楷体_GB2312" panose="02010609030101010101" pitchFamily="49" charset="-122"/>
                <a:cs typeface="Arial" panose="020B0604020202020204" pitchFamily="34" charset="0"/>
              </a:rPr>
              <a:t>宽带信息载体</a:t>
            </a:r>
          </a:p>
        </p:txBody>
      </p:sp>
    </p:spTree>
    <p:extLst>
      <p:ext uri="{BB962C8B-B14F-4D97-AF65-F5344CB8AC3E}">
        <p14:creationId xmlns:p14="http://schemas.microsoft.com/office/powerpoint/2010/main" val="25896606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685800" y="1340768"/>
            <a:ext cx="7772400" cy="4690864"/>
          </a:xfrm>
        </p:spPr>
        <p:txBody>
          <a:bodyPr/>
          <a:lstStyle/>
          <a:p>
            <a:r>
              <a:rPr lang="zh-CN" altLang="en-US" dirty="0"/>
              <a:t>安全检查：太赫兹成像</a:t>
            </a:r>
          </a:p>
        </p:txBody>
      </p:sp>
      <p:pic>
        <p:nvPicPr>
          <p:cNvPr id="48130" name="Picture 2" descr="http://img.scimao.com/attachment/1506/thread/44_1305_1ca0f5dec73f8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988840"/>
            <a:ext cx="5040560" cy="394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8952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556792"/>
            <a:ext cx="7772400" cy="4539208"/>
          </a:xfrm>
        </p:spPr>
        <p:txBody>
          <a:bodyPr/>
          <a:lstStyle/>
          <a:p>
            <a:r>
              <a:rPr lang="zh-CN" altLang="en-US" sz="2400" dirty="0"/>
              <a:t>毒品检测</a:t>
            </a:r>
            <a:endParaRPr lang="en-US" altLang="zh-CN" sz="2400" dirty="0"/>
          </a:p>
          <a:p>
            <a:r>
              <a:rPr lang="zh-CN" altLang="en-US" sz="2400" dirty="0"/>
              <a:t>医学</a:t>
            </a:r>
            <a:endParaRPr lang="en-US" altLang="zh-CN" sz="2400" dirty="0"/>
          </a:p>
          <a:p>
            <a:r>
              <a:rPr lang="zh-CN" altLang="en-US" sz="2400" dirty="0"/>
              <a:t>环境监测</a:t>
            </a:r>
            <a:endParaRPr lang="en-US" altLang="zh-CN" sz="2400" dirty="0"/>
          </a:p>
          <a:p>
            <a:r>
              <a:rPr lang="zh-CN" altLang="en-US" sz="2400" dirty="0"/>
              <a:t>工业无损检测</a:t>
            </a:r>
            <a:endParaRPr lang="en-US" altLang="zh-CN" sz="2400" dirty="0"/>
          </a:p>
          <a:p>
            <a:r>
              <a:rPr lang="zh-CN" altLang="en-US" sz="2400" dirty="0"/>
              <a:t>化学分析</a:t>
            </a:r>
            <a:endParaRPr lang="en-US" altLang="zh-CN" sz="2400" dirty="0"/>
          </a:p>
          <a:p>
            <a:r>
              <a:rPr lang="zh-CN" altLang="en-US" sz="2400" dirty="0"/>
              <a:t>军事通讯</a:t>
            </a:r>
          </a:p>
        </p:txBody>
      </p:sp>
    </p:spTree>
    <p:extLst>
      <p:ext uri="{BB962C8B-B14F-4D97-AF65-F5344CB8AC3E}">
        <p14:creationId xmlns:p14="http://schemas.microsoft.com/office/powerpoint/2010/main" val="6977281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85800" y="1268760"/>
            <a:ext cx="4678288" cy="4827240"/>
          </a:xfrm>
        </p:spPr>
        <p:txBody>
          <a:bodyPr/>
          <a:lstStyle/>
          <a:p>
            <a:r>
              <a:rPr lang="zh-CN" altLang="en-US" dirty="0">
                <a:latin typeface="Arial" panose="020B0604020202020204" pitchFamily="34" charset="0"/>
                <a:cs typeface="Arial" panose="020B0604020202020204" pitchFamily="34" charset="0"/>
              </a:rPr>
              <a:t>针对</a:t>
            </a:r>
            <a:r>
              <a:rPr lang="zh-CN" altLang="en-US" dirty="0">
                <a:solidFill>
                  <a:srgbClr val="FF0000"/>
                </a:solidFill>
                <a:latin typeface="Arial" panose="020B0604020202020204" pitchFamily="34" charset="0"/>
                <a:cs typeface="Arial" panose="020B0604020202020204" pitchFamily="34" charset="0"/>
              </a:rPr>
              <a:t>食品安全</a:t>
            </a:r>
            <a:r>
              <a:rPr lang="zh-CN" altLang="en-US" dirty="0">
                <a:latin typeface="Arial" panose="020B0604020202020204" pitchFamily="34" charset="0"/>
                <a:cs typeface="Arial" panose="020B0604020202020204" pitchFamily="34" charset="0"/>
              </a:rPr>
              <a:t>定性检测与定量分析、</a:t>
            </a:r>
            <a:r>
              <a:rPr lang="zh-CN" altLang="en-US" dirty="0">
                <a:solidFill>
                  <a:srgbClr val="FF0000"/>
                </a:solidFill>
                <a:latin typeface="Arial" panose="020B0604020202020204" pitchFamily="34" charset="0"/>
                <a:cs typeface="Arial" panose="020B0604020202020204" pitchFamily="34" charset="0"/>
              </a:rPr>
              <a:t>生物组织</a:t>
            </a:r>
            <a:r>
              <a:rPr lang="zh-CN" altLang="en-US" dirty="0">
                <a:latin typeface="Arial" panose="020B0604020202020204" pitchFamily="34" charset="0"/>
                <a:cs typeface="Arial" panose="020B0604020202020204" pitchFamily="34" charset="0"/>
              </a:rPr>
              <a:t>病理诊断辅助分析等问题探索新的理论技术方法</a:t>
            </a:r>
          </a:p>
          <a:p>
            <a:r>
              <a:rPr lang="zh-CN" altLang="en-US" dirty="0">
                <a:latin typeface="Arial" panose="020B0604020202020204" pitchFamily="34" charset="0"/>
                <a:cs typeface="Arial" panose="020B0604020202020204" pitchFamily="34" charset="0"/>
              </a:rPr>
              <a:t>工作重点：有机物质分子振动及其</a:t>
            </a:r>
            <a:r>
              <a:rPr lang="en-US" altLang="zh-CN" dirty="0">
                <a:latin typeface="Arial" panose="020B0604020202020204" pitchFamily="34" charset="0"/>
                <a:cs typeface="Arial" panose="020B0604020202020204" pitchFamily="34" charset="0"/>
              </a:rPr>
              <a:t>THz</a:t>
            </a:r>
            <a:r>
              <a:rPr lang="zh-CN" altLang="en-US" dirty="0">
                <a:latin typeface="Arial" panose="020B0604020202020204" pitchFamily="34" charset="0"/>
                <a:cs typeface="Arial" panose="020B0604020202020204" pitchFamily="34" charset="0"/>
              </a:rPr>
              <a:t>波吸收机理研究、</a:t>
            </a:r>
            <a:r>
              <a:rPr lang="en-US" altLang="zh-CN" dirty="0">
                <a:latin typeface="Arial" panose="020B0604020202020204" pitchFamily="34" charset="0"/>
                <a:cs typeface="Arial" panose="020B0604020202020204" pitchFamily="34" charset="0"/>
              </a:rPr>
              <a:t>THz</a:t>
            </a:r>
            <a:r>
              <a:rPr lang="zh-CN" altLang="en-US" dirty="0">
                <a:latin typeface="Arial" panose="020B0604020202020204" pitchFamily="34" charset="0"/>
                <a:cs typeface="Arial" panose="020B0604020202020204" pitchFamily="34" charset="0"/>
              </a:rPr>
              <a:t>波谱特征分析和反演解析、混合物</a:t>
            </a:r>
            <a:r>
              <a:rPr lang="en-US" altLang="zh-CN" dirty="0">
                <a:latin typeface="Arial" panose="020B0604020202020204" pitchFamily="34" charset="0"/>
                <a:cs typeface="Arial" panose="020B0604020202020204" pitchFamily="34" charset="0"/>
              </a:rPr>
              <a:t>THz</a:t>
            </a:r>
            <a:r>
              <a:rPr lang="zh-CN" altLang="en-US" dirty="0">
                <a:latin typeface="Arial" panose="020B0604020202020204" pitchFamily="34" charset="0"/>
                <a:cs typeface="Arial" panose="020B0604020202020204" pitchFamily="34" charset="0"/>
              </a:rPr>
              <a:t>交叉响应机制与特征抽取、典型有机物质</a:t>
            </a:r>
            <a:r>
              <a:rPr lang="en-US" altLang="zh-CN" dirty="0">
                <a:latin typeface="Arial" panose="020B0604020202020204" pitchFamily="34" charset="0"/>
                <a:cs typeface="Arial" panose="020B0604020202020204" pitchFamily="34" charset="0"/>
              </a:rPr>
              <a:t>THz</a:t>
            </a:r>
            <a:r>
              <a:rPr lang="zh-CN" altLang="en-US" dirty="0">
                <a:latin typeface="Arial" panose="020B0604020202020204" pitchFamily="34" charset="0"/>
                <a:cs typeface="Arial" panose="020B0604020202020204" pitchFamily="34" charset="0"/>
              </a:rPr>
              <a:t>指纹光谱数据库构建等</a:t>
            </a:r>
          </a:p>
          <a:p>
            <a:r>
              <a:rPr lang="zh-CN" altLang="en-US" dirty="0">
                <a:latin typeface="Arial" panose="020B0604020202020204" pitchFamily="34" charset="0"/>
                <a:cs typeface="Arial" panose="020B0604020202020204" pitchFamily="34" charset="0"/>
              </a:rPr>
              <a:t>为</a:t>
            </a:r>
            <a:r>
              <a:rPr lang="zh-CN" altLang="en-US" dirty="0">
                <a:solidFill>
                  <a:srgbClr val="FF0000"/>
                </a:solidFill>
                <a:latin typeface="Arial" panose="020B0604020202020204" pitchFamily="34" charset="0"/>
                <a:cs typeface="Arial" panose="020B0604020202020204" pitchFamily="34" charset="0"/>
              </a:rPr>
              <a:t>食品安全、生物医学</a:t>
            </a:r>
            <a:r>
              <a:rPr lang="zh-CN" altLang="en-US" dirty="0">
                <a:latin typeface="Arial" panose="020B0604020202020204" pitchFamily="34" charset="0"/>
                <a:cs typeface="Arial" panose="020B0604020202020204" pitchFamily="34" charset="0"/>
              </a:rPr>
              <a:t>等领域物质检测与鉴别提供技术支持</a:t>
            </a:r>
          </a:p>
        </p:txBody>
      </p:sp>
      <p:pic>
        <p:nvPicPr>
          <p:cNvPr id="4" name="Picture 48" descr="图片5"/>
          <p:cNvPicPr>
            <a:picLocks noChangeAspect="1" noChangeArrowheads="1"/>
          </p:cNvPicPr>
          <p:nvPr/>
        </p:nvPicPr>
        <p:blipFill>
          <a:blip r:embed="rId2" cstate="print"/>
          <a:srcRect/>
          <a:stretch>
            <a:fillRect/>
          </a:stretch>
        </p:blipFill>
        <p:spPr bwMode="auto">
          <a:xfrm>
            <a:off x="6123062" y="3303225"/>
            <a:ext cx="2484437" cy="781050"/>
          </a:xfrm>
          <a:prstGeom prst="rect">
            <a:avLst/>
          </a:prstGeom>
          <a:noFill/>
          <a:ln w="9525">
            <a:noFill/>
            <a:miter lim="800000"/>
            <a:headEnd/>
            <a:tailEnd/>
          </a:ln>
        </p:spPr>
      </p:pic>
      <p:pic>
        <p:nvPicPr>
          <p:cNvPr id="5" name="Picture 146" descr="PIC_0009"/>
          <p:cNvPicPr>
            <a:picLocks noChangeAspect="1" noChangeArrowheads="1"/>
          </p:cNvPicPr>
          <p:nvPr/>
        </p:nvPicPr>
        <p:blipFill>
          <a:blip r:embed="rId3" cstate="print"/>
          <a:srcRect/>
          <a:stretch>
            <a:fillRect/>
          </a:stretch>
        </p:blipFill>
        <p:spPr bwMode="auto">
          <a:xfrm>
            <a:off x="6212755" y="1130384"/>
            <a:ext cx="2305050" cy="1728787"/>
          </a:xfrm>
          <a:prstGeom prst="rect">
            <a:avLst/>
          </a:prstGeom>
          <a:noFill/>
          <a:ln w="9525">
            <a:noFill/>
            <a:miter lim="800000"/>
            <a:headEnd/>
            <a:tailEnd/>
          </a:ln>
        </p:spPr>
      </p:pic>
      <p:sp>
        <p:nvSpPr>
          <p:cNvPr id="6" name="Text Box 147"/>
          <p:cNvSpPr txBox="1">
            <a:spLocks noChangeArrowheads="1"/>
          </p:cNvSpPr>
          <p:nvPr/>
        </p:nvSpPr>
        <p:spPr bwMode="auto">
          <a:xfrm>
            <a:off x="6303243" y="2825834"/>
            <a:ext cx="2124075" cy="366712"/>
          </a:xfrm>
          <a:prstGeom prst="rect">
            <a:avLst/>
          </a:prstGeom>
          <a:noFill/>
          <a:ln w="9525">
            <a:noFill/>
            <a:miter lim="800000"/>
            <a:headEnd/>
            <a:tailEnd/>
          </a:ln>
          <a:effectLst/>
        </p:spPr>
        <p:txBody>
          <a:bodyPr>
            <a:spAutoFit/>
          </a:bodyPr>
          <a:lstStyle/>
          <a:p>
            <a:pPr algn="ctr">
              <a:spcBef>
                <a:spcPct val="50000"/>
              </a:spcBef>
            </a:pPr>
            <a:r>
              <a:rPr lang="en-US" altLang="zh-CN" sz="1800" b="1" dirty="0">
                <a:latin typeface="Arial" panose="020B0604020202020204" pitchFamily="34" charset="0"/>
                <a:ea typeface="楷体_GB2312" panose="02010609030101010101" pitchFamily="49" charset="-122"/>
                <a:cs typeface="Arial" panose="020B0604020202020204" pitchFamily="34" charset="0"/>
              </a:rPr>
              <a:t>THz-TDS</a:t>
            </a:r>
            <a:r>
              <a:rPr lang="zh-CN" altLang="en-US" sz="1800" b="1" dirty="0">
                <a:latin typeface="Arial" panose="020B0604020202020204" pitchFamily="34" charset="0"/>
                <a:ea typeface="楷体_GB2312" panose="02010609030101010101" pitchFamily="49" charset="-122"/>
                <a:cs typeface="Arial" panose="020B0604020202020204" pitchFamily="34" charset="0"/>
              </a:rPr>
              <a:t>系统</a:t>
            </a:r>
          </a:p>
        </p:txBody>
      </p:sp>
      <p:sp>
        <p:nvSpPr>
          <p:cNvPr id="7" name="Text Box 148"/>
          <p:cNvSpPr txBox="1">
            <a:spLocks noChangeArrowheads="1"/>
          </p:cNvSpPr>
          <p:nvPr/>
        </p:nvSpPr>
        <p:spPr bwMode="auto">
          <a:xfrm>
            <a:off x="6120680" y="4049350"/>
            <a:ext cx="2489200" cy="366712"/>
          </a:xfrm>
          <a:prstGeom prst="rect">
            <a:avLst/>
          </a:prstGeom>
          <a:noFill/>
          <a:ln w="9525">
            <a:noFill/>
            <a:miter lim="800000"/>
            <a:headEnd/>
            <a:tailEnd/>
          </a:ln>
          <a:effectLst/>
        </p:spPr>
        <p:txBody>
          <a:bodyPr>
            <a:spAutoFit/>
          </a:bodyPr>
          <a:lstStyle/>
          <a:p>
            <a:pPr algn="ctr">
              <a:spcBef>
                <a:spcPct val="50000"/>
              </a:spcBef>
            </a:pPr>
            <a:r>
              <a:rPr lang="en-US" altLang="zh-CN" sz="1800" b="1" dirty="0">
                <a:latin typeface="Arial" panose="020B0604020202020204" pitchFamily="34" charset="0"/>
                <a:ea typeface="楷体_GB2312" panose="02010609030101010101" pitchFamily="49" charset="-122"/>
                <a:cs typeface="Arial" panose="020B0604020202020204" pitchFamily="34" charset="0"/>
              </a:rPr>
              <a:t>THz</a:t>
            </a:r>
            <a:r>
              <a:rPr lang="zh-CN" altLang="en-US" sz="1800" b="1" dirty="0">
                <a:latin typeface="Arial" panose="020B0604020202020204" pitchFamily="34" charset="0"/>
                <a:ea typeface="楷体_GB2312" panose="02010609030101010101" pitchFamily="49" charset="-122"/>
                <a:cs typeface="Arial" panose="020B0604020202020204" pitchFamily="34" charset="0"/>
              </a:rPr>
              <a:t>光谱解析理论</a:t>
            </a:r>
            <a:endParaRPr lang="zh-CN" altLang="en-US" sz="1800" dirty="0">
              <a:latin typeface="Arial" panose="020B0604020202020204" pitchFamily="34" charset="0"/>
              <a:ea typeface="楷体_GB2312" panose="02010609030101010101" pitchFamily="49" charset="-122"/>
              <a:cs typeface="Arial" panose="020B0604020202020204" pitchFamily="34" charset="0"/>
            </a:endParaRPr>
          </a:p>
        </p:txBody>
      </p:sp>
      <p:sp>
        <p:nvSpPr>
          <p:cNvPr id="8" name="Text Box 149"/>
          <p:cNvSpPr txBox="1">
            <a:spLocks noChangeArrowheads="1"/>
          </p:cNvSpPr>
          <p:nvPr/>
        </p:nvSpPr>
        <p:spPr bwMode="auto">
          <a:xfrm>
            <a:off x="6087343" y="5870599"/>
            <a:ext cx="2555875" cy="366713"/>
          </a:xfrm>
          <a:prstGeom prst="rect">
            <a:avLst/>
          </a:prstGeom>
          <a:noFill/>
          <a:ln w="9525">
            <a:noFill/>
            <a:miter lim="800000"/>
            <a:headEnd/>
            <a:tailEnd/>
          </a:ln>
          <a:effectLst/>
        </p:spPr>
        <p:txBody>
          <a:bodyPr>
            <a:spAutoFit/>
          </a:bodyPr>
          <a:lstStyle/>
          <a:p>
            <a:pPr algn="ctr">
              <a:spcBef>
                <a:spcPct val="50000"/>
              </a:spcBef>
            </a:pPr>
            <a:r>
              <a:rPr lang="en-US" altLang="zh-CN" sz="1800" b="1" dirty="0">
                <a:latin typeface="Arial" panose="020B0604020202020204" pitchFamily="34" charset="0"/>
                <a:ea typeface="楷体_GB2312" panose="02010609030101010101" pitchFamily="49" charset="-122"/>
                <a:cs typeface="Arial" panose="020B0604020202020204" pitchFamily="34" charset="0"/>
              </a:rPr>
              <a:t>THz</a:t>
            </a:r>
            <a:r>
              <a:rPr lang="zh-CN" altLang="en-US" sz="1800" b="1" dirty="0">
                <a:latin typeface="Arial" panose="020B0604020202020204" pitchFamily="34" charset="0"/>
                <a:ea typeface="楷体_GB2312" panose="02010609030101010101" pitchFamily="49" charset="-122"/>
                <a:cs typeface="Arial" panose="020B0604020202020204" pitchFamily="34" charset="0"/>
              </a:rPr>
              <a:t>指纹图谱分析技术</a:t>
            </a:r>
          </a:p>
        </p:txBody>
      </p:sp>
      <p:pic>
        <p:nvPicPr>
          <p:cNvPr id="9" name="Picture 150" descr="未命名"/>
          <p:cNvPicPr>
            <a:picLocks noChangeAspect="1" noChangeArrowheads="1"/>
          </p:cNvPicPr>
          <p:nvPr/>
        </p:nvPicPr>
        <p:blipFill>
          <a:blip r:embed="rId4" cstate="print"/>
          <a:srcRect/>
          <a:stretch>
            <a:fillRect/>
          </a:stretch>
        </p:blipFill>
        <p:spPr bwMode="auto">
          <a:xfrm>
            <a:off x="6257999" y="4526741"/>
            <a:ext cx="2214562" cy="1347787"/>
          </a:xfrm>
          <a:prstGeom prst="rect">
            <a:avLst/>
          </a:prstGeom>
          <a:noFill/>
          <a:ln w="9525">
            <a:noFill/>
            <a:miter lim="800000"/>
            <a:headEnd/>
            <a:tailEnd/>
          </a:ln>
        </p:spPr>
      </p:pic>
    </p:spTree>
    <p:extLst>
      <p:ext uri="{BB962C8B-B14F-4D97-AF65-F5344CB8AC3E}">
        <p14:creationId xmlns:p14="http://schemas.microsoft.com/office/powerpoint/2010/main" val="10912504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Arial" panose="020B0604020202020204" pitchFamily="34" charset="0"/>
              <a:cs typeface="Arial" panose="020B0604020202020204" pitchFamily="34" charset="0"/>
            </a:endParaRPr>
          </a:p>
        </p:txBody>
      </p:sp>
      <p:sp>
        <p:nvSpPr>
          <p:cNvPr id="4" name="内容占位符 2"/>
          <p:cNvSpPr>
            <a:spLocks noGrp="1"/>
          </p:cNvSpPr>
          <p:nvPr>
            <p:ph idx="1"/>
          </p:nvPr>
        </p:nvSpPr>
        <p:spPr>
          <a:xfrm>
            <a:off x="685800" y="1412875"/>
            <a:ext cx="7772400" cy="4683125"/>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张光新：</a:t>
            </a:r>
            <a:r>
              <a:rPr lang="en-US" altLang="zh-CN" dirty="0">
                <a:latin typeface="Arial" panose="020B0604020202020204" pitchFamily="34" charset="0"/>
                <a:cs typeface="Arial" panose="020B0604020202020204" pitchFamily="34" charset="0"/>
              </a:rPr>
              <a:t>gxzhang@zju.edu.cn</a:t>
            </a:r>
          </a:p>
          <a:p>
            <a:pPr lvl="1"/>
            <a:r>
              <a:rPr lang="zh-CN" altLang="en-US" dirty="0">
                <a:latin typeface="Arial" panose="020B0604020202020204" pitchFamily="34" charset="0"/>
                <a:cs typeface="Arial" panose="020B0604020202020204" pitchFamily="34" charset="0"/>
              </a:rPr>
              <a:t>侯迪波：</a:t>
            </a:r>
            <a:r>
              <a:rPr lang="en-US" altLang="zh-CN" dirty="0">
                <a:latin typeface="Arial" panose="020B0604020202020204" pitchFamily="34" charset="0"/>
                <a:cs typeface="Arial" panose="020B0604020202020204" pitchFamily="34" charset="0"/>
              </a:rPr>
              <a:t>houdb@zju.edu.cn</a:t>
            </a:r>
          </a:p>
          <a:p>
            <a:pPr lvl="1"/>
            <a:r>
              <a:rPr lang="zh-CN" altLang="en-US" dirty="0">
                <a:latin typeface="Arial" panose="020B0604020202020204" pitchFamily="34" charset="0"/>
                <a:cs typeface="Arial" panose="020B0604020202020204" pitchFamily="34" charset="0"/>
              </a:rPr>
              <a:t>黄平捷：</a:t>
            </a:r>
            <a:r>
              <a:rPr lang="en-US" altLang="zh-CN" dirty="0">
                <a:latin typeface="Arial" panose="020B0604020202020204" pitchFamily="34" charset="0"/>
                <a:cs typeface="Arial" panose="020B0604020202020204" pitchFamily="34" charset="0"/>
              </a:rPr>
              <a:t>huangpingjie@zju.edu.cn</a:t>
            </a:r>
          </a:p>
          <a:p>
            <a:pPr lvl="1"/>
            <a:endParaRPr lang="zh-CN" altLang="en-US" dirty="0">
              <a:latin typeface="Arial" panose="020B0604020202020204" pitchFamily="34" charset="0"/>
              <a:cs typeface="Arial" panose="020B0604020202020204" pitchFamily="34" charset="0"/>
            </a:endParaRPr>
          </a:p>
        </p:txBody>
      </p:sp>
      <p:pic>
        <p:nvPicPr>
          <p:cNvPr id="5" name="Picture 2" descr="http://cse.zju.edu.cn/wescms/sys/filebrowser/file.php?cmd=download&amp;id=46201">
            <a:extLst>
              <a:ext uri="{FF2B5EF4-FFF2-40B4-BE49-F238E27FC236}">
                <a16:creationId xmlns:a16="http://schemas.microsoft.com/office/drawing/2014/main" id="{3AF14F59-8F5A-4CBC-8E15-BD88440F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074" y="4254418"/>
            <a:ext cx="1592806" cy="16803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mypage.zju.edu.cn/attachments/31/0321063616-1693908964.jpg">
            <a:extLst>
              <a:ext uri="{FF2B5EF4-FFF2-40B4-BE49-F238E27FC236}">
                <a16:creationId xmlns:a16="http://schemas.microsoft.com/office/drawing/2014/main" id="{73603656-D417-49D5-9306-CD6534B46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254417"/>
            <a:ext cx="157165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cse.zju.edu.cn/wescms/sys/filebrowser/file.php?cmd=download&amp;id=48001">
            <a:extLst>
              <a:ext uri="{FF2B5EF4-FFF2-40B4-BE49-F238E27FC236}">
                <a16:creationId xmlns:a16="http://schemas.microsoft.com/office/drawing/2014/main" id="{8426C8FE-6CCA-4FB3-A1E3-0FB8A5126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536" y="4254416"/>
            <a:ext cx="1478201" cy="169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009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mn-ea"/>
              </a:rPr>
              <a:t>仪表所简介</a:t>
            </a:r>
            <a:endParaRPr lang="zh-CN" altLang="en-US" sz="3200" dirty="0"/>
          </a:p>
        </p:txBody>
      </p:sp>
      <p:sp>
        <p:nvSpPr>
          <p:cNvPr id="7172" name="Rectangle 3"/>
          <p:cNvSpPr>
            <a:spLocks noGrp="1" noChangeArrowheads="1"/>
          </p:cNvSpPr>
          <p:nvPr>
            <p:ph idx="1"/>
          </p:nvPr>
        </p:nvSpPr>
        <p:spPr>
          <a:xfrm>
            <a:off x="539552" y="1268760"/>
            <a:ext cx="7772400" cy="4680520"/>
          </a:xfrm>
        </p:spPr>
        <p:txBody>
          <a:bodyPr/>
          <a:lstStyle/>
          <a:p>
            <a:pPr eaLnBrk="1" hangingPunct="1">
              <a:lnSpc>
                <a:spcPct val="80000"/>
              </a:lnSpc>
            </a:pPr>
            <a:r>
              <a:rPr lang="zh-CN" altLang="en-US" dirty="0"/>
              <a:t>自动化仪表研究所（简称仪表所）自建所以来一直从事“</a:t>
            </a:r>
            <a:r>
              <a:rPr lang="zh-CN" altLang="en-US" dirty="0">
                <a:solidFill>
                  <a:srgbClr val="FF0000"/>
                </a:solidFill>
              </a:rPr>
              <a:t>检测技术与自动化装置</a:t>
            </a:r>
            <a:r>
              <a:rPr lang="zh-CN" altLang="en-US" dirty="0"/>
              <a:t>”学科的教学、科研工作。在</a:t>
            </a:r>
            <a:r>
              <a:rPr lang="en-US" altLang="zh-CN" dirty="0"/>
              <a:t>2001</a:t>
            </a:r>
            <a:r>
              <a:rPr lang="zh-CN" altLang="en-US" dirty="0"/>
              <a:t>年即被评为国家重点学科，在多次二级学科评估中均名列前茅。整体学术和科研水平在国内“检测技术与自动化装置”二级学科中稳居国内领先地位。</a:t>
            </a:r>
            <a:endParaRPr lang="en-US" altLang="zh-CN" dirty="0"/>
          </a:p>
          <a:p>
            <a:pPr eaLnBrk="1" hangingPunct="1">
              <a:lnSpc>
                <a:spcPct val="80000"/>
              </a:lnSpc>
            </a:pPr>
            <a:endParaRPr lang="zh-CN" altLang="en-US" dirty="0"/>
          </a:p>
          <a:p>
            <a:pPr eaLnBrk="1" hangingPunct="1">
              <a:lnSpc>
                <a:spcPct val="80000"/>
              </a:lnSpc>
            </a:pPr>
            <a:r>
              <a:rPr lang="zh-CN" altLang="en-US" dirty="0"/>
              <a:t>复杂过程参数检测技术</a:t>
            </a:r>
            <a:r>
              <a:rPr lang="en-US" altLang="zh-CN" dirty="0"/>
              <a:t>-</a:t>
            </a:r>
            <a:r>
              <a:rPr lang="zh-CN" altLang="en-US" dirty="0"/>
              <a:t>多相流检测技术、水质检测和预警技术、特种自动化仪表以及专有特种控制装置等是目前自动化仪表研究所的重点研究领域。所获得的相关研究成果已达国际先进水平，并已得到较广泛的应用，取得了巨大的经济效益和社会效益。</a:t>
            </a:r>
            <a:endParaRPr lang="en-US" altLang="zh-CN" dirty="0"/>
          </a:p>
          <a:p>
            <a:pPr eaLnBrk="1" hangingPunct="1">
              <a:lnSpc>
                <a:spcPct val="80000"/>
              </a:lnSpc>
            </a:pPr>
            <a:endParaRPr lang="en-US" altLang="zh-CN" dirty="0"/>
          </a:p>
          <a:p>
            <a:pPr eaLnBrk="1" hangingPunct="1">
              <a:lnSpc>
                <a:spcPct val="80000"/>
              </a:lnSpc>
            </a:pPr>
            <a:r>
              <a:rPr lang="zh-CN" altLang="en-US" dirty="0"/>
              <a:t>自动化仪表研究所目前已具备相当的国际影响力。与欧美日多所大学和科研机构建立良好的合作关系。</a:t>
            </a:r>
          </a:p>
        </p:txBody>
      </p:sp>
    </p:spTree>
    <p:extLst>
      <p:ext uri="{BB962C8B-B14F-4D97-AF65-F5344CB8AC3E}">
        <p14:creationId xmlns:p14="http://schemas.microsoft.com/office/powerpoint/2010/main" val="381313733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Arial" panose="020B0604020202020204" pitchFamily="34" charset="0"/>
                <a:cs typeface="Arial" panose="020B0604020202020204" pitchFamily="34" charset="0"/>
              </a:rPr>
              <a:t>非介入式压力检测</a:t>
            </a:r>
          </a:p>
        </p:txBody>
      </p:sp>
      <p:sp>
        <p:nvSpPr>
          <p:cNvPr id="3" name="内容占位符 2"/>
          <p:cNvSpPr>
            <a:spLocks noGrp="1"/>
          </p:cNvSpPr>
          <p:nvPr>
            <p:ph idx="1"/>
          </p:nvPr>
        </p:nvSpPr>
        <p:spPr>
          <a:xfrm>
            <a:off x="685800" y="1268760"/>
            <a:ext cx="7772400" cy="4827240"/>
          </a:xfrm>
        </p:spPr>
        <p:txBody>
          <a:bodyPr/>
          <a:lstStyle/>
          <a:p>
            <a:pPr eaLnBrk="1" hangingPunct="1">
              <a:lnSpc>
                <a:spcPct val="125000"/>
              </a:lnSpc>
              <a:spcAft>
                <a:spcPts val="600"/>
              </a:spcAft>
            </a:pPr>
            <a:r>
              <a:rPr lang="zh-CN" altLang="en-US" sz="2800" dirty="0">
                <a:latin typeface="Arial" panose="020B0604020202020204" pitchFamily="34" charset="0"/>
                <a:cs typeface="Arial" panose="020B0604020202020204" pitchFamily="34" charset="0"/>
              </a:rPr>
              <a:t>背景</a:t>
            </a:r>
            <a:endParaRPr lang="en-US" altLang="zh-CN" sz="2800" dirty="0">
              <a:latin typeface="Arial" panose="020B0604020202020204" pitchFamily="34" charset="0"/>
              <a:cs typeface="Arial" panose="020B0604020202020204" pitchFamily="34" charset="0"/>
            </a:endParaRPr>
          </a:p>
          <a:p>
            <a:pPr lvl="1" eaLnBrk="1" hangingPunct="1">
              <a:lnSpc>
                <a:spcPct val="125000"/>
              </a:lnSpc>
              <a:spcAft>
                <a:spcPts val="600"/>
              </a:spcAft>
            </a:pPr>
            <a:r>
              <a:rPr lang="zh-CN" altLang="en-US" b="1" dirty="0">
                <a:latin typeface="Arial" panose="020B0604020202020204" pitchFamily="34" charset="0"/>
                <a:cs typeface="Arial" panose="020B0604020202020204" pitchFamily="34" charset="0"/>
              </a:rPr>
              <a:t>传统压力检测方法：</a:t>
            </a:r>
            <a:r>
              <a:rPr lang="zh-CN" altLang="en-US" b="1" dirty="0">
                <a:solidFill>
                  <a:srgbClr val="FF0000"/>
                </a:solidFill>
                <a:latin typeface="Arial" panose="020B0604020202020204" pitchFamily="34" charset="0"/>
                <a:cs typeface="Arial" panose="020B0604020202020204" pitchFamily="34" charset="0"/>
              </a:rPr>
              <a:t>介入式</a:t>
            </a:r>
            <a:endParaRPr lang="en-US" altLang="zh-CN" b="1" dirty="0">
              <a:latin typeface="Arial" panose="020B0604020202020204" pitchFamily="34" charset="0"/>
              <a:cs typeface="Arial" panose="020B0604020202020204" pitchFamily="34" charset="0"/>
            </a:endParaRPr>
          </a:p>
          <a:p>
            <a:pPr lvl="1" eaLnBrk="1" hangingPunct="1">
              <a:lnSpc>
                <a:spcPct val="125000"/>
              </a:lnSpc>
              <a:spcAft>
                <a:spcPts val="600"/>
              </a:spcAft>
            </a:pPr>
            <a:r>
              <a:rPr lang="zh-CN" altLang="en-US" b="1" dirty="0">
                <a:solidFill>
                  <a:srgbClr val="FF0000"/>
                </a:solidFill>
                <a:latin typeface="Arial" panose="020B0604020202020204" pitchFamily="34" charset="0"/>
                <a:cs typeface="Arial" panose="020B0604020202020204" pitchFamily="34" charset="0"/>
              </a:rPr>
              <a:t>安全性</a:t>
            </a:r>
            <a:r>
              <a:rPr lang="zh-CN" altLang="en-US" b="1" dirty="0">
                <a:latin typeface="Arial" panose="020B0604020202020204" pitchFamily="34" charset="0"/>
                <a:cs typeface="Arial" panose="020B0604020202020204" pitchFamily="34" charset="0"/>
              </a:rPr>
              <a:t>   开孔会引起孔边缘局部应力集中，开孔后的应力峰值一般可达薄膜应力的</a:t>
            </a:r>
            <a:r>
              <a:rPr lang="en-US" altLang="zh-CN" b="1" dirty="0">
                <a:latin typeface="Arial" panose="020B0604020202020204" pitchFamily="34" charset="0"/>
                <a:cs typeface="Arial" panose="020B0604020202020204" pitchFamily="34" charset="0"/>
              </a:rPr>
              <a:t>3-6</a:t>
            </a:r>
            <a:r>
              <a:rPr lang="zh-CN" altLang="en-US" b="1" dirty="0">
                <a:latin typeface="Arial" panose="020B0604020202020204" pitchFamily="34" charset="0"/>
                <a:cs typeface="Arial" panose="020B0604020202020204" pitchFamily="34" charset="0"/>
              </a:rPr>
              <a:t>倍，容易引发裂纹等缺陷，是许多压力容器安全事故的重要原因；</a:t>
            </a:r>
          </a:p>
          <a:p>
            <a:pPr lvl="1" eaLnBrk="1" hangingPunct="1">
              <a:lnSpc>
                <a:spcPct val="125000"/>
              </a:lnSpc>
              <a:spcAft>
                <a:spcPts val="600"/>
              </a:spcAft>
            </a:pPr>
            <a:r>
              <a:rPr lang="zh-CN" altLang="en-US" b="1" dirty="0">
                <a:solidFill>
                  <a:srgbClr val="FF0000"/>
                </a:solidFill>
                <a:latin typeface="Arial" panose="020B0604020202020204" pitchFamily="34" charset="0"/>
                <a:cs typeface="Arial" panose="020B0604020202020204" pitchFamily="34" charset="0"/>
              </a:rPr>
              <a:t>预留位置  </a:t>
            </a:r>
            <a:r>
              <a:rPr lang="zh-CN" altLang="en-US" b="1" dirty="0">
                <a:latin typeface="Arial" panose="020B0604020202020204" pitchFamily="34" charset="0"/>
                <a:cs typeface="Arial" panose="020B0604020202020204" pitchFamily="34" charset="0"/>
              </a:rPr>
              <a:t>工程应用中有些压力管道没有空间或者安装压力表影响设备功能；</a:t>
            </a:r>
            <a:endParaRPr lang="en-US" altLang="zh-CN" b="1" dirty="0">
              <a:latin typeface="Arial" panose="020B0604020202020204" pitchFamily="34" charset="0"/>
              <a:cs typeface="Arial" panose="020B0604020202020204" pitchFamily="34" charset="0"/>
            </a:endParaRPr>
          </a:p>
          <a:p>
            <a:pPr lvl="1" eaLnBrk="1" hangingPunct="1">
              <a:lnSpc>
                <a:spcPct val="125000"/>
              </a:lnSpc>
              <a:spcAft>
                <a:spcPts val="600"/>
              </a:spcAft>
            </a:pPr>
            <a:r>
              <a:rPr lang="zh-CN" altLang="en-US" b="1" dirty="0">
                <a:solidFill>
                  <a:srgbClr val="FF0000"/>
                </a:solidFill>
                <a:latin typeface="Arial" panose="020B0604020202020204" pitchFamily="34" charset="0"/>
                <a:cs typeface="Arial" panose="020B0604020202020204" pitchFamily="34" charset="0"/>
              </a:rPr>
              <a:t>介质</a:t>
            </a:r>
            <a:r>
              <a:rPr lang="zh-CN" altLang="en-US" b="1" dirty="0">
                <a:latin typeface="Arial" panose="020B0604020202020204" pitchFamily="34" charset="0"/>
                <a:cs typeface="Arial" panose="020B0604020202020204" pitchFamily="34" charset="0"/>
              </a:rPr>
              <a:t>的腐蚀、引压管的堵塞、动态特性等。</a:t>
            </a:r>
          </a:p>
          <a:p>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7163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Group 4"/>
          <p:cNvGrpSpPr>
            <a:grpSpLocks/>
          </p:cNvGrpSpPr>
          <p:nvPr/>
        </p:nvGrpSpPr>
        <p:grpSpPr bwMode="auto">
          <a:xfrm>
            <a:off x="881063" y="1412776"/>
            <a:ext cx="7724775" cy="822325"/>
            <a:chOff x="894" y="1906"/>
            <a:chExt cx="4866" cy="518"/>
          </a:xfrm>
        </p:grpSpPr>
        <p:sp>
          <p:nvSpPr>
            <p:cNvPr id="23557" name="Text Box 5"/>
            <p:cNvSpPr txBox="1">
              <a:spLocks noChangeArrowheads="1"/>
            </p:cNvSpPr>
            <p:nvPr/>
          </p:nvSpPr>
          <p:spPr bwMode="auto">
            <a:xfrm>
              <a:off x="894" y="1982"/>
              <a:ext cx="467" cy="442"/>
            </a:xfrm>
            <a:prstGeom prst="rect">
              <a:avLst/>
            </a:prstGeom>
            <a:noFill/>
            <a:ln w="9525">
              <a:noFill/>
              <a:miter lim="800000"/>
              <a:headEnd/>
              <a:tailEnd/>
            </a:ln>
          </p:spPr>
          <p:txBody>
            <a:bodyPr>
              <a:spAutoFit/>
            </a:bodyPr>
            <a:lstStyle/>
            <a:p>
              <a:pPr eaLnBrk="1" hangingPunct="1"/>
              <a:r>
                <a:rPr lang="zh-CN" altLang="en-US" sz="2000" b="1" dirty="0">
                  <a:solidFill>
                    <a:srgbClr val="FF0000"/>
                  </a:solidFill>
                  <a:latin typeface="楷体_GB2312" panose="02010609030101010101" pitchFamily="49" charset="-122"/>
                  <a:ea typeface="楷体_GB2312" panose="02010609030101010101" pitchFamily="49" charset="-122"/>
                </a:rPr>
                <a:t>压力</a:t>
              </a:r>
              <a:r>
                <a:rPr lang="zh-CN" altLang="en-US" sz="2000" b="1" dirty="0">
                  <a:solidFill>
                    <a:srgbClr val="000000"/>
                  </a:solidFill>
                  <a:latin typeface="楷体_GB2312" panose="02010609030101010101" pitchFamily="49" charset="-122"/>
                  <a:ea typeface="楷体_GB2312" panose="02010609030101010101" pitchFamily="49" charset="-122"/>
                </a:rPr>
                <a:t>变化</a:t>
              </a:r>
            </a:p>
          </p:txBody>
        </p:sp>
        <p:sp>
          <p:nvSpPr>
            <p:cNvPr id="23558" name="Text Box 6"/>
            <p:cNvSpPr txBox="1">
              <a:spLocks noChangeArrowheads="1"/>
            </p:cNvSpPr>
            <p:nvPr/>
          </p:nvSpPr>
          <p:spPr bwMode="auto">
            <a:xfrm>
              <a:off x="1587" y="1979"/>
              <a:ext cx="817" cy="442"/>
            </a:xfrm>
            <a:prstGeom prst="rect">
              <a:avLst/>
            </a:prstGeom>
            <a:noFill/>
            <a:ln w="9525">
              <a:noFill/>
              <a:miter lim="800000"/>
              <a:headEnd/>
              <a:tailEnd/>
            </a:ln>
          </p:spPr>
          <p:txBody>
            <a:bodyPr>
              <a:spAutoFit/>
            </a:bodyPr>
            <a:lstStyle/>
            <a:p>
              <a:pPr eaLnBrk="1" hangingPunct="1"/>
              <a:r>
                <a:rPr lang="zh-CN" altLang="en-US" sz="2000" b="1" dirty="0">
                  <a:solidFill>
                    <a:srgbClr val="000000"/>
                  </a:solidFill>
                  <a:latin typeface="楷体_GB2312" panose="02010609030101010101" pitchFamily="49" charset="-122"/>
                  <a:ea typeface="楷体_GB2312" panose="02010609030101010101" pitchFamily="49" charset="-122"/>
                </a:rPr>
                <a:t>容器壁应力变化</a:t>
              </a:r>
            </a:p>
          </p:txBody>
        </p:sp>
        <p:sp>
          <p:nvSpPr>
            <p:cNvPr id="23559" name="Text Box 7"/>
            <p:cNvSpPr txBox="1">
              <a:spLocks noChangeArrowheads="1"/>
            </p:cNvSpPr>
            <p:nvPr/>
          </p:nvSpPr>
          <p:spPr bwMode="auto">
            <a:xfrm>
              <a:off x="2631" y="1979"/>
              <a:ext cx="817" cy="442"/>
            </a:xfrm>
            <a:prstGeom prst="rect">
              <a:avLst/>
            </a:prstGeom>
            <a:noFill/>
            <a:ln w="9525">
              <a:noFill/>
              <a:miter lim="800000"/>
              <a:headEnd/>
              <a:tailEnd/>
            </a:ln>
          </p:spPr>
          <p:txBody>
            <a:bodyPr>
              <a:spAutoFit/>
            </a:bodyPr>
            <a:lstStyle/>
            <a:p>
              <a:pPr eaLnBrk="1" hangingPunct="1"/>
              <a:r>
                <a:rPr lang="zh-CN" altLang="en-US" sz="2000" b="1" dirty="0">
                  <a:solidFill>
                    <a:srgbClr val="000000"/>
                  </a:solidFill>
                  <a:latin typeface="楷体_GB2312" panose="02010609030101010101" pitchFamily="49" charset="-122"/>
                  <a:ea typeface="楷体_GB2312" panose="02010609030101010101" pitchFamily="49" charset="-122"/>
                </a:rPr>
                <a:t>超声波波速变化</a:t>
              </a:r>
            </a:p>
          </p:txBody>
        </p:sp>
        <p:sp>
          <p:nvSpPr>
            <p:cNvPr id="23560" name="Text Box 8"/>
            <p:cNvSpPr txBox="1">
              <a:spLocks noChangeArrowheads="1"/>
            </p:cNvSpPr>
            <p:nvPr/>
          </p:nvSpPr>
          <p:spPr bwMode="auto">
            <a:xfrm>
              <a:off x="4332" y="1979"/>
              <a:ext cx="843" cy="442"/>
            </a:xfrm>
            <a:prstGeom prst="rect">
              <a:avLst/>
            </a:prstGeom>
            <a:noFill/>
            <a:ln w="9525">
              <a:noFill/>
              <a:miter lim="800000"/>
              <a:headEnd/>
              <a:tailEnd/>
            </a:ln>
          </p:spPr>
          <p:txBody>
            <a:bodyPr>
              <a:spAutoFit/>
            </a:bodyPr>
            <a:lstStyle/>
            <a:p>
              <a:pPr eaLnBrk="1" hangingPunct="1"/>
              <a:r>
                <a:rPr lang="zh-CN" altLang="en-US" sz="2000" b="1" dirty="0">
                  <a:solidFill>
                    <a:srgbClr val="FF0000"/>
                  </a:solidFill>
                  <a:latin typeface="楷体_GB2312" panose="02010609030101010101" pitchFamily="49" charset="-122"/>
                  <a:ea typeface="楷体_GB2312" panose="02010609030101010101" pitchFamily="49" charset="-122"/>
                </a:rPr>
                <a:t>传播时间</a:t>
              </a:r>
              <a:r>
                <a:rPr lang="zh-CN" altLang="en-US" sz="2000" b="1" dirty="0">
                  <a:solidFill>
                    <a:srgbClr val="000000"/>
                  </a:solidFill>
                  <a:latin typeface="楷体_GB2312" panose="02010609030101010101" pitchFamily="49" charset="-122"/>
                  <a:ea typeface="楷体_GB2312" panose="02010609030101010101" pitchFamily="49" charset="-122"/>
                </a:rPr>
                <a:t>变化</a:t>
              </a:r>
            </a:p>
          </p:txBody>
        </p:sp>
        <p:sp>
          <p:nvSpPr>
            <p:cNvPr id="23561" name="Text Box 9"/>
            <p:cNvSpPr txBox="1">
              <a:spLocks noChangeArrowheads="1"/>
            </p:cNvSpPr>
            <p:nvPr/>
          </p:nvSpPr>
          <p:spPr bwMode="auto">
            <a:xfrm>
              <a:off x="4944" y="1979"/>
              <a:ext cx="816" cy="250"/>
            </a:xfrm>
            <a:prstGeom prst="rect">
              <a:avLst/>
            </a:prstGeom>
            <a:noFill/>
            <a:ln w="9525">
              <a:noFill/>
              <a:miter lim="800000"/>
              <a:headEnd/>
              <a:tailEnd/>
            </a:ln>
          </p:spPr>
          <p:txBody>
            <a:bodyPr>
              <a:spAutoFit/>
            </a:bodyPr>
            <a:lstStyle/>
            <a:p>
              <a:pPr eaLnBrk="1" hangingPunct="1"/>
              <a:endParaRPr lang="zh-CN" altLang="en-US" sz="2000" b="1" dirty="0">
                <a:solidFill>
                  <a:schemeClr val="folHlink"/>
                </a:solidFill>
                <a:latin typeface="楷体_GB2312" panose="02010609030101010101" pitchFamily="49" charset="-122"/>
                <a:ea typeface="楷体_GB2312" panose="02010609030101010101" pitchFamily="49" charset="-122"/>
              </a:endParaRPr>
            </a:p>
          </p:txBody>
        </p:sp>
        <p:sp>
          <p:nvSpPr>
            <p:cNvPr id="23562" name="Line 10"/>
            <p:cNvSpPr>
              <a:spLocks noChangeShapeType="1"/>
            </p:cNvSpPr>
            <p:nvPr/>
          </p:nvSpPr>
          <p:spPr bwMode="auto">
            <a:xfrm>
              <a:off x="1315" y="2206"/>
              <a:ext cx="272" cy="0"/>
            </a:xfrm>
            <a:prstGeom prst="line">
              <a:avLst/>
            </a:prstGeom>
            <a:noFill/>
            <a:ln w="9525">
              <a:solidFill>
                <a:schemeClr val="tx1"/>
              </a:solidFill>
              <a:round/>
              <a:headEnd/>
              <a:tailEnd type="triangle" w="med" len="med"/>
            </a:ln>
          </p:spPr>
          <p:txBody>
            <a:bodyPr/>
            <a:lstStyle/>
            <a:p>
              <a:endParaRPr lang="zh-CN" altLang="en-US">
                <a:latin typeface="楷体_GB2312" panose="02010609030101010101" pitchFamily="49" charset="-122"/>
                <a:ea typeface="楷体_GB2312" panose="02010609030101010101" pitchFamily="49" charset="-122"/>
              </a:endParaRPr>
            </a:p>
          </p:txBody>
        </p:sp>
        <p:sp>
          <p:nvSpPr>
            <p:cNvPr id="23563" name="Line 11"/>
            <p:cNvSpPr>
              <a:spLocks noChangeShapeType="1"/>
            </p:cNvSpPr>
            <p:nvPr/>
          </p:nvSpPr>
          <p:spPr bwMode="auto">
            <a:xfrm>
              <a:off x="2359" y="2206"/>
              <a:ext cx="272" cy="0"/>
            </a:xfrm>
            <a:prstGeom prst="line">
              <a:avLst/>
            </a:prstGeom>
            <a:noFill/>
            <a:ln w="9525">
              <a:solidFill>
                <a:schemeClr val="tx1"/>
              </a:solidFill>
              <a:round/>
              <a:headEnd/>
              <a:tailEnd type="triangle" w="med" len="med"/>
            </a:ln>
          </p:spPr>
          <p:txBody>
            <a:bodyPr/>
            <a:lstStyle/>
            <a:p>
              <a:endParaRPr lang="zh-CN" altLang="en-US">
                <a:latin typeface="楷体_GB2312" panose="02010609030101010101" pitchFamily="49" charset="-122"/>
                <a:ea typeface="楷体_GB2312" panose="02010609030101010101" pitchFamily="49" charset="-122"/>
              </a:endParaRPr>
            </a:p>
          </p:txBody>
        </p:sp>
        <p:sp>
          <p:nvSpPr>
            <p:cNvPr id="23564" name="Line 12"/>
            <p:cNvSpPr>
              <a:spLocks noChangeShapeType="1"/>
            </p:cNvSpPr>
            <p:nvPr/>
          </p:nvSpPr>
          <p:spPr bwMode="auto">
            <a:xfrm>
              <a:off x="3447" y="2206"/>
              <a:ext cx="930" cy="0"/>
            </a:xfrm>
            <a:prstGeom prst="line">
              <a:avLst/>
            </a:prstGeom>
            <a:noFill/>
            <a:ln w="9525">
              <a:solidFill>
                <a:schemeClr val="tx1"/>
              </a:solidFill>
              <a:round/>
              <a:headEnd/>
              <a:tailEnd type="triangle" w="med" len="med"/>
            </a:ln>
          </p:spPr>
          <p:txBody>
            <a:bodyPr/>
            <a:lstStyle/>
            <a:p>
              <a:endParaRPr lang="zh-CN" altLang="en-US">
                <a:latin typeface="楷体_GB2312" panose="02010609030101010101" pitchFamily="49" charset="-122"/>
                <a:ea typeface="楷体_GB2312" panose="02010609030101010101" pitchFamily="49" charset="-122"/>
              </a:endParaRPr>
            </a:p>
          </p:txBody>
        </p:sp>
        <p:sp>
          <p:nvSpPr>
            <p:cNvPr id="23565" name="Rectangle 13"/>
            <p:cNvSpPr>
              <a:spLocks noChangeArrowheads="1"/>
            </p:cNvSpPr>
            <p:nvPr/>
          </p:nvSpPr>
          <p:spPr bwMode="auto">
            <a:xfrm>
              <a:off x="3531" y="1906"/>
              <a:ext cx="1058" cy="252"/>
            </a:xfrm>
            <a:prstGeom prst="rect">
              <a:avLst/>
            </a:prstGeom>
            <a:noFill/>
            <a:ln w="12700">
              <a:noFill/>
              <a:miter lim="800000"/>
              <a:headEnd/>
              <a:tailEnd/>
            </a:ln>
          </p:spPr>
          <p:txBody>
            <a:bodyPr>
              <a:spAutoFit/>
            </a:bodyPr>
            <a:lstStyle/>
            <a:p>
              <a:r>
                <a:rPr lang="zh-CN" altLang="en-US" sz="2000" b="1" dirty="0">
                  <a:solidFill>
                    <a:srgbClr val="000000"/>
                  </a:solidFill>
                  <a:latin typeface="楷体_GB2312" panose="02010609030101010101" pitchFamily="49" charset="-122"/>
                  <a:ea typeface="楷体_GB2312" panose="02010609030101010101" pitchFamily="49" charset="-122"/>
                </a:rPr>
                <a:t>距离固定</a:t>
              </a:r>
            </a:p>
          </p:txBody>
        </p:sp>
      </p:grpSp>
      <p:pic>
        <p:nvPicPr>
          <p:cNvPr id="23556" name="Picture 3"/>
          <p:cNvPicPr>
            <a:picLocks noChangeAspect="1" noChangeArrowheads="1"/>
          </p:cNvPicPr>
          <p:nvPr/>
        </p:nvPicPr>
        <p:blipFill>
          <a:blip r:embed="rId2" cstate="print"/>
          <a:srcRect/>
          <a:stretch>
            <a:fillRect/>
          </a:stretch>
        </p:blipFill>
        <p:spPr bwMode="auto">
          <a:xfrm>
            <a:off x="1319981" y="2348880"/>
            <a:ext cx="6629400" cy="3940175"/>
          </a:xfrm>
          <a:prstGeom prst="rect">
            <a:avLst/>
          </a:prstGeom>
          <a:noFill/>
          <a:ln w="9525">
            <a:noFill/>
            <a:miter lim="800000"/>
            <a:headEnd/>
            <a:tailEnd/>
          </a:ln>
        </p:spPr>
      </p:pic>
      <p:sp>
        <p:nvSpPr>
          <p:cNvPr id="14" name="标题 1"/>
          <p:cNvSpPr>
            <a:spLocks noGrp="1"/>
          </p:cNvSpPr>
          <p:nvPr>
            <p:ph type="title"/>
          </p:nvPr>
        </p:nvSpPr>
        <p:spPr>
          <a:xfrm>
            <a:off x="1331640" y="274638"/>
            <a:ext cx="6192688" cy="706090"/>
          </a:xfrm>
        </p:spPr>
        <p:txBody>
          <a:bodyPr/>
          <a:lstStyle/>
          <a:p>
            <a:endParaRPr lang="zh-CN" altLang="en-US" sz="3200" dirty="0"/>
          </a:p>
        </p:txBody>
      </p:sp>
    </p:spTree>
    <p:extLst>
      <p:ext uri="{BB962C8B-B14F-4D97-AF65-F5344CB8AC3E}">
        <p14:creationId xmlns:p14="http://schemas.microsoft.com/office/powerpoint/2010/main" val="95823343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Arial" panose="020B0604020202020204" pitchFamily="34" charset="0"/>
              <a:cs typeface="Arial" panose="020B0604020202020204" pitchFamily="34" charset="0"/>
            </a:endParaRPr>
          </a:p>
        </p:txBody>
      </p:sp>
      <p:sp>
        <p:nvSpPr>
          <p:cNvPr id="4" name="内容占位符 2"/>
          <p:cNvSpPr>
            <a:spLocks noGrp="1"/>
          </p:cNvSpPr>
          <p:nvPr>
            <p:ph idx="1"/>
          </p:nvPr>
        </p:nvSpPr>
        <p:spPr>
          <a:xfrm>
            <a:off x="685800" y="1557338"/>
            <a:ext cx="7772400" cy="1655638"/>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张宏建：</a:t>
            </a:r>
            <a:r>
              <a:rPr lang="en-US" altLang="zh-CN" dirty="0">
                <a:latin typeface="Arial" panose="020B0604020202020204" pitchFamily="34" charset="0"/>
                <a:cs typeface="Arial" panose="020B0604020202020204" pitchFamily="34" charset="0"/>
              </a:rPr>
              <a:t>hjzhang@iipc.zju.edu.cn</a:t>
            </a:r>
          </a:p>
          <a:p>
            <a:pPr lvl="1"/>
            <a:r>
              <a:rPr lang="zh-CN" altLang="en-US" dirty="0">
                <a:latin typeface="Arial" panose="020B0604020202020204" pitchFamily="34" charset="0"/>
                <a:cs typeface="Arial" panose="020B0604020202020204" pitchFamily="34" charset="0"/>
              </a:rPr>
              <a:t>周洪亮：</a:t>
            </a:r>
            <a:r>
              <a:rPr lang="en-US" altLang="zh-CN" dirty="0">
                <a:latin typeface="Arial" panose="020B0604020202020204" pitchFamily="34" charset="0"/>
                <a:cs typeface="Arial" panose="020B0604020202020204" pitchFamily="34" charset="0"/>
              </a:rPr>
              <a:t>zjuzhl@zju.edu.cn</a:t>
            </a:r>
          </a:p>
        </p:txBody>
      </p:sp>
      <p:pic>
        <p:nvPicPr>
          <p:cNvPr id="5" name="Picture 2" descr="http://cse.zju.edu.cn/wescms/sys/filebrowser/file.php?cmd=download&amp;id=46199">
            <a:extLst>
              <a:ext uri="{FF2B5EF4-FFF2-40B4-BE49-F238E27FC236}">
                <a16:creationId xmlns:a16="http://schemas.microsoft.com/office/drawing/2014/main" id="{9AC0286F-F2DE-4F13-954A-DF8CD0FDB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832" y="4149080"/>
            <a:ext cx="217541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2600AF12-71BC-4C0B-ACA2-79CC3AC1B495}"/>
              </a:ext>
            </a:extLst>
          </p:cNvPr>
          <p:cNvPicPr>
            <a:picLocks noChangeAspect="1"/>
          </p:cNvPicPr>
          <p:nvPr/>
        </p:nvPicPr>
        <p:blipFill>
          <a:blip r:embed="rId3"/>
          <a:stretch>
            <a:fillRect/>
          </a:stretch>
        </p:blipFill>
        <p:spPr>
          <a:xfrm>
            <a:off x="4253741" y="4149080"/>
            <a:ext cx="1395326" cy="1679559"/>
          </a:xfrm>
          <a:prstGeom prst="rect">
            <a:avLst/>
          </a:prstGeom>
        </p:spPr>
      </p:pic>
    </p:spTree>
    <p:extLst>
      <p:ext uri="{BB962C8B-B14F-4D97-AF65-F5344CB8AC3E}">
        <p14:creationId xmlns:p14="http://schemas.microsoft.com/office/powerpoint/2010/main" val="29546787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dirty="0">
                <a:latin typeface="Arial" panose="020B0604020202020204" pitchFamily="34" charset="0"/>
                <a:cs typeface="Arial" panose="020B0604020202020204" pitchFamily="34" charset="0"/>
              </a:rPr>
              <a:t>复合无损检测技术</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85800" y="1268760"/>
            <a:ext cx="4534272" cy="5184576"/>
          </a:xfrm>
        </p:spPr>
        <p:txBody>
          <a:bodyPr/>
          <a:lstStyle/>
          <a:p>
            <a:r>
              <a:rPr lang="zh-CN" altLang="en-US" dirty="0">
                <a:latin typeface="Arial" panose="020B0604020202020204" pitchFamily="34" charset="0"/>
                <a:cs typeface="Arial" panose="020B0604020202020204" pitchFamily="34" charset="0"/>
              </a:rPr>
              <a:t>面向</a:t>
            </a:r>
            <a:r>
              <a:rPr lang="zh-CN" altLang="en-US" dirty="0">
                <a:solidFill>
                  <a:srgbClr val="FF0000"/>
                </a:solidFill>
                <a:latin typeface="Arial" panose="020B0604020202020204" pitchFamily="34" charset="0"/>
                <a:cs typeface="Arial" panose="020B0604020202020204" pitchFamily="34" charset="0"/>
              </a:rPr>
              <a:t>航空航天</a:t>
            </a:r>
            <a:r>
              <a:rPr lang="zh-CN" altLang="en-US" dirty="0">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rPr>
              <a:t>轨道交通</a:t>
            </a:r>
            <a:r>
              <a:rPr lang="zh-CN" altLang="en-US" dirty="0">
                <a:latin typeface="Arial" panose="020B0604020202020204" pitchFamily="34" charset="0"/>
                <a:cs typeface="Arial" panose="020B0604020202020204" pitchFamily="34" charset="0"/>
              </a:rPr>
              <a:t>等重要领域关键设施在役检测与评估需求，开展基于多模式复合方法的无损检测技术研究</a:t>
            </a:r>
          </a:p>
          <a:p>
            <a:r>
              <a:rPr lang="zh-CN" altLang="en-US" dirty="0">
                <a:latin typeface="Arial" panose="020B0604020202020204" pitchFamily="34" charset="0"/>
                <a:cs typeface="Arial" panose="020B0604020202020204" pitchFamily="34" charset="0"/>
              </a:rPr>
              <a:t>重点研究</a:t>
            </a:r>
            <a:r>
              <a:rPr lang="zh-CN" altLang="en-US" dirty="0">
                <a:solidFill>
                  <a:srgbClr val="FF0000"/>
                </a:solidFill>
                <a:latin typeface="Arial" panose="020B0604020202020204" pitchFamily="34" charset="0"/>
                <a:cs typeface="Arial" panose="020B0604020202020204" pitchFamily="34" charset="0"/>
              </a:rPr>
              <a:t>多机理复合无损检测耦合机制</a:t>
            </a:r>
            <a:r>
              <a:rPr lang="zh-CN" altLang="en-US" dirty="0">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rPr>
              <a:t>多源检测</a:t>
            </a:r>
            <a:r>
              <a:rPr lang="zh-CN" altLang="en-US" dirty="0">
                <a:latin typeface="Arial" panose="020B0604020202020204" pitchFamily="34" charset="0"/>
                <a:cs typeface="Arial" panose="020B0604020202020204" pitchFamily="34" charset="0"/>
              </a:rPr>
              <a:t>信息科学利用、</a:t>
            </a:r>
            <a:r>
              <a:rPr lang="zh-CN" altLang="en-US" dirty="0">
                <a:solidFill>
                  <a:srgbClr val="FF0000"/>
                </a:solidFill>
                <a:latin typeface="Arial" panose="020B0604020202020204" pitchFamily="34" charset="0"/>
                <a:cs typeface="Arial" panose="020B0604020202020204" pitchFamily="34" charset="0"/>
              </a:rPr>
              <a:t>缺陷萌生早期预判</a:t>
            </a:r>
            <a:r>
              <a:rPr lang="zh-CN" altLang="en-US" dirty="0">
                <a:latin typeface="Arial" panose="020B0604020202020204" pitchFamily="34" charset="0"/>
                <a:cs typeface="Arial" panose="020B0604020202020204" pitchFamily="34" charset="0"/>
              </a:rPr>
              <a:t>等关键问题</a:t>
            </a:r>
          </a:p>
          <a:p>
            <a:r>
              <a:rPr lang="zh-CN" altLang="en-US" dirty="0">
                <a:latin typeface="Arial" panose="020B0604020202020204" pitchFamily="34" charset="0"/>
                <a:cs typeface="Arial" panose="020B0604020202020204" pitchFamily="34" charset="0"/>
              </a:rPr>
              <a:t>初步形成基于电磁超声</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涡流方法的</a:t>
            </a:r>
            <a:r>
              <a:rPr lang="zh-CN" altLang="en-US" dirty="0">
                <a:solidFill>
                  <a:srgbClr val="FF0000"/>
                </a:solidFill>
                <a:latin typeface="Arial" panose="020B0604020202020204" pitchFamily="34" charset="0"/>
                <a:cs typeface="Arial" panose="020B0604020202020204" pitchFamily="34" charset="0"/>
              </a:rPr>
              <a:t>多层级复合检测</a:t>
            </a:r>
            <a:r>
              <a:rPr lang="zh-CN" altLang="en-US" dirty="0">
                <a:latin typeface="Arial" panose="020B0604020202020204" pitchFamily="34" charset="0"/>
                <a:cs typeface="Arial" panose="020B0604020202020204" pitchFamily="34" charset="0"/>
              </a:rPr>
              <a:t>与验证系统，可实现导电结构表层和近表层缺陷的快速扫查、定性检测与聚类评估</a:t>
            </a:r>
          </a:p>
        </p:txBody>
      </p:sp>
      <p:pic>
        <p:nvPicPr>
          <p:cNvPr id="27656" name="Picture 8" descr="http://www.ha.xinhuanet.com/zztlj/2014-04/03/1110089206_13965064089101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363" y="1268760"/>
            <a:ext cx="3518373" cy="2350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2" descr="scanning system"/>
          <p:cNvPicPr>
            <a:picLocks noChangeAspect="1" noChangeArrowheads="1"/>
          </p:cNvPicPr>
          <p:nvPr/>
        </p:nvPicPr>
        <p:blipFill>
          <a:blip r:embed="rId3" cstate="print"/>
          <a:srcRect/>
          <a:stretch>
            <a:fillRect/>
          </a:stretch>
        </p:blipFill>
        <p:spPr bwMode="auto">
          <a:xfrm>
            <a:off x="6012160" y="5193457"/>
            <a:ext cx="2089150" cy="1354137"/>
          </a:xfrm>
          <a:prstGeom prst="rect">
            <a:avLst/>
          </a:prstGeom>
          <a:noFill/>
          <a:ln w="9525">
            <a:noFill/>
            <a:miter lim="800000"/>
            <a:headEnd/>
            <a:tailEnd/>
          </a:ln>
        </p:spPr>
      </p:pic>
      <p:pic>
        <p:nvPicPr>
          <p:cNvPr id="9" name="Picture 153" descr="IMG_0059idea-ect1"/>
          <p:cNvPicPr>
            <a:picLocks noChangeAspect="1" noChangeArrowheads="1"/>
          </p:cNvPicPr>
          <p:nvPr/>
        </p:nvPicPr>
        <p:blipFill>
          <a:blip r:embed="rId4" cstate="print"/>
          <a:srcRect l="19986" r="33357"/>
          <a:stretch>
            <a:fillRect/>
          </a:stretch>
        </p:blipFill>
        <p:spPr bwMode="auto">
          <a:xfrm>
            <a:off x="6012160" y="3713907"/>
            <a:ext cx="1008063" cy="1298575"/>
          </a:xfrm>
          <a:prstGeom prst="rect">
            <a:avLst/>
          </a:prstGeom>
          <a:noFill/>
          <a:ln w="9525">
            <a:noFill/>
            <a:miter lim="800000"/>
            <a:headEnd/>
            <a:tailEnd/>
          </a:ln>
        </p:spPr>
      </p:pic>
      <p:pic>
        <p:nvPicPr>
          <p:cNvPr id="10" name="Picture 154" descr="IMG_0079-sh-ut01"/>
          <p:cNvPicPr>
            <a:picLocks noChangeAspect="1" noChangeArrowheads="1"/>
          </p:cNvPicPr>
          <p:nvPr/>
        </p:nvPicPr>
        <p:blipFill>
          <a:blip r:embed="rId5" cstate="print"/>
          <a:srcRect l="32718" r="19968"/>
          <a:stretch>
            <a:fillRect/>
          </a:stretch>
        </p:blipFill>
        <p:spPr bwMode="auto">
          <a:xfrm>
            <a:off x="7093248" y="3713907"/>
            <a:ext cx="1008062" cy="1285875"/>
          </a:xfrm>
          <a:prstGeom prst="rect">
            <a:avLst/>
          </a:prstGeom>
          <a:noFill/>
          <a:ln w="9525">
            <a:noFill/>
            <a:miter lim="800000"/>
            <a:headEnd/>
            <a:tailEnd/>
          </a:ln>
        </p:spPr>
      </p:pic>
    </p:spTree>
    <p:extLst>
      <p:ext uri="{BB962C8B-B14F-4D97-AF65-F5344CB8AC3E}">
        <p14:creationId xmlns:p14="http://schemas.microsoft.com/office/powerpoint/2010/main" val="110473356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Arial" panose="020B0604020202020204" pitchFamily="34" charset="0"/>
              <a:cs typeface="Arial" panose="020B0604020202020204" pitchFamily="34" charset="0"/>
            </a:endParaRPr>
          </a:p>
        </p:txBody>
      </p:sp>
      <p:sp>
        <p:nvSpPr>
          <p:cNvPr id="4" name="内容占位符 2"/>
          <p:cNvSpPr>
            <a:spLocks noGrp="1"/>
          </p:cNvSpPr>
          <p:nvPr>
            <p:ph idx="1"/>
          </p:nvPr>
        </p:nvSpPr>
        <p:spPr>
          <a:xfrm>
            <a:off x="685800" y="1484784"/>
            <a:ext cx="7772400" cy="4611216"/>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张光新：</a:t>
            </a:r>
            <a:r>
              <a:rPr lang="en-US" altLang="zh-CN" dirty="0">
                <a:latin typeface="Arial" panose="020B0604020202020204" pitchFamily="34" charset="0"/>
                <a:cs typeface="Arial" panose="020B0604020202020204" pitchFamily="34" charset="0"/>
              </a:rPr>
              <a:t>gxzhang@zju.edu.cn</a:t>
            </a:r>
          </a:p>
          <a:p>
            <a:pPr lvl="1"/>
            <a:r>
              <a:rPr lang="zh-CN" altLang="en-US" dirty="0">
                <a:latin typeface="Arial" panose="020B0604020202020204" pitchFamily="34" charset="0"/>
                <a:cs typeface="Arial" panose="020B0604020202020204" pitchFamily="34" charset="0"/>
              </a:rPr>
              <a:t>黄平捷：</a:t>
            </a:r>
            <a:r>
              <a:rPr lang="en-US" altLang="zh-CN" dirty="0">
                <a:latin typeface="Arial" panose="020B0604020202020204" pitchFamily="34" charset="0"/>
                <a:cs typeface="Arial" panose="020B0604020202020204" pitchFamily="34" charset="0"/>
              </a:rPr>
              <a:t>huangpingjie@zju.edu.cn</a:t>
            </a:r>
          </a:p>
          <a:p>
            <a:pPr lvl="1"/>
            <a:endParaRPr lang="zh-CN" altLang="en-US" dirty="0">
              <a:latin typeface="Arial" panose="020B0604020202020204" pitchFamily="34" charset="0"/>
              <a:cs typeface="Arial" panose="020B0604020202020204" pitchFamily="34" charset="0"/>
            </a:endParaRPr>
          </a:p>
        </p:txBody>
      </p:sp>
      <p:pic>
        <p:nvPicPr>
          <p:cNvPr id="5" name="Picture 2" descr="http://cse.zju.edu.cn/wescms/sys/filebrowser/file.php?cmd=download&amp;id=46201">
            <a:extLst>
              <a:ext uri="{FF2B5EF4-FFF2-40B4-BE49-F238E27FC236}">
                <a16:creationId xmlns:a16="http://schemas.microsoft.com/office/drawing/2014/main" id="{C918E5CF-2821-4551-BF94-85573AE2E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221088"/>
            <a:ext cx="1592806" cy="16803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cse.zju.edu.cn/wescms/sys/filebrowser/file.php?cmd=download&amp;id=48001">
            <a:extLst>
              <a:ext uri="{FF2B5EF4-FFF2-40B4-BE49-F238E27FC236}">
                <a16:creationId xmlns:a16="http://schemas.microsoft.com/office/drawing/2014/main" id="{D747D88C-78A2-4346-A407-54C864F75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037" y="4221088"/>
            <a:ext cx="1478201" cy="169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276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r>
              <a:rPr lang="en-US" altLang="zh-CN" sz="3200" dirty="0">
                <a:latin typeface="Arial" panose="020B0604020202020204" pitchFamily="34" charset="0"/>
                <a:cs typeface="Arial" panose="020B0604020202020204" pitchFamily="34" charset="0"/>
              </a:rPr>
              <a:t>PM2.5</a:t>
            </a:r>
            <a:r>
              <a:rPr lang="zh-CN" altLang="en-US" sz="3200" dirty="0">
                <a:latin typeface="Arial" panose="020B0604020202020204" pitchFamily="34" charset="0"/>
                <a:cs typeface="Arial" panose="020B0604020202020204" pitchFamily="34" charset="0"/>
              </a:rPr>
              <a:t>检测技术</a:t>
            </a:r>
          </a:p>
        </p:txBody>
      </p:sp>
      <p:pic>
        <p:nvPicPr>
          <p:cNvPr id="26628" name="图片 7" descr="64249551.jpg"/>
          <p:cNvPicPr>
            <a:picLocks noChangeAspect="1"/>
          </p:cNvPicPr>
          <p:nvPr/>
        </p:nvPicPr>
        <p:blipFill>
          <a:blip r:embed="rId2" cstate="print"/>
          <a:srcRect/>
          <a:stretch>
            <a:fillRect/>
          </a:stretch>
        </p:blipFill>
        <p:spPr bwMode="auto">
          <a:xfrm>
            <a:off x="395536" y="2708920"/>
            <a:ext cx="3659187" cy="3744913"/>
          </a:xfrm>
          <a:prstGeom prst="rect">
            <a:avLst/>
          </a:prstGeom>
          <a:noFill/>
          <a:ln w="9525">
            <a:noFill/>
            <a:miter lim="800000"/>
            <a:headEnd/>
            <a:tailEnd/>
          </a:ln>
        </p:spPr>
      </p:pic>
      <p:sp>
        <p:nvSpPr>
          <p:cNvPr id="26629" name="矩形 5"/>
          <p:cNvSpPr>
            <a:spLocks noChangeArrowheads="1"/>
          </p:cNvSpPr>
          <p:nvPr/>
        </p:nvSpPr>
        <p:spPr bwMode="auto">
          <a:xfrm>
            <a:off x="539552" y="1268760"/>
            <a:ext cx="8094663" cy="1329595"/>
          </a:xfrm>
          <a:prstGeom prst="rect">
            <a:avLst/>
          </a:prstGeom>
          <a:noFill/>
          <a:ln w="9525">
            <a:noFill/>
            <a:miter lim="800000"/>
            <a:headEnd/>
            <a:tailEnd/>
          </a:ln>
        </p:spPr>
        <p:txBody>
          <a:bodyPr>
            <a:spAutoFit/>
          </a:bodyPr>
          <a:lstStyle/>
          <a:p>
            <a:pPr latinLnBrk="1">
              <a:lnSpc>
                <a:spcPct val="135000"/>
              </a:lnSpc>
            </a:pPr>
            <a:r>
              <a:rPr lang="en-US" altLang="zh-CN" dirty="0">
                <a:solidFill>
                  <a:srgbClr val="FF0000"/>
                </a:solidFill>
                <a:latin typeface="Arial" panose="020B0604020202020204" pitchFamily="34" charset="0"/>
                <a:ea typeface="+mn-ea"/>
                <a:cs typeface="Arial" panose="020B0604020202020204" pitchFamily="34" charset="0"/>
              </a:rPr>
              <a:t>PM2.5</a:t>
            </a:r>
            <a:r>
              <a:rPr lang="zh-CN" altLang="en-US" dirty="0">
                <a:solidFill>
                  <a:srgbClr val="FF0000"/>
                </a:solidFill>
                <a:latin typeface="Arial" panose="020B0604020202020204" pitchFamily="34" charset="0"/>
                <a:ea typeface="+mn-ea"/>
                <a:cs typeface="Arial" panose="020B0604020202020204" pitchFamily="34" charset="0"/>
              </a:rPr>
              <a:t>定义：</a:t>
            </a:r>
            <a:endParaRPr lang="en-US" altLang="zh-CN" dirty="0">
              <a:solidFill>
                <a:srgbClr val="FF0000"/>
              </a:solidFill>
              <a:latin typeface="Arial" panose="020B0604020202020204" pitchFamily="34" charset="0"/>
              <a:ea typeface="+mn-ea"/>
              <a:cs typeface="Arial" panose="020B0604020202020204" pitchFamily="34" charset="0"/>
            </a:endParaRPr>
          </a:p>
          <a:p>
            <a:pPr latinLnBrk="1"/>
            <a:r>
              <a:rPr lang="en-US" altLang="zh-CN" dirty="0">
                <a:latin typeface="Arial" panose="020B0604020202020204" pitchFamily="34" charset="0"/>
                <a:ea typeface="+mn-ea"/>
                <a:cs typeface="Arial" panose="020B0604020202020204" pitchFamily="34" charset="0"/>
              </a:rPr>
              <a:t>PM2.5</a:t>
            </a:r>
            <a:r>
              <a:rPr lang="zh-CN" altLang="en-US" dirty="0">
                <a:latin typeface="Arial" panose="020B0604020202020204" pitchFamily="34" charset="0"/>
                <a:ea typeface="+mn-ea"/>
                <a:cs typeface="Arial" panose="020B0604020202020204" pitchFamily="34" charset="0"/>
              </a:rPr>
              <a:t>是指大气中空气动力学直径小于或等于</a:t>
            </a:r>
            <a:r>
              <a:rPr lang="en-US" altLang="zh-CN" dirty="0">
                <a:latin typeface="Arial" panose="020B0604020202020204" pitchFamily="34" charset="0"/>
                <a:ea typeface="+mn-ea"/>
                <a:cs typeface="Arial" panose="020B0604020202020204" pitchFamily="34" charset="0"/>
              </a:rPr>
              <a:t>2.5</a:t>
            </a:r>
            <a:r>
              <a:rPr lang="zh-CN" altLang="en-US" dirty="0">
                <a:latin typeface="Arial" panose="020B0604020202020204" pitchFamily="34" charset="0"/>
                <a:ea typeface="+mn-ea"/>
                <a:cs typeface="Arial" panose="020B0604020202020204" pitchFamily="34" charset="0"/>
              </a:rPr>
              <a:t>微米的颗粒物，也称为可入肺颗粒物。</a:t>
            </a:r>
            <a:endParaRPr lang="en-US" altLang="zh-CN" dirty="0">
              <a:latin typeface="Arial" panose="020B0604020202020204" pitchFamily="34" charset="0"/>
              <a:ea typeface="+mn-ea"/>
              <a:cs typeface="Arial" panose="020B0604020202020204" pitchFamily="34" charset="0"/>
            </a:endParaRPr>
          </a:p>
        </p:txBody>
      </p:sp>
      <p:sp>
        <p:nvSpPr>
          <p:cNvPr id="7" name="矩形 6"/>
          <p:cNvSpPr/>
          <p:nvPr/>
        </p:nvSpPr>
        <p:spPr>
          <a:xfrm>
            <a:off x="4211960" y="3107863"/>
            <a:ext cx="4103688" cy="2985433"/>
          </a:xfrm>
          <a:prstGeom prst="rect">
            <a:avLst/>
          </a:prstGeom>
        </p:spPr>
        <p:txBody>
          <a:bodyPr>
            <a:spAutoFit/>
          </a:bodyPr>
          <a:lstStyle/>
          <a:p>
            <a:pPr marL="342900" indent="-342900">
              <a:spcBef>
                <a:spcPct val="20000"/>
              </a:spcBef>
              <a:defRPr/>
            </a:pPr>
            <a:r>
              <a:rPr lang="en-US" altLang="zh-CN" sz="2000" b="1" kern="0" dirty="0">
                <a:solidFill>
                  <a:srgbClr val="FF0000"/>
                </a:solidFill>
                <a:latin typeface="Arial" panose="020B0604020202020204" pitchFamily="34" charset="0"/>
                <a:ea typeface="+mn-ea"/>
                <a:cs typeface="Arial" panose="020B0604020202020204" pitchFamily="34" charset="0"/>
              </a:rPr>
              <a:t>PM2.5</a:t>
            </a:r>
            <a:r>
              <a:rPr lang="zh-CN" altLang="en-US" sz="2000" b="1" kern="0" dirty="0">
                <a:solidFill>
                  <a:srgbClr val="FF0000"/>
                </a:solidFill>
                <a:latin typeface="Arial" panose="020B0604020202020204" pitchFamily="34" charset="0"/>
                <a:ea typeface="+mn-ea"/>
                <a:cs typeface="Arial" panose="020B0604020202020204" pitchFamily="34" charset="0"/>
              </a:rPr>
              <a:t>危害：</a:t>
            </a:r>
            <a:endParaRPr lang="en-US" altLang="zh-CN" sz="2000" b="1" kern="0" dirty="0">
              <a:solidFill>
                <a:srgbClr val="FF0000"/>
              </a:solidFill>
              <a:latin typeface="Arial" panose="020B0604020202020204" pitchFamily="34" charset="0"/>
              <a:ea typeface="+mn-ea"/>
              <a:cs typeface="Arial" panose="020B0604020202020204" pitchFamily="34" charset="0"/>
            </a:endParaRPr>
          </a:p>
          <a:p>
            <a:pPr marL="342900" indent="-342900">
              <a:spcBef>
                <a:spcPct val="20000"/>
              </a:spcBef>
              <a:defRPr/>
            </a:pPr>
            <a:r>
              <a:rPr lang="zh-CN" altLang="en-US" sz="2000" kern="0" dirty="0">
                <a:latin typeface="Arial" panose="020B0604020202020204" pitchFamily="34" charset="0"/>
                <a:ea typeface="+mn-ea"/>
                <a:cs typeface="Arial" panose="020B0604020202020204" pitchFamily="34" charset="0"/>
              </a:rPr>
              <a:t>   </a:t>
            </a:r>
            <a:r>
              <a:rPr lang="en-US" altLang="zh-CN" sz="2000" kern="0" dirty="0">
                <a:latin typeface="Arial" panose="020B0604020202020204" pitchFamily="34" charset="0"/>
                <a:ea typeface="+mn-ea"/>
                <a:cs typeface="Arial" panose="020B0604020202020204" pitchFamily="34" charset="0"/>
              </a:rPr>
              <a:t>1</a:t>
            </a:r>
            <a:r>
              <a:rPr lang="zh-CN" altLang="en-US" sz="2000" kern="0" dirty="0">
                <a:latin typeface="Arial" panose="020B0604020202020204" pitchFamily="34" charset="0"/>
                <a:ea typeface="+mn-ea"/>
                <a:cs typeface="Arial" panose="020B0604020202020204" pitchFamily="34" charset="0"/>
              </a:rPr>
              <a:t>）地球</a:t>
            </a:r>
            <a:r>
              <a:rPr lang="en-US" altLang="en-US" sz="2000" kern="0" dirty="0" err="1">
                <a:latin typeface="Arial" panose="020B0604020202020204" pitchFamily="34" charset="0"/>
                <a:ea typeface="+mn-ea"/>
                <a:cs typeface="Arial" panose="020B0604020202020204" pitchFamily="34" charset="0"/>
              </a:rPr>
              <a:t>大气成</a:t>
            </a:r>
            <a:r>
              <a:rPr lang="zh-CN" altLang="en-US" sz="2000" kern="0" dirty="0">
                <a:latin typeface="Arial" panose="020B0604020202020204" pitchFamily="34" charset="0"/>
                <a:ea typeface="+mn-ea"/>
                <a:cs typeface="Arial" panose="020B0604020202020204" pitchFamily="34" charset="0"/>
              </a:rPr>
              <a:t>分中含量很少的组分，但它对空气质量和</a:t>
            </a:r>
            <a:r>
              <a:rPr lang="en-US" altLang="en-US" sz="2000" kern="0" dirty="0" err="1">
                <a:latin typeface="Arial" panose="020B0604020202020204" pitchFamily="34" charset="0"/>
                <a:ea typeface="+mn-ea"/>
                <a:cs typeface="Arial" panose="020B0604020202020204" pitchFamily="34" charset="0"/>
              </a:rPr>
              <a:t>能见度</a:t>
            </a:r>
            <a:r>
              <a:rPr lang="zh-CN" altLang="en-US" sz="2000" kern="0" dirty="0">
                <a:latin typeface="Arial" panose="020B0604020202020204" pitchFamily="34" charset="0"/>
                <a:ea typeface="+mn-ea"/>
                <a:cs typeface="Arial" panose="020B0604020202020204" pitchFamily="34" charset="0"/>
              </a:rPr>
              <a:t>等有重要的影响。</a:t>
            </a:r>
            <a:endParaRPr lang="en-US" altLang="zh-CN" sz="2000" kern="0" dirty="0">
              <a:latin typeface="Arial" panose="020B0604020202020204" pitchFamily="34" charset="0"/>
              <a:ea typeface="+mn-ea"/>
              <a:cs typeface="Arial" panose="020B0604020202020204" pitchFamily="34" charset="0"/>
            </a:endParaRPr>
          </a:p>
          <a:p>
            <a:pPr marL="342900" indent="-342900">
              <a:spcBef>
                <a:spcPct val="20000"/>
              </a:spcBef>
              <a:defRPr/>
            </a:pPr>
            <a:r>
              <a:rPr lang="en-US" altLang="zh-CN" sz="2000" kern="0" dirty="0">
                <a:latin typeface="Arial" panose="020B0604020202020204" pitchFamily="34" charset="0"/>
                <a:ea typeface="+mn-ea"/>
                <a:cs typeface="Arial" panose="020B0604020202020204" pitchFamily="34" charset="0"/>
              </a:rPr>
              <a:t>   2</a:t>
            </a:r>
            <a:r>
              <a:rPr lang="zh-CN" altLang="en-US" sz="2000" kern="0" dirty="0">
                <a:latin typeface="Arial" panose="020B0604020202020204" pitchFamily="34" charset="0"/>
                <a:ea typeface="+mn-ea"/>
                <a:cs typeface="Arial" panose="020B0604020202020204" pitchFamily="34" charset="0"/>
              </a:rPr>
              <a:t>）直径仅相当于人类头发的</a:t>
            </a:r>
            <a:r>
              <a:rPr lang="en-US" altLang="en-US" sz="2000" kern="0" dirty="0">
                <a:latin typeface="Arial" panose="020B0604020202020204" pitchFamily="34" charset="0"/>
                <a:ea typeface="+mn-ea"/>
                <a:cs typeface="Arial" panose="020B0604020202020204" pitchFamily="34" charset="0"/>
              </a:rPr>
              <a:t>1/10</a:t>
            </a:r>
            <a:r>
              <a:rPr lang="zh-CN" altLang="en-US" sz="2000" kern="0" dirty="0">
                <a:latin typeface="Arial" panose="020B0604020202020204" pitchFamily="34" charset="0"/>
                <a:ea typeface="+mn-ea"/>
                <a:cs typeface="Arial" panose="020B0604020202020204" pitchFamily="34" charset="0"/>
              </a:rPr>
              <a:t>大小</a:t>
            </a:r>
            <a:r>
              <a:rPr lang="en-US" altLang="en-US" sz="2000" kern="0" dirty="0">
                <a:latin typeface="Arial" panose="020B0604020202020204" pitchFamily="34" charset="0"/>
                <a:ea typeface="+mn-ea"/>
                <a:cs typeface="Arial" panose="020B0604020202020204" pitchFamily="34" charset="0"/>
              </a:rPr>
              <a:t>,</a:t>
            </a:r>
            <a:r>
              <a:rPr lang="zh-CN" altLang="en-US" sz="2000" kern="0" dirty="0">
                <a:latin typeface="Arial" panose="020B0604020202020204" pitchFamily="34" charset="0"/>
                <a:ea typeface="+mn-ea"/>
                <a:cs typeface="Arial" panose="020B0604020202020204" pitchFamily="34" charset="0"/>
              </a:rPr>
              <a:t>被吸入人体后会直接进入支气管，干扰肺部的气体交换，引发包括哮喘、支气管炎和心血管病等方面的疾病。</a:t>
            </a:r>
            <a:endParaRPr lang="en-US" altLang="zh-CN" sz="2000" kern="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3000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4"/>
          <p:cNvPicPr>
            <a:picLocks noChangeAspect="1" noChangeArrowheads="1"/>
          </p:cNvPicPr>
          <p:nvPr/>
        </p:nvPicPr>
        <p:blipFill>
          <a:blip r:embed="rId2" cstate="print"/>
          <a:srcRect/>
          <a:stretch>
            <a:fillRect/>
          </a:stretch>
        </p:blipFill>
        <p:spPr bwMode="auto">
          <a:xfrm>
            <a:off x="2051720" y="1196752"/>
            <a:ext cx="4680520" cy="2333168"/>
          </a:xfrm>
          <a:prstGeom prst="rect">
            <a:avLst/>
          </a:prstGeom>
          <a:noFill/>
          <a:ln w="9525">
            <a:noFill/>
            <a:miter lim="800000"/>
            <a:headEnd/>
            <a:tailEnd/>
          </a:ln>
        </p:spPr>
      </p:pic>
      <p:sp>
        <p:nvSpPr>
          <p:cNvPr id="27652" name="矩形 5"/>
          <p:cNvSpPr>
            <a:spLocks noChangeArrowheads="1"/>
          </p:cNvSpPr>
          <p:nvPr/>
        </p:nvSpPr>
        <p:spPr bwMode="auto">
          <a:xfrm>
            <a:off x="611560" y="3717032"/>
            <a:ext cx="7704138" cy="1200329"/>
          </a:xfrm>
          <a:prstGeom prst="rect">
            <a:avLst/>
          </a:prstGeom>
          <a:noFill/>
          <a:ln w="9525">
            <a:noFill/>
            <a:miter lim="800000"/>
            <a:headEnd/>
            <a:tailEnd/>
          </a:ln>
        </p:spPr>
        <p:txBody>
          <a:bodyPr>
            <a:spAutoFit/>
          </a:bodyPr>
          <a:lstStyle/>
          <a:p>
            <a:r>
              <a:rPr lang="zh-CN" altLang="en-US" b="1" dirty="0">
                <a:latin typeface="Arial" panose="020B0604020202020204" pitchFamily="34" charset="0"/>
                <a:ea typeface="楷体_GB2312" panose="02010609030101010101" pitchFamily="49" charset="-122"/>
                <a:cs typeface="Arial" panose="020B0604020202020204" pitchFamily="34" charset="0"/>
              </a:rPr>
              <a:t>利用颗粒对激光的反射和散射，分别在不同的角度布置接收传感器，利用接收到的各方向的光强来获得颗粒浓度和尺寸。</a:t>
            </a:r>
            <a:endParaRPr lang="zh-CN" altLang="en-US" dirty="0">
              <a:latin typeface="Arial" panose="020B0604020202020204" pitchFamily="34" charset="0"/>
              <a:ea typeface="楷体_GB2312" panose="02010609030101010101" pitchFamily="49" charset="-122"/>
              <a:cs typeface="Arial" panose="020B0604020202020204" pitchFamily="34" charset="0"/>
            </a:endParaRPr>
          </a:p>
        </p:txBody>
      </p:sp>
      <p:sp>
        <p:nvSpPr>
          <p:cNvPr id="4" name="内容占位符 2"/>
          <p:cNvSpPr>
            <a:spLocks noGrp="1"/>
          </p:cNvSpPr>
          <p:nvPr>
            <p:ph idx="1"/>
          </p:nvPr>
        </p:nvSpPr>
        <p:spPr>
          <a:xfrm>
            <a:off x="21095" y="4945069"/>
            <a:ext cx="7772400" cy="1440061"/>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张宏建：</a:t>
            </a:r>
            <a:r>
              <a:rPr lang="en-US" altLang="zh-CN" dirty="0">
                <a:latin typeface="Arial" panose="020B0604020202020204" pitchFamily="34" charset="0"/>
                <a:cs typeface="Arial" panose="020B0604020202020204" pitchFamily="34" charset="0"/>
              </a:rPr>
              <a:t>hjzhang@iipc.zju.edu.cn</a:t>
            </a:r>
          </a:p>
          <a:p>
            <a:pPr lvl="1"/>
            <a:r>
              <a:rPr lang="zh-CN" altLang="en-US" dirty="0">
                <a:latin typeface="Arial" panose="020B0604020202020204" pitchFamily="34" charset="0"/>
                <a:cs typeface="Arial" panose="020B0604020202020204" pitchFamily="34" charset="0"/>
              </a:rPr>
              <a:t>周洪亮：</a:t>
            </a:r>
            <a:r>
              <a:rPr lang="en-US" altLang="zh-CN" dirty="0">
                <a:latin typeface="Arial" panose="020B0604020202020204" pitchFamily="34" charset="0"/>
                <a:cs typeface="Arial" panose="020B0604020202020204" pitchFamily="34" charset="0"/>
              </a:rPr>
              <a:t>zjuzhl@zju.edu.cn</a:t>
            </a:r>
          </a:p>
        </p:txBody>
      </p:sp>
      <p:pic>
        <p:nvPicPr>
          <p:cNvPr id="5" name="Picture 2" descr="http://cse.zju.edu.cn/wescms/sys/filebrowser/file.php?cmd=download&amp;id=46199">
            <a:extLst>
              <a:ext uri="{FF2B5EF4-FFF2-40B4-BE49-F238E27FC236}">
                <a16:creationId xmlns:a16="http://schemas.microsoft.com/office/drawing/2014/main" id="{E52873A9-EB25-44D1-9E3E-75C3E0D85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477" y="4579838"/>
            <a:ext cx="2175418" cy="168032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98AC31B3-088A-488D-9A50-B9274F4D3B76}"/>
              </a:ext>
            </a:extLst>
          </p:cNvPr>
          <p:cNvPicPr>
            <a:picLocks noChangeAspect="1"/>
          </p:cNvPicPr>
          <p:nvPr/>
        </p:nvPicPr>
        <p:blipFill>
          <a:blip r:embed="rId4"/>
          <a:stretch>
            <a:fillRect/>
          </a:stretch>
        </p:blipFill>
        <p:spPr>
          <a:xfrm>
            <a:off x="7748674" y="4581128"/>
            <a:ext cx="1395326" cy="1679559"/>
          </a:xfrm>
          <a:prstGeom prst="rect">
            <a:avLst/>
          </a:prstGeom>
        </p:spPr>
      </p:pic>
    </p:spTree>
    <p:extLst>
      <p:ext uri="{BB962C8B-B14F-4D97-AF65-F5344CB8AC3E}">
        <p14:creationId xmlns:p14="http://schemas.microsoft.com/office/powerpoint/2010/main" val="419865149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Arial" panose="020B0604020202020204" pitchFamily="34" charset="0"/>
                <a:cs typeface="Arial" panose="020B0604020202020204" pitchFamily="34" charset="0"/>
              </a:rPr>
              <a:t>啤酒行业自动化</a:t>
            </a:r>
          </a:p>
        </p:txBody>
      </p:sp>
      <p:sp>
        <p:nvSpPr>
          <p:cNvPr id="3" name="内容占位符 2"/>
          <p:cNvSpPr>
            <a:spLocks noGrp="1"/>
          </p:cNvSpPr>
          <p:nvPr>
            <p:ph idx="1"/>
          </p:nvPr>
        </p:nvSpPr>
        <p:spPr>
          <a:xfrm>
            <a:off x="251520" y="4581128"/>
            <a:ext cx="7772400" cy="1514872"/>
          </a:xfrm>
        </p:spPr>
        <p:txBody>
          <a:bodyPr/>
          <a:lstStyle/>
          <a:p>
            <a:r>
              <a:rPr lang="zh-CN" altLang="en-US" dirty="0">
                <a:latin typeface="Arial" panose="020B0604020202020204" pitchFamily="34" charset="0"/>
                <a:cs typeface="Arial" panose="020B0604020202020204" pitchFamily="34" charset="0"/>
              </a:rPr>
              <a:t>从事该方向研究老师：</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张光新：</a:t>
            </a:r>
            <a:r>
              <a:rPr lang="en-US" altLang="zh-CN" dirty="0">
                <a:latin typeface="Arial" panose="020B0604020202020204" pitchFamily="34" charset="0"/>
                <a:cs typeface="Arial" panose="020B0604020202020204" pitchFamily="34" charset="0"/>
              </a:rPr>
              <a:t>gxzhang@zju.edu.cn</a:t>
            </a:r>
          </a:p>
          <a:p>
            <a:pPr lvl="1"/>
            <a:r>
              <a:rPr lang="zh-CN" altLang="en-US" dirty="0">
                <a:latin typeface="Arial" panose="020B0604020202020204" pitchFamily="34" charset="0"/>
                <a:cs typeface="Arial" panose="020B0604020202020204" pitchFamily="34" charset="0"/>
              </a:rPr>
              <a:t>杨丽明：</a:t>
            </a:r>
            <a:r>
              <a:rPr lang="en-US" altLang="zh-CN" dirty="0">
                <a:latin typeface="Arial" panose="020B0604020202020204" pitchFamily="34" charset="0"/>
                <a:cs typeface="Arial" panose="020B0604020202020204" pitchFamily="34" charset="0"/>
              </a:rPr>
              <a:t> yanglm@supcon.com</a:t>
            </a:r>
            <a:endParaRPr lang="zh-CN" altLang="en-US" dirty="0">
              <a:latin typeface="Arial" panose="020B0604020202020204" pitchFamily="34" charset="0"/>
              <a:cs typeface="Arial" panose="020B0604020202020204" pitchFamily="34" charset="0"/>
            </a:endParaRPr>
          </a:p>
        </p:txBody>
      </p:sp>
      <p:pic>
        <p:nvPicPr>
          <p:cNvPr id="83970" name="Picture 2" descr="http://www.cechina.cn/upload/article/329e88e6-8502-4ef2-9a2d-88f76aa962ab/231.jpg"/>
          <p:cNvPicPr>
            <a:picLocks noChangeAspect="1" noChangeArrowheads="1"/>
          </p:cNvPicPr>
          <p:nvPr/>
        </p:nvPicPr>
        <p:blipFill>
          <a:blip r:embed="rId2" cstate="print"/>
          <a:srcRect/>
          <a:stretch>
            <a:fillRect/>
          </a:stretch>
        </p:blipFill>
        <p:spPr bwMode="auto">
          <a:xfrm>
            <a:off x="1835696" y="1340768"/>
            <a:ext cx="5267325" cy="2971801"/>
          </a:xfrm>
          <a:prstGeom prst="rect">
            <a:avLst/>
          </a:prstGeom>
          <a:noFill/>
        </p:spPr>
      </p:pic>
      <p:pic>
        <p:nvPicPr>
          <p:cNvPr id="5" name="Picture 2" descr="http://cse.zju.edu.cn/wescms/sys/filebrowser/file.php?cmd=download&amp;id=46201">
            <a:extLst>
              <a:ext uri="{FF2B5EF4-FFF2-40B4-BE49-F238E27FC236}">
                <a16:creationId xmlns:a16="http://schemas.microsoft.com/office/drawing/2014/main" id="{ED1486D2-59C3-4A1E-92B2-FF893FB1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22" y="4420871"/>
            <a:ext cx="1592806" cy="168032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http://cse.zju.edu.cn/wescms/sys/filebrowser/file.php?cmd=download&amp;id=48060">
            <a:extLst>
              <a:ext uri="{FF2B5EF4-FFF2-40B4-BE49-F238E27FC236}">
                <a16:creationId xmlns:a16="http://schemas.microsoft.com/office/drawing/2014/main" id="{06C4768E-4EC1-431A-B391-54E370D31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720" y="4420871"/>
            <a:ext cx="2137784" cy="1675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资源配备</a:t>
            </a:r>
          </a:p>
        </p:txBody>
      </p:sp>
      <p:sp>
        <p:nvSpPr>
          <p:cNvPr id="3" name="内容占位符 2"/>
          <p:cNvSpPr>
            <a:spLocks noGrp="1"/>
          </p:cNvSpPr>
          <p:nvPr>
            <p:ph idx="1"/>
          </p:nvPr>
        </p:nvSpPr>
        <p:spPr/>
        <p:txBody>
          <a:bodyPr/>
          <a:lstStyle/>
          <a:p>
            <a:r>
              <a:rPr lang="zh-CN" altLang="en-US" sz="2800" dirty="0">
                <a:latin typeface="Arial" panose="020B0604020202020204" pitchFamily="34" charset="0"/>
                <a:cs typeface="Arial" panose="020B0604020202020204" pitchFamily="34" charset="0"/>
              </a:rPr>
              <a:t>硬件</a:t>
            </a:r>
            <a:endParaRPr lang="en-US" altLang="zh-CN" sz="2800" dirty="0">
              <a:latin typeface="Arial" panose="020B0604020202020204" pitchFamily="34" charset="0"/>
              <a:cs typeface="Arial" panose="020B0604020202020204" pitchFamily="34" charset="0"/>
            </a:endParaRPr>
          </a:p>
          <a:p>
            <a:pPr lvl="1"/>
            <a:r>
              <a:rPr lang="zh-CN" altLang="en-US" b="1" dirty="0">
                <a:latin typeface="Arial" panose="020B0604020202020204" pitchFamily="34" charset="0"/>
                <a:cs typeface="Arial" panose="020B0604020202020204" pitchFamily="34" charset="0"/>
              </a:rPr>
              <a:t>多相流实验室</a:t>
            </a:r>
            <a:endParaRPr lang="en-US" altLang="zh-CN" b="1" dirty="0">
              <a:latin typeface="Arial" panose="020B0604020202020204" pitchFamily="34" charset="0"/>
              <a:cs typeface="Arial" panose="020B0604020202020204" pitchFamily="34" charset="0"/>
            </a:endParaRPr>
          </a:p>
          <a:p>
            <a:pPr lvl="1"/>
            <a:r>
              <a:rPr lang="zh-CN" altLang="en-US" b="1" dirty="0">
                <a:latin typeface="Arial" panose="020B0604020202020204" pitchFamily="34" charset="0"/>
                <a:cs typeface="Arial" panose="020B0604020202020204" pitchFamily="34" charset="0"/>
              </a:rPr>
              <a:t>水质安全预警实验室</a:t>
            </a:r>
            <a:endParaRPr lang="en-US" altLang="zh-CN" b="1" dirty="0">
              <a:latin typeface="Arial" panose="020B0604020202020204" pitchFamily="34" charset="0"/>
              <a:cs typeface="Arial" panose="020B0604020202020204" pitchFamily="34" charset="0"/>
            </a:endParaRPr>
          </a:p>
          <a:p>
            <a:pPr lvl="1"/>
            <a:r>
              <a:rPr lang="en-US" altLang="zh-CN" b="1" dirty="0">
                <a:latin typeface="Arial" panose="020B0604020202020204" pitchFamily="34" charset="0"/>
                <a:cs typeface="Arial" panose="020B0604020202020204" pitchFamily="34" charset="0"/>
              </a:rPr>
              <a:t>THz</a:t>
            </a:r>
            <a:r>
              <a:rPr lang="zh-CN" altLang="en-US" b="1" dirty="0">
                <a:latin typeface="Arial" panose="020B0604020202020204" pitchFamily="34" charset="0"/>
                <a:cs typeface="Arial" panose="020B0604020202020204" pitchFamily="34" charset="0"/>
              </a:rPr>
              <a:t>实验室</a:t>
            </a:r>
            <a:endParaRPr lang="en-US" altLang="zh-CN" b="1" dirty="0">
              <a:latin typeface="Arial" panose="020B0604020202020204" pitchFamily="34" charset="0"/>
              <a:cs typeface="Arial" panose="020B0604020202020204" pitchFamily="34" charset="0"/>
            </a:endParaRPr>
          </a:p>
          <a:p>
            <a:pPr lvl="1"/>
            <a:r>
              <a:rPr lang="zh-CN" altLang="en-US" b="1" dirty="0">
                <a:latin typeface="Arial" panose="020B0604020202020204" pitchFamily="34" charset="0"/>
                <a:cs typeface="Arial" panose="020B0604020202020204" pitchFamily="34" charset="0"/>
              </a:rPr>
              <a:t>高速摄像系统、阻抗分析仪、水质检测仪器、各种通用硬件装置和仪器</a:t>
            </a:r>
            <a:r>
              <a:rPr lang="en-US" altLang="zh-CN"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7509271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2800" dirty="0"/>
              <a:t>软件</a:t>
            </a:r>
          </a:p>
          <a:p>
            <a:pPr lvl="1"/>
            <a:r>
              <a:rPr lang="zh-CN" altLang="en-US" b="1" dirty="0">
                <a:latin typeface="+mn-ea"/>
              </a:rPr>
              <a:t>教授，博导</a:t>
            </a:r>
            <a:endParaRPr lang="en-US" altLang="zh-CN" b="1" dirty="0">
              <a:latin typeface="+mn-ea"/>
            </a:endParaRPr>
          </a:p>
          <a:p>
            <a:pPr lvl="1"/>
            <a:r>
              <a:rPr lang="zh-CN" altLang="en-US" b="1" dirty="0">
                <a:latin typeface="+mn-ea"/>
              </a:rPr>
              <a:t>副教授，硕导</a:t>
            </a:r>
            <a:endParaRPr lang="en-US" altLang="zh-CN" b="1" dirty="0">
              <a:latin typeface="+mn-ea"/>
            </a:endParaRPr>
          </a:p>
          <a:p>
            <a:pPr lvl="1"/>
            <a:r>
              <a:rPr lang="zh-CN" altLang="en-US" b="1" dirty="0">
                <a:latin typeface="+mn-ea"/>
              </a:rPr>
              <a:t>博士生</a:t>
            </a:r>
            <a:endParaRPr lang="en-US" altLang="zh-CN" b="1" dirty="0">
              <a:latin typeface="+mn-ea"/>
            </a:endParaRPr>
          </a:p>
          <a:p>
            <a:pPr lvl="1"/>
            <a:r>
              <a:rPr lang="zh-CN" altLang="en-US" b="1" dirty="0">
                <a:latin typeface="+mn-ea"/>
              </a:rPr>
              <a:t>硕士生</a:t>
            </a:r>
          </a:p>
        </p:txBody>
      </p:sp>
    </p:spTree>
    <p:extLst>
      <p:ext uri="{BB962C8B-B14F-4D97-AF65-F5344CB8AC3E}">
        <p14:creationId xmlns:p14="http://schemas.microsoft.com/office/powerpoint/2010/main" val="15709391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body" idx="1"/>
          </p:nvPr>
        </p:nvSpPr>
        <p:spPr>
          <a:xfrm>
            <a:off x="457200" y="1590675"/>
            <a:ext cx="8229600" cy="4525963"/>
          </a:xfrm>
        </p:spPr>
        <p:txBody>
          <a:bodyPr/>
          <a:lstStyle/>
          <a:p>
            <a:pPr eaLnBrk="1" hangingPunct="1">
              <a:buFontTx/>
              <a:buNone/>
            </a:pPr>
            <a:r>
              <a:rPr lang="zh-CN" altLang="en-US" sz="3200" dirty="0"/>
              <a:t>专业基础涉及多个学科专业：</a:t>
            </a:r>
          </a:p>
          <a:p>
            <a:pPr eaLnBrk="1" hangingPunct="1"/>
            <a:r>
              <a:rPr lang="zh-CN" altLang="en-US" dirty="0"/>
              <a:t>自动化，计算机，信息工程</a:t>
            </a:r>
            <a:endParaRPr lang="en-US" altLang="zh-CN" dirty="0"/>
          </a:p>
          <a:p>
            <a:pPr marL="0" indent="0" eaLnBrk="1" hangingPunct="1">
              <a:buNone/>
            </a:pPr>
            <a:endParaRPr lang="zh-CN" altLang="en-US" dirty="0"/>
          </a:p>
          <a:p>
            <a:pPr eaLnBrk="1" hangingPunct="1"/>
            <a:r>
              <a:rPr lang="zh-CN" altLang="en-US" dirty="0"/>
              <a:t>微电子学，应用电子，测试科学与仪器</a:t>
            </a:r>
            <a:endParaRPr lang="en-US" altLang="zh-CN" dirty="0"/>
          </a:p>
          <a:p>
            <a:pPr marL="0" indent="0" eaLnBrk="1" hangingPunct="1">
              <a:buNone/>
            </a:pPr>
            <a:endParaRPr lang="zh-CN" altLang="en-US" dirty="0"/>
          </a:p>
          <a:p>
            <a:pPr eaLnBrk="1" hangingPunct="1"/>
            <a:r>
              <a:rPr lang="zh-CN" altLang="en-US" dirty="0"/>
              <a:t>化工，机械，热能，应用物理，化学，力学</a:t>
            </a:r>
            <a:r>
              <a:rPr lang="en-US" altLang="zh-CN" dirty="0"/>
              <a:t>……….</a:t>
            </a:r>
          </a:p>
        </p:txBody>
      </p:sp>
    </p:spTree>
    <p:extLst>
      <p:ext uri="{BB962C8B-B14F-4D97-AF65-F5344CB8AC3E}">
        <p14:creationId xmlns:p14="http://schemas.microsoft.com/office/powerpoint/2010/main" val="379418212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天花板, 人员, 餐桌&#10;&#10;已生成极高可信度的说明">
            <a:extLst>
              <a:ext uri="{FF2B5EF4-FFF2-40B4-BE49-F238E27FC236}">
                <a16:creationId xmlns:a16="http://schemas.microsoft.com/office/drawing/2014/main" id="{46925BD5-1A1C-4377-A062-9D1007E16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501008"/>
            <a:ext cx="4408111" cy="2938741"/>
          </a:xfrm>
          <a:prstGeom prst="rect">
            <a:avLst/>
          </a:prstGeom>
        </p:spPr>
      </p:pic>
      <p:pic>
        <p:nvPicPr>
          <p:cNvPr id="9" name="图片 8" descr="图片包含 墙壁, 人员, 室内, 男士&#10;&#10;已生成极高可信度的说明">
            <a:extLst>
              <a:ext uri="{FF2B5EF4-FFF2-40B4-BE49-F238E27FC236}">
                <a16:creationId xmlns:a16="http://schemas.microsoft.com/office/drawing/2014/main" id="{E085E491-7F09-44C6-8F30-54C4FA7E4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052736"/>
            <a:ext cx="4240742" cy="2819642"/>
          </a:xfrm>
          <a:prstGeom prst="rect">
            <a:avLst/>
          </a:prstGeom>
        </p:spPr>
      </p:pic>
      <p:pic>
        <p:nvPicPr>
          <p:cNvPr id="7" name="图片 6" descr="图片包含 室内, 天花板, 墙壁, 地板&#10;&#10;已生成极高可信度的说明">
            <a:extLst>
              <a:ext uri="{FF2B5EF4-FFF2-40B4-BE49-F238E27FC236}">
                <a16:creationId xmlns:a16="http://schemas.microsoft.com/office/drawing/2014/main" id="{05993603-3957-4604-8A31-B956D0AC6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1052736"/>
            <a:ext cx="2952328" cy="2214246"/>
          </a:xfrm>
          <a:prstGeom prst="rect">
            <a:avLst/>
          </a:prstGeom>
        </p:spPr>
      </p:pic>
      <p:pic>
        <p:nvPicPr>
          <p:cNvPr id="3" name="图片 2" descr="图片包含 墙壁, 室内, 餐桌, 办公桌&#10;&#10;已生成极高可信度的说明">
            <a:extLst>
              <a:ext uri="{FF2B5EF4-FFF2-40B4-BE49-F238E27FC236}">
                <a16:creationId xmlns:a16="http://schemas.microsoft.com/office/drawing/2014/main" id="{1DA34C0D-BD9B-4D8F-A7B6-662FE05E2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94" y="5157192"/>
            <a:ext cx="2757405" cy="1349538"/>
          </a:xfrm>
          <a:prstGeom prst="rect">
            <a:avLst/>
          </a:prstGeom>
        </p:spPr>
      </p:pic>
      <p:pic>
        <p:nvPicPr>
          <p:cNvPr id="6" name="图片 5">
            <a:extLst>
              <a:ext uri="{FF2B5EF4-FFF2-40B4-BE49-F238E27FC236}">
                <a16:creationId xmlns:a16="http://schemas.microsoft.com/office/drawing/2014/main" id="{F8ABBA1C-444A-401F-B98E-D71E5016F09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149080"/>
            <a:ext cx="2460957" cy="1350838"/>
          </a:xfrm>
          <a:prstGeom prst="rect">
            <a:avLst/>
          </a:prstGeom>
          <a:noFill/>
          <a:ln>
            <a:noFill/>
          </a:ln>
        </p:spPr>
      </p:pic>
    </p:spTree>
    <p:extLst>
      <p:ext uri="{BB962C8B-B14F-4D97-AF65-F5344CB8AC3E}">
        <p14:creationId xmlns:p14="http://schemas.microsoft.com/office/powerpoint/2010/main" val="914299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685800" y="1196752"/>
            <a:ext cx="7772400" cy="5328592"/>
          </a:xfrm>
        </p:spPr>
        <p:txBody>
          <a:bodyPr/>
          <a:lstStyle/>
          <a:p>
            <a:r>
              <a:rPr lang="zh-CN" altLang="en-US" dirty="0">
                <a:latin typeface="Arial" panose="020B0604020202020204" pitchFamily="34" charset="0"/>
                <a:cs typeface="Arial" panose="020B0604020202020204" pitchFamily="34" charset="0"/>
              </a:rPr>
              <a:t>仪表所老师</a:t>
            </a:r>
            <a:r>
              <a:rPr lang="en-US" altLang="zh-CN" dirty="0">
                <a:latin typeface="Arial" panose="020B0604020202020204" pitchFamily="34" charset="0"/>
                <a:cs typeface="Arial" panose="020B0604020202020204" pitchFamily="34" charset="0"/>
              </a:rPr>
              <a:t>Email</a:t>
            </a:r>
            <a:r>
              <a:rPr lang="zh-CN" altLang="en-US"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lvl="1"/>
            <a:r>
              <a:rPr lang="zh-CN" altLang="en-US" dirty="0">
                <a:latin typeface="Arial" panose="020B0604020202020204" pitchFamily="34" charset="0"/>
                <a:cs typeface="Arial" panose="020B0604020202020204" pitchFamily="34" charset="0"/>
              </a:rPr>
              <a:t>张宏建：</a:t>
            </a:r>
            <a:r>
              <a:rPr lang="en-US" altLang="zh-CN" dirty="0">
                <a:latin typeface="Arial" panose="020B0604020202020204" pitchFamily="34" charset="0"/>
                <a:cs typeface="Arial" panose="020B0604020202020204" pitchFamily="34" charset="0"/>
              </a:rPr>
              <a:t>hjzhang@iipc.zju.edu.cn</a:t>
            </a:r>
          </a:p>
          <a:p>
            <a:pPr lvl="1"/>
            <a:r>
              <a:rPr lang="zh-CN" altLang="en-US" dirty="0">
                <a:latin typeface="Arial" panose="020B0604020202020204" pitchFamily="34" charset="0"/>
                <a:cs typeface="Arial" panose="020B0604020202020204" pitchFamily="34" charset="0"/>
              </a:rPr>
              <a:t>张光新：</a:t>
            </a:r>
            <a:r>
              <a:rPr lang="en-US" altLang="zh-CN" dirty="0">
                <a:latin typeface="Arial" panose="020B0604020202020204" pitchFamily="34" charset="0"/>
                <a:cs typeface="Arial" panose="020B0604020202020204" pitchFamily="34" charset="0"/>
              </a:rPr>
              <a:t>gxzhang@zju.edu.cn</a:t>
            </a:r>
          </a:p>
          <a:p>
            <a:pPr lvl="1"/>
            <a:r>
              <a:rPr lang="zh-CN" altLang="en-US" dirty="0">
                <a:latin typeface="Arial" panose="020B0604020202020204" pitchFamily="34" charset="0"/>
                <a:cs typeface="Arial" panose="020B0604020202020204" pitchFamily="34" charset="0"/>
              </a:rPr>
              <a:t>黄志尧：</a:t>
            </a:r>
            <a:r>
              <a:rPr lang="en-US" altLang="zh-CN" dirty="0">
                <a:latin typeface="Arial" panose="020B0604020202020204" pitchFamily="34" charset="0"/>
                <a:cs typeface="Arial" panose="020B0604020202020204" pitchFamily="34" charset="0"/>
              </a:rPr>
              <a:t>zyhuang@iipc.zju.edu.cn</a:t>
            </a:r>
          </a:p>
          <a:p>
            <a:pPr lvl="1"/>
            <a:r>
              <a:rPr lang="zh-CN" altLang="en-US" dirty="0">
                <a:latin typeface="Arial" panose="020B0604020202020204" pitchFamily="34" charset="0"/>
                <a:cs typeface="Arial" panose="020B0604020202020204" pitchFamily="34" charset="0"/>
              </a:rPr>
              <a:t>王保良：</a:t>
            </a:r>
            <a:r>
              <a:rPr lang="en-US" altLang="zh-CN" dirty="0">
                <a:latin typeface="Arial" panose="020B0604020202020204" pitchFamily="34" charset="0"/>
                <a:cs typeface="Arial" panose="020B0604020202020204" pitchFamily="34" charset="0"/>
              </a:rPr>
              <a:t>blwang@iipc.zju.edu.cn</a:t>
            </a:r>
          </a:p>
          <a:p>
            <a:pPr lvl="1"/>
            <a:r>
              <a:rPr lang="zh-CN" altLang="en-US" dirty="0">
                <a:latin typeface="Arial" panose="020B0604020202020204" pitchFamily="34" charset="0"/>
                <a:cs typeface="Arial" panose="020B0604020202020204" pitchFamily="34" charset="0"/>
              </a:rPr>
              <a:t>侯迪波：</a:t>
            </a:r>
            <a:r>
              <a:rPr lang="en-US" altLang="zh-CN" dirty="0">
                <a:latin typeface="Arial" panose="020B0604020202020204" pitchFamily="34" charset="0"/>
                <a:cs typeface="Arial" panose="020B0604020202020204" pitchFamily="34" charset="0"/>
              </a:rPr>
              <a:t>houdb@zju.edu.cn</a:t>
            </a:r>
          </a:p>
          <a:p>
            <a:pPr lvl="1"/>
            <a:r>
              <a:rPr lang="zh-CN" altLang="en-US" dirty="0">
                <a:latin typeface="Arial" panose="020B0604020202020204" pitchFamily="34" charset="0"/>
                <a:cs typeface="Arial" panose="020B0604020202020204" pitchFamily="34" charset="0"/>
              </a:rPr>
              <a:t>冀海峰：</a:t>
            </a:r>
            <a:r>
              <a:rPr lang="en-US" altLang="zh-CN" dirty="0">
                <a:latin typeface="Arial" panose="020B0604020202020204" pitchFamily="34" charset="0"/>
                <a:cs typeface="Arial" panose="020B0604020202020204" pitchFamily="34" charset="0"/>
              </a:rPr>
              <a:t>hfji@iipc.zju.edu.cn</a:t>
            </a:r>
          </a:p>
          <a:p>
            <a:pPr lvl="1"/>
            <a:r>
              <a:rPr lang="zh-CN" altLang="en-US" dirty="0">
                <a:latin typeface="Arial" panose="020B0604020202020204" pitchFamily="34" charset="0"/>
                <a:cs typeface="Arial" panose="020B0604020202020204" pitchFamily="34" charset="0"/>
              </a:rPr>
              <a:t>周洪亮：</a:t>
            </a:r>
            <a:r>
              <a:rPr lang="en-US" altLang="zh-CN" dirty="0">
                <a:latin typeface="Arial" panose="020B0604020202020204" pitchFamily="34" charset="0"/>
                <a:cs typeface="Arial" panose="020B0604020202020204" pitchFamily="34" charset="0"/>
              </a:rPr>
              <a:t>zjuzhl@zju.edu.cn</a:t>
            </a:r>
          </a:p>
          <a:p>
            <a:pPr lvl="1"/>
            <a:r>
              <a:rPr lang="zh-CN" altLang="en-US" dirty="0">
                <a:latin typeface="Arial" panose="020B0604020202020204" pitchFamily="34" charset="0"/>
                <a:cs typeface="Arial" panose="020B0604020202020204" pitchFamily="34" charset="0"/>
              </a:rPr>
              <a:t>黄平捷：</a:t>
            </a:r>
            <a:r>
              <a:rPr lang="en-US" altLang="zh-CN" dirty="0">
                <a:latin typeface="Arial" panose="020B0604020202020204" pitchFamily="34" charset="0"/>
                <a:cs typeface="Arial" panose="020B0604020202020204" pitchFamily="34" charset="0"/>
              </a:rPr>
              <a:t>huangpingjie@zju.edu.cn</a:t>
            </a:r>
          </a:p>
          <a:p>
            <a:pPr lvl="1"/>
            <a:r>
              <a:rPr lang="zh-CN" altLang="en-US" dirty="0">
                <a:latin typeface="Arial" panose="020B0604020202020204" pitchFamily="34" charset="0"/>
                <a:cs typeface="Arial" panose="020B0604020202020204" pitchFamily="34" charset="0"/>
              </a:rPr>
              <a:t>杨    江：</a:t>
            </a:r>
            <a:r>
              <a:rPr lang="en-US" altLang="zh-CN" dirty="0">
                <a:latin typeface="Arial" panose="020B0604020202020204" pitchFamily="34" charset="0"/>
                <a:cs typeface="Arial" panose="020B0604020202020204" pitchFamily="34" charset="0"/>
              </a:rPr>
              <a:t>jyang@iipc.zju.edu.cn</a:t>
            </a:r>
          </a:p>
          <a:p>
            <a:pPr lvl="1"/>
            <a:r>
              <a:rPr lang="zh-CN" altLang="en-US" dirty="0">
                <a:latin typeface="Arial" panose="020B0604020202020204" pitchFamily="34" charset="0"/>
                <a:cs typeface="Arial" panose="020B0604020202020204" pitchFamily="34" charset="0"/>
              </a:rPr>
              <a:t>杨丽明：</a:t>
            </a:r>
            <a:r>
              <a:rPr lang="en-US" altLang="zh-CN" dirty="0">
                <a:latin typeface="Arial" panose="020B0604020202020204" pitchFamily="34" charset="0"/>
                <a:cs typeface="Arial" panose="020B0604020202020204" pitchFamily="34" charset="0"/>
              </a:rPr>
              <a:t>yanglm@supcon.com</a:t>
            </a:r>
          </a:p>
          <a:p>
            <a:pPr lvl="1"/>
            <a:r>
              <a:rPr lang="zh-CN" altLang="en-US" dirty="0">
                <a:latin typeface="Arial" panose="020B0604020202020204" pitchFamily="34" charset="0"/>
                <a:cs typeface="Arial" panose="020B0604020202020204" pitchFamily="34" charset="0"/>
              </a:rPr>
              <a:t>喻    洁：</a:t>
            </a:r>
            <a:r>
              <a:rPr lang="en-US" altLang="zh-CN" dirty="0">
                <a:latin typeface="Arial" panose="020B0604020202020204" pitchFamily="34" charset="0"/>
                <a:cs typeface="Arial" panose="020B0604020202020204" pitchFamily="34" charset="0"/>
              </a:rPr>
              <a:t>yu_jie@zju.edu.cn</a:t>
            </a:r>
          </a:p>
        </p:txBody>
      </p:sp>
    </p:spTree>
    <p:extLst>
      <p:ext uri="{BB962C8B-B14F-4D97-AF65-F5344CB8AC3E}">
        <p14:creationId xmlns:p14="http://schemas.microsoft.com/office/powerpoint/2010/main" val="35116695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University_Gate"/>
          <p:cNvPicPr>
            <a:picLocks noChangeAspect="1" noChangeArrowheads="1"/>
          </p:cNvPicPr>
          <p:nvPr/>
        </p:nvPicPr>
        <p:blipFill>
          <a:blip r:embed="rId3" cstate="print"/>
          <a:srcRect/>
          <a:stretch>
            <a:fillRect/>
          </a:stretch>
        </p:blipFill>
        <p:spPr bwMode="auto">
          <a:xfrm>
            <a:off x="0" y="1052736"/>
            <a:ext cx="9144000" cy="5328592"/>
          </a:xfrm>
          <a:prstGeom prst="rect">
            <a:avLst/>
          </a:prstGeom>
          <a:noFill/>
          <a:ln w="9525">
            <a:noFill/>
            <a:miter lim="800000"/>
            <a:headEnd/>
            <a:tailEnd/>
          </a:ln>
        </p:spPr>
      </p:pic>
      <p:sp>
        <p:nvSpPr>
          <p:cNvPr id="194564" name="Rectangle 4"/>
          <p:cNvSpPr>
            <a:spLocks noGrp="1" noChangeArrowheads="1"/>
          </p:cNvSpPr>
          <p:nvPr>
            <p:ph type="ctrTitle"/>
          </p:nvPr>
        </p:nvSpPr>
        <p:spPr>
          <a:xfrm>
            <a:off x="685800" y="1268413"/>
            <a:ext cx="7702550" cy="4537075"/>
          </a:xfrm>
        </p:spPr>
        <p:txBody>
          <a:bodyPr/>
          <a:lstStyle/>
          <a:p>
            <a:pPr algn="ctr" eaLnBrk="1" hangingPunct="1">
              <a:defRPr/>
            </a:pPr>
            <a:r>
              <a:rPr lang="zh-CN" altLang="en-US" sz="6600" dirty="0">
                <a:solidFill>
                  <a:srgbClr val="FF0000"/>
                </a:solidFill>
                <a:effectLst>
                  <a:outerShdw blurRad="38100" dist="38100" dir="2700000" algn="tl">
                    <a:srgbClr val="C0C0C0"/>
                  </a:outerShdw>
                </a:effectLst>
              </a:rPr>
              <a:t>欢迎各位同学</a:t>
            </a:r>
          </a:p>
        </p:txBody>
      </p:sp>
    </p:spTree>
    <p:extLst>
      <p:ext uri="{BB962C8B-B14F-4D97-AF65-F5344CB8AC3E}">
        <p14:creationId xmlns:p14="http://schemas.microsoft.com/office/powerpoint/2010/main" val="8693179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mn-ea"/>
              </a:rPr>
              <a:t>导师队伍</a:t>
            </a:r>
            <a:endParaRPr lang="zh-CN" altLang="en-US" sz="3200" dirty="0"/>
          </a:p>
        </p:txBody>
      </p:sp>
      <p:sp>
        <p:nvSpPr>
          <p:cNvPr id="8196" name="Rectangle 3"/>
          <p:cNvSpPr>
            <a:spLocks noGrp="1" noChangeArrowheads="1"/>
          </p:cNvSpPr>
          <p:nvPr>
            <p:ph idx="1"/>
          </p:nvPr>
        </p:nvSpPr>
        <p:spPr>
          <a:xfrm>
            <a:off x="685800" y="1556792"/>
            <a:ext cx="7772400" cy="4539208"/>
          </a:xfrm>
        </p:spPr>
        <p:txBody>
          <a:bodyPr/>
          <a:lstStyle/>
          <a:p>
            <a:pPr eaLnBrk="1" hangingPunct="1">
              <a:buFontTx/>
              <a:buNone/>
            </a:pPr>
            <a:r>
              <a:rPr lang="zh-CN" altLang="en-US" sz="2800" dirty="0"/>
              <a:t>仪表所现有研究生导师</a:t>
            </a:r>
            <a:r>
              <a:rPr lang="en-US" altLang="zh-CN" sz="2800" dirty="0"/>
              <a:t>10</a:t>
            </a:r>
            <a:r>
              <a:rPr lang="zh-CN" altLang="en-US" sz="2800" dirty="0"/>
              <a:t>人</a:t>
            </a:r>
            <a:endParaRPr lang="en-US" altLang="zh-CN" sz="2800" dirty="0"/>
          </a:p>
          <a:p>
            <a:pPr eaLnBrk="1" hangingPunct="1">
              <a:buFontTx/>
              <a:buNone/>
            </a:pPr>
            <a:endParaRPr lang="zh-CN" altLang="en-US" sz="2800" dirty="0"/>
          </a:p>
          <a:p>
            <a:pPr eaLnBrk="1" hangingPunct="1"/>
            <a:r>
              <a:rPr lang="zh-CN" altLang="en-US" dirty="0"/>
              <a:t>博士生导师</a:t>
            </a:r>
            <a:r>
              <a:rPr lang="en-US" altLang="zh-CN" dirty="0"/>
              <a:t>5</a:t>
            </a:r>
            <a:r>
              <a:rPr lang="zh-CN" altLang="en-US" dirty="0"/>
              <a:t>人</a:t>
            </a:r>
            <a:r>
              <a:rPr lang="en-US" altLang="zh-CN" dirty="0"/>
              <a:t>:</a:t>
            </a:r>
          </a:p>
          <a:p>
            <a:pPr eaLnBrk="1" hangingPunct="1">
              <a:buFontTx/>
              <a:buNone/>
            </a:pPr>
            <a:r>
              <a:rPr lang="en-US" altLang="zh-CN" dirty="0"/>
              <a:t>   </a:t>
            </a:r>
            <a:r>
              <a:rPr lang="zh-CN" altLang="en-US" dirty="0"/>
              <a:t>张宏建，黄志尧，张光新，王保良，侯迪波</a:t>
            </a:r>
            <a:endParaRPr lang="en-US" altLang="zh-CN" dirty="0"/>
          </a:p>
          <a:p>
            <a:pPr eaLnBrk="1" hangingPunct="1">
              <a:buFontTx/>
              <a:buNone/>
            </a:pPr>
            <a:endParaRPr lang="zh-CN" altLang="en-US" dirty="0"/>
          </a:p>
          <a:p>
            <a:pPr eaLnBrk="1" hangingPunct="1"/>
            <a:r>
              <a:rPr lang="zh-CN" altLang="en-US" dirty="0"/>
              <a:t>硕士生导师</a:t>
            </a:r>
            <a:r>
              <a:rPr lang="en-US" altLang="zh-CN" dirty="0"/>
              <a:t>5</a:t>
            </a:r>
            <a:r>
              <a:rPr lang="zh-CN" altLang="en-US" dirty="0"/>
              <a:t>人：</a:t>
            </a:r>
          </a:p>
          <a:p>
            <a:pPr eaLnBrk="1" hangingPunct="1">
              <a:buFontTx/>
              <a:buNone/>
            </a:pPr>
            <a:r>
              <a:rPr lang="zh-CN" altLang="en-US" dirty="0"/>
              <a:t>   杨江，冀海峰，周洪亮，黄平捷，杨丽明</a:t>
            </a:r>
          </a:p>
        </p:txBody>
      </p:sp>
    </p:spTree>
    <p:extLst>
      <p:ext uri="{BB962C8B-B14F-4D97-AF65-F5344CB8AC3E}">
        <p14:creationId xmlns:p14="http://schemas.microsoft.com/office/powerpoint/2010/main" val="37794848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331640" y="260648"/>
            <a:ext cx="6336704" cy="762000"/>
          </a:xfrm>
        </p:spPr>
        <p:txBody>
          <a:bodyPr/>
          <a:lstStyle/>
          <a:p>
            <a:pPr eaLnBrk="1" hangingPunct="1"/>
            <a:r>
              <a:rPr lang="zh-CN" altLang="en-US" sz="3200" dirty="0"/>
              <a:t>研究方向、科研特色</a:t>
            </a:r>
          </a:p>
        </p:txBody>
      </p:sp>
      <p:sp>
        <p:nvSpPr>
          <p:cNvPr id="6" name="Rectangle 3"/>
          <p:cNvSpPr txBox="1">
            <a:spLocks noChangeArrowheads="1"/>
          </p:cNvSpPr>
          <p:nvPr/>
        </p:nvSpPr>
        <p:spPr bwMode="auto">
          <a:xfrm>
            <a:off x="457200" y="1412776"/>
            <a:ext cx="8229600" cy="4713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50000"/>
              </a:spcBef>
              <a:spcAft>
                <a:spcPct val="0"/>
              </a:spcAft>
              <a:buClr>
                <a:srgbClr val="FF0000"/>
              </a:buClr>
              <a:buSzTx/>
              <a:buFontTx/>
              <a:buNone/>
              <a:tabLst/>
              <a:defRPr/>
            </a:pPr>
            <a:r>
              <a:rPr kumimoji="0" lang="zh-CN" altLang="en-US" b="1" i="0" u="none" strike="noStrike" kern="0" cap="none" spc="0" normalizeH="0" baseline="0" noProof="0" dirty="0">
                <a:ln>
                  <a:noFill/>
                </a:ln>
                <a:effectLst/>
                <a:uLnTx/>
                <a:uFillTx/>
                <a:latin typeface="宋体" pitchFamily="2" charset="-122"/>
                <a:ea typeface="+mn-ea"/>
              </a:rPr>
              <a:t>科研工作围绕具体科研项目展开，分为三层次：</a:t>
            </a:r>
          </a:p>
          <a:p>
            <a:pPr marL="609600" marR="0" lvl="0" indent="-609600" algn="l" defTabSz="914400" rtl="0" eaLnBrk="1" fontAlgn="base" latinLnBrk="0" hangingPunct="1">
              <a:lnSpc>
                <a:spcPct val="100000"/>
              </a:lnSpc>
              <a:spcBef>
                <a:spcPct val="50000"/>
              </a:spcBef>
              <a:spcAft>
                <a:spcPct val="0"/>
              </a:spcAft>
              <a:buClr>
                <a:srgbClr val="FF0000"/>
              </a:buClr>
              <a:buSzTx/>
              <a:buFontTx/>
              <a:buChar char="•"/>
              <a:tabLst/>
              <a:defRPr/>
            </a:pPr>
            <a:r>
              <a:rPr kumimoji="0" lang="zh-CN" altLang="en-US" b="1" i="0" u="none" strike="noStrike" kern="0" cap="none" spc="0" normalizeH="0" baseline="0" noProof="0" dirty="0">
                <a:ln>
                  <a:noFill/>
                </a:ln>
                <a:solidFill>
                  <a:srgbClr val="FF0000"/>
                </a:solidFill>
                <a:effectLst/>
                <a:uLnTx/>
                <a:uFillTx/>
                <a:latin typeface="宋体" pitchFamily="2" charset="-122"/>
                <a:ea typeface="+mn-ea"/>
              </a:rPr>
              <a:t>学术创新</a:t>
            </a:r>
            <a:r>
              <a:rPr kumimoji="0" lang="zh-CN" altLang="en-US" b="1" i="0" u="none" strike="noStrike" kern="0" cap="none" spc="0" normalizeH="0" baseline="0" noProof="0" dirty="0">
                <a:ln>
                  <a:noFill/>
                </a:ln>
                <a:effectLst/>
                <a:uLnTx/>
                <a:uFillTx/>
                <a:latin typeface="宋体" pitchFamily="2" charset="-122"/>
                <a:ea typeface="+mn-ea"/>
              </a:rPr>
              <a:t>（国家自然科学基金等）</a:t>
            </a:r>
            <a:r>
              <a:rPr kumimoji="0" lang="en-US" altLang="zh-CN" b="1" i="0" u="none" strike="noStrike" kern="0" cap="none" spc="0" normalizeH="0" baseline="0" noProof="0" dirty="0">
                <a:ln>
                  <a:noFill/>
                </a:ln>
                <a:effectLst/>
                <a:uLnTx/>
                <a:uFillTx/>
                <a:latin typeface="+mn-lt"/>
                <a:ea typeface="+mn-ea"/>
              </a:rPr>
              <a:t>—— </a:t>
            </a:r>
            <a:r>
              <a:rPr kumimoji="0" lang="zh-CN" altLang="en-US" b="1" i="0" u="none" strike="noStrike" kern="0" cap="none" spc="0" normalizeH="0" baseline="0" noProof="0" dirty="0">
                <a:ln>
                  <a:noFill/>
                </a:ln>
                <a:effectLst/>
                <a:uLnTx/>
                <a:uFillTx/>
                <a:latin typeface="宋体" pitchFamily="2" charset="-122"/>
                <a:ea typeface="+mn-ea"/>
              </a:rPr>
              <a:t>以追求学术创新和实质性科技进步为目的；</a:t>
            </a:r>
            <a:endParaRPr kumimoji="0" lang="en-US" altLang="zh-CN" b="1" i="0" u="none" strike="noStrike" kern="0" cap="none" spc="0" normalizeH="0" baseline="0" noProof="0" dirty="0">
              <a:ln>
                <a:noFill/>
              </a:ln>
              <a:effectLst/>
              <a:uLnTx/>
              <a:uFillTx/>
              <a:latin typeface="宋体" pitchFamily="2" charset="-122"/>
              <a:ea typeface="+mn-ea"/>
            </a:endParaRPr>
          </a:p>
          <a:p>
            <a:pPr marL="609600" lvl="0" indent="-609600" eaLnBrk="1" hangingPunct="1">
              <a:spcBef>
                <a:spcPct val="50000"/>
              </a:spcBef>
              <a:buClr>
                <a:srgbClr val="FF0000"/>
              </a:buClr>
              <a:buFontTx/>
              <a:buChar char="•"/>
              <a:defRPr/>
            </a:pPr>
            <a:r>
              <a:rPr kumimoji="0" lang="zh-CN" altLang="en-US" b="1" i="0" u="none" strike="noStrike" kern="0" cap="none" spc="0" normalizeH="0" baseline="0" noProof="0" dirty="0">
                <a:ln>
                  <a:noFill/>
                </a:ln>
                <a:solidFill>
                  <a:srgbClr val="FF0000"/>
                </a:solidFill>
                <a:effectLst/>
                <a:uLnTx/>
                <a:uFillTx/>
                <a:latin typeface="宋体" pitchFamily="2" charset="-122"/>
                <a:ea typeface="+mn-ea"/>
              </a:rPr>
              <a:t>国家需求</a:t>
            </a:r>
            <a:r>
              <a:rPr kumimoji="0" lang="zh-CN" altLang="en-US" b="1" i="0" u="none" strike="noStrike" kern="0" cap="none" spc="0" normalizeH="0" baseline="0" noProof="0" dirty="0">
                <a:ln>
                  <a:noFill/>
                </a:ln>
                <a:effectLst/>
                <a:uLnTx/>
                <a:uFillTx/>
                <a:latin typeface="宋体" pitchFamily="2" charset="-122"/>
                <a:ea typeface="+mn-ea"/>
              </a:rPr>
              <a:t>（重大专项等）</a:t>
            </a:r>
            <a:r>
              <a:rPr lang="en-US" altLang="zh-CN" b="1" kern="0" dirty="0"/>
              <a:t> —— </a:t>
            </a:r>
            <a:r>
              <a:rPr kumimoji="0" lang="zh-CN" altLang="en-US" b="1" i="0" u="none" strike="noStrike" kern="0" cap="none" spc="0" normalizeH="0" baseline="0" noProof="0" dirty="0">
                <a:ln>
                  <a:noFill/>
                </a:ln>
                <a:effectLst/>
                <a:uLnTx/>
                <a:uFillTx/>
                <a:latin typeface="宋体" pitchFamily="2" charset="-122"/>
                <a:ea typeface="+mn-ea"/>
              </a:rPr>
              <a:t>以国家重大需求为目标，研发某一较广泛领域的相关检测或控制相关技术和装置；</a:t>
            </a:r>
          </a:p>
          <a:p>
            <a:pPr marL="609600" marR="0" lvl="0" indent="-609600" algn="l" defTabSz="914400" rtl="0" eaLnBrk="1" fontAlgn="base" latinLnBrk="0" hangingPunct="1">
              <a:lnSpc>
                <a:spcPct val="100000"/>
              </a:lnSpc>
              <a:spcBef>
                <a:spcPct val="50000"/>
              </a:spcBef>
              <a:spcAft>
                <a:spcPct val="0"/>
              </a:spcAft>
              <a:buClr>
                <a:srgbClr val="FF0000"/>
              </a:buClr>
              <a:buSzTx/>
              <a:buFontTx/>
              <a:buChar char="•"/>
              <a:tabLst/>
              <a:defRPr/>
            </a:pPr>
            <a:r>
              <a:rPr kumimoji="0" lang="zh-CN" altLang="en-US" b="1" i="0" u="none" strike="noStrike" kern="0" cap="none" spc="0" normalizeH="0" baseline="0" noProof="0" dirty="0">
                <a:ln>
                  <a:noFill/>
                </a:ln>
                <a:solidFill>
                  <a:srgbClr val="FF0000"/>
                </a:solidFill>
                <a:effectLst/>
                <a:uLnTx/>
                <a:uFillTx/>
                <a:latin typeface="宋体" pitchFamily="2" charset="-122"/>
                <a:ea typeface="+mn-ea"/>
              </a:rPr>
              <a:t>企业项目 </a:t>
            </a:r>
            <a:r>
              <a:rPr kumimoji="0" lang="en-US" altLang="zh-CN" b="1" i="0" u="none" strike="noStrike" kern="0" cap="none" spc="0" normalizeH="0" baseline="0" noProof="0" dirty="0">
                <a:ln>
                  <a:noFill/>
                </a:ln>
                <a:effectLst/>
                <a:uLnTx/>
                <a:uFillTx/>
                <a:latin typeface="+mn-lt"/>
                <a:ea typeface="+mn-ea"/>
              </a:rPr>
              <a:t>—— </a:t>
            </a:r>
            <a:r>
              <a:rPr kumimoji="0" lang="zh-CN" altLang="en-US" b="1" i="0" u="none" strike="noStrike" kern="0" cap="none" spc="0" normalizeH="0" baseline="0" noProof="0" dirty="0">
                <a:ln>
                  <a:noFill/>
                </a:ln>
                <a:effectLst/>
                <a:uLnTx/>
                <a:uFillTx/>
                <a:latin typeface="宋体" pitchFamily="2" charset="-122"/>
                <a:ea typeface="+mn-ea"/>
              </a:rPr>
              <a:t>以完成企业特定检测或控制要求为目的的工程研发。</a:t>
            </a:r>
            <a:endParaRPr kumimoji="0" lang="zh-CN" altLang="en-US" sz="2800" b="1" i="0" u="none" strike="noStrike" kern="0" cap="none" spc="0" normalizeH="0" baseline="0" noProof="0" dirty="0">
              <a:ln>
                <a:noFill/>
              </a:ln>
              <a:effectLst/>
              <a:uLnTx/>
              <a:uFillTx/>
              <a:latin typeface="+mn-lt"/>
              <a:ea typeface="+mn-ea"/>
              <a:cs typeface="+mn-cs"/>
            </a:endParaRPr>
          </a:p>
          <a:p>
            <a:pPr marL="609600" marR="0" lvl="0" indent="-609600" algn="l" defTabSz="914400" rtl="0" eaLnBrk="1" fontAlgn="base" latinLnBrk="0" hangingPunct="1">
              <a:lnSpc>
                <a:spcPct val="100000"/>
              </a:lnSpc>
              <a:spcBef>
                <a:spcPct val="50000"/>
              </a:spcBef>
              <a:spcAft>
                <a:spcPct val="0"/>
              </a:spcAft>
              <a:buClr>
                <a:srgbClr val="FF0000"/>
              </a:buClr>
              <a:buSzTx/>
              <a:buFontTx/>
              <a:buChar char="•"/>
              <a:tabLst/>
              <a:defRPr/>
            </a:pPr>
            <a:endParaRPr kumimoji="0" lang="en-US" altLang="zh-CN" sz="2800" b="1" i="0" u="none" strike="noStrike" kern="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8491558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40768"/>
            <a:ext cx="8229600" cy="4536504"/>
          </a:xfrm>
        </p:spPr>
        <p:txBody>
          <a:bodyPr/>
          <a:lstStyle/>
          <a:p>
            <a:pPr eaLnBrk="1" hangingPunct="1">
              <a:lnSpc>
                <a:spcPct val="80000"/>
              </a:lnSpc>
              <a:buFontTx/>
              <a:buNone/>
            </a:pPr>
            <a:r>
              <a:rPr lang="zh-CN" altLang="en-US" sz="2800" dirty="0">
                <a:latin typeface="Arial" panose="020B0604020202020204" pitchFamily="34" charset="0"/>
                <a:cs typeface="Arial" panose="020B0604020202020204" pitchFamily="34" charset="0"/>
              </a:rPr>
              <a:t>主要研究方向和内容：</a:t>
            </a:r>
            <a:endParaRPr lang="en-US" altLang="zh-CN" sz="2800" dirty="0">
              <a:latin typeface="Arial" panose="020B0604020202020204" pitchFamily="34" charset="0"/>
              <a:cs typeface="Arial" panose="020B0604020202020204" pitchFamily="34" charset="0"/>
            </a:endParaRPr>
          </a:p>
          <a:p>
            <a:pPr eaLnBrk="1" hangingPunct="1">
              <a:lnSpc>
                <a:spcPct val="80000"/>
              </a:lnSpc>
            </a:pP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复杂过程参数检测技术</a:t>
            </a:r>
            <a:r>
              <a:rPr lang="en-US" altLang="zh-CN" sz="2400" dirty="0">
                <a:latin typeface="Arial" panose="020B0604020202020204" pitchFamily="34" charset="0"/>
                <a:cs typeface="Arial" panose="020B0604020202020204" pitchFamily="34" charset="0"/>
              </a:rPr>
              <a:t>-</a:t>
            </a:r>
            <a:r>
              <a:rPr lang="zh-CN" altLang="en-US" sz="2400" dirty="0">
                <a:latin typeface="Arial" panose="020B0604020202020204" pitchFamily="34" charset="0"/>
                <a:cs typeface="Arial" panose="020B0604020202020204" pitchFamily="34" charset="0"/>
              </a:rPr>
              <a:t>多相流参数检测技术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水质检测和安全预警技术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天然气能量计量</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en-US" altLang="zh-CN" sz="2400" dirty="0">
                <a:latin typeface="Arial" panose="020B0604020202020204" pitchFamily="34" charset="0"/>
                <a:cs typeface="Arial" panose="020B0604020202020204" pitchFamily="34" charset="0"/>
              </a:rPr>
              <a:t>THz</a:t>
            </a:r>
            <a:r>
              <a:rPr lang="zh-CN" altLang="en-US" sz="2400" dirty="0">
                <a:latin typeface="Arial" panose="020B0604020202020204" pitchFamily="34" charset="0"/>
                <a:cs typeface="Arial" panose="020B0604020202020204" pitchFamily="34" charset="0"/>
              </a:rPr>
              <a:t>检测技术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图像检测技术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无损检测技术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特种检测技术</a:t>
            </a:r>
            <a:endParaRPr lang="en-US" altLang="zh-CN" sz="2400" dirty="0">
              <a:latin typeface="Arial" panose="020B0604020202020204" pitchFamily="34" charset="0"/>
              <a:cs typeface="Arial" panose="020B0604020202020204" pitchFamily="34" charset="0"/>
            </a:endParaRPr>
          </a:p>
          <a:p>
            <a:pPr eaLnBrk="1" hangingPunct="1">
              <a:lnSpc>
                <a:spcPct val="80000"/>
              </a:lnSpc>
            </a:pPr>
            <a:r>
              <a:rPr lang="zh-CN" altLang="en-US" sz="2400" dirty="0">
                <a:latin typeface="Arial" panose="020B0604020202020204" pitchFamily="34" charset="0"/>
                <a:cs typeface="Arial" panose="020B0604020202020204" pitchFamily="34" charset="0"/>
              </a:rPr>
              <a:t>软测量技术</a:t>
            </a:r>
          </a:p>
          <a:p>
            <a:pPr eaLnBrk="1" hangingPunct="1">
              <a:lnSpc>
                <a:spcPct val="80000"/>
              </a:lnSpc>
            </a:pPr>
            <a:r>
              <a:rPr lang="en-US" altLang="zh-C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19020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85800" y="1052736"/>
            <a:ext cx="7772400" cy="2448272"/>
          </a:xfrm>
        </p:spPr>
        <p:txBody>
          <a:bodyPr/>
          <a:lstStyle/>
          <a:p>
            <a:r>
              <a:rPr lang="zh-CN" altLang="en-US" sz="2800" dirty="0">
                <a:latin typeface="+mn-ea"/>
              </a:rPr>
              <a:t>背景</a:t>
            </a:r>
            <a:endParaRPr lang="en-US" altLang="zh-CN" sz="2800" dirty="0">
              <a:latin typeface="+mn-ea"/>
            </a:endParaRPr>
          </a:p>
          <a:p>
            <a:pPr lvl="1"/>
            <a:r>
              <a:rPr lang="zh-CN" altLang="en-US" sz="2000" b="1" dirty="0">
                <a:latin typeface="+mn-ea"/>
              </a:rPr>
              <a:t>多相流动在自然界、工业界中大量存在</a:t>
            </a:r>
            <a:endParaRPr lang="en-US" altLang="zh-CN" sz="2000" b="1" dirty="0">
              <a:latin typeface="+mn-ea"/>
            </a:endParaRPr>
          </a:p>
          <a:p>
            <a:pPr lvl="1"/>
            <a:r>
              <a:rPr lang="zh-CN" altLang="en-US" sz="2000" b="1" dirty="0"/>
              <a:t>多相流动的流动特性远比单相流动复杂</a:t>
            </a:r>
          </a:p>
          <a:p>
            <a:pPr lvl="1"/>
            <a:r>
              <a:rPr lang="zh-CN" altLang="en-US" sz="2000" b="1" dirty="0"/>
              <a:t>多相流相间存在着界面效应和相对速度</a:t>
            </a:r>
          </a:p>
          <a:p>
            <a:pPr lvl="1"/>
            <a:r>
              <a:rPr lang="zh-CN" altLang="en-US" sz="2000" b="1" dirty="0"/>
              <a:t>多相流动过程是一个复杂多变量的非线性动态过程，其机理性研究目前还不够充分</a:t>
            </a:r>
            <a:endParaRPr lang="en-US" altLang="zh-CN" sz="2000" b="1" dirty="0">
              <a:latin typeface="+mn-ea"/>
            </a:endParaRPr>
          </a:p>
        </p:txBody>
      </p:sp>
      <p:grpSp>
        <p:nvGrpSpPr>
          <p:cNvPr id="3" name="组合 2">
            <a:extLst>
              <a:ext uri="{FF2B5EF4-FFF2-40B4-BE49-F238E27FC236}">
                <a16:creationId xmlns:a16="http://schemas.microsoft.com/office/drawing/2014/main" id="{36C9BB2B-C220-451B-B3D9-9E3E1EB17C3F}"/>
              </a:ext>
            </a:extLst>
          </p:cNvPr>
          <p:cNvGrpSpPr/>
          <p:nvPr/>
        </p:nvGrpSpPr>
        <p:grpSpPr>
          <a:xfrm>
            <a:off x="11643" y="3717032"/>
            <a:ext cx="9127645" cy="1123583"/>
            <a:chOff x="20210" y="2127167"/>
            <a:chExt cx="9127645" cy="1123583"/>
          </a:xfrm>
        </p:grpSpPr>
        <p:pic>
          <p:nvPicPr>
            <p:cNvPr id="5" name="Picture 2" descr="F:\Hfji\Course\两相流检测技术\Pic\20111227183044917.jpg">
              <a:extLst>
                <a:ext uri="{FF2B5EF4-FFF2-40B4-BE49-F238E27FC236}">
                  <a16:creationId xmlns:a16="http://schemas.microsoft.com/office/drawing/2014/main" id="{6EEAAC98-6C32-4302-A6BA-CBFEFD1BF2B7}"/>
                </a:ext>
              </a:extLst>
            </p:cNvPr>
            <p:cNvPicPr>
              <a:picLocks noChangeAspect="1" noChangeArrowheads="1"/>
            </p:cNvPicPr>
            <p:nvPr/>
          </p:nvPicPr>
          <p:blipFill>
            <a:blip r:embed="rId2" cstate="print"/>
            <a:srcRect/>
            <a:stretch>
              <a:fillRect/>
            </a:stretch>
          </p:blipFill>
          <p:spPr bwMode="auto">
            <a:xfrm>
              <a:off x="20210" y="2134096"/>
              <a:ext cx="1713543" cy="1116654"/>
            </a:xfrm>
            <a:prstGeom prst="rect">
              <a:avLst/>
            </a:prstGeom>
            <a:noFill/>
            <a:ln w="9525">
              <a:noFill/>
              <a:miter lim="800000"/>
              <a:headEnd/>
              <a:tailEnd/>
            </a:ln>
          </p:spPr>
        </p:pic>
        <p:pic>
          <p:nvPicPr>
            <p:cNvPr id="6" name="Picture 3" descr="F:\Hfji\Course\两相流检测技术\Pic\U86P4T426D171532F16470DT20130203094053.jpg">
              <a:extLst>
                <a:ext uri="{FF2B5EF4-FFF2-40B4-BE49-F238E27FC236}">
                  <a16:creationId xmlns:a16="http://schemas.microsoft.com/office/drawing/2014/main" id="{260A9968-D931-4FEB-9701-19B96EA853DE}"/>
                </a:ext>
              </a:extLst>
            </p:cNvPr>
            <p:cNvPicPr>
              <a:picLocks noChangeAspect="1" noChangeArrowheads="1"/>
            </p:cNvPicPr>
            <p:nvPr/>
          </p:nvPicPr>
          <p:blipFill>
            <a:blip r:embed="rId3" cstate="print"/>
            <a:srcRect/>
            <a:stretch>
              <a:fillRect/>
            </a:stretch>
          </p:blipFill>
          <p:spPr bwMode="auto">
            <a:xfrm>
              <a:off x="1676394" y="2132856"/>
              <a:ext cx="1675390" cy="1116653"/>
            </a:xfrm>
            <a:prstGeom prst="rect">
              <a:avLst/>
            </a:prstGeom>
            <a:noFill/>
            <a:ln w="9525">
              <a:noFill/>
              <a:miter lim="800000"/>
              <a:headEnd/>
              <a:tailEnd/>
            </a:ln>
          </p:spPr>
        </p:pic>
        <p:pic>
          <p:nvPicPr>
            <p:cNvPr id="7" name="Picture 4" descr="F:\Hfji\Course\两相流检测技术\Pic\20081120172503.jpg">
              <a:extLst>
                <a:ext uri="{FF2B5EF4-FFF2-40B4-BE49-F238E27FC236}">
                  <a16:creationId xmlns:a16="http://schemas.microsoft.com/office/drawing/2014/main" id="{095837C9-80F9-4635-ACAF-1FAC7178C925}"/>
                </a:ext>
              </a:extLst>
            </p:cNvPr>
            <p:cNvPicPr>
              <a:picLocks noChangeAspect="1" noChangeArrowheads="1"/>
            </p:cNvPicPr>
            <p:nvPr/>
          </p:nvPicPr>
          <p:blipFill>
            <a:blip r:embed="rId4" cstate="print"/>
            <a:srcRect/>
            <a:stretch>
              <a:fillRect/>
            </a:stretch>
          </p:blipFill>
          <p:spPr bwMode="auto">
            <a:xfrm>
              <a:off x="3188562" y="2132855"/>
              <a:ext cx="1489302" cy="1116654"/>
            </a:xfrm>
            <a:prstGeom prst="rect">
              <a:avLst/>
            </a:prstGeom>
            <a:noFill/>
            <a:ln w="9525">
              <a:noFill/>
              <a:miter lim="800000"/>
              <a:headEnd/>
              <a:tailEnd/>
            </a:ln>
          </p:spPr>
        </p:pic>
        <p:pic>
          <p:nvPicPr>
            <p:cNvPr id="8" name="Picture 5" descr="F:\Hfji\Course\两相流检测技术\Pic\2013_01_13_14_41_40.jpg">
              <a:extLst>
                <a:ext uri="{FF2B5EF4-FFF2-40B4-BE49-F238E27FC236}">
                  <a16:creationId xmlns:a16="http://schemas.microsoft.com/office/drawing/2014/main" id="{4B8254A6-2C83-4FB0-A207-876B3BCB48D4}"/>
                </a:ext>
              </a:extLst>
            </p:cNvPr>
            <p:cNvPicPr>
              <a:picLocks noChangeAspect="1" noChangeArrowheads="1"/>
            </p:cNvPicPr>
            <p:nvPr/>
          </p:nvPicPr>
          <p:blipFill>
            <a:blip r:embed="rId5" cstate="print"/>
            <a:srcRect/>
            <a:stretch>
              <a:fillRect/>
            </a:stretch>
          </p:blipFill>
          <p:spPr bwMode="auto">
            <a:xfrm>
              <a:off x="4514286" y="2130379"/>
              <a:ext cx="1675390" cy="1115918"/>
            </a:xfrm>
            <a:prstGeom prst="rect">
              <a:avLst/>
            </a:prstGeom>
            <a:noFill/>
            <a:ln w="9525">
              <a:noFill/>
              <a:miter lim="800000"/>
              <a:headEnd/>
              <a:tailEnd/>
            </a:ln>
          </p:spPr>
        </p:pic>
        <p:pic>
          <p:nvPicPr>
            <p:cNvPr id="9" name="Picture 2" descr="F:\Hfji\Course\两相流检测技术\Pic\19300397018281132885071782363.jpg">
              <a:extLst>
                <a:ext uri="{FF2B5EF4-FFF2-40B4-BE49-F238E27FC236}">
                  <a16:creationId xmlns:a16="http://schemas.microsoft.com/office/drawing/2014/main" id="{015E138A-568C-451E-BBF1-A2344F1722F0}"/>
                </a:ext>
              </a:extLst>
            </p:cNvPr>
            <p:cNvPicPr>
              <a:picLocks noChangeAspect="1" noChangeArrowheads="1"/>
            </p:cNvPicPr>
            <p:nvPr/>
          </p:nvPicPr>
          <p:blipFill>
            <a:blip r:embed="rId6" cstate="print"/>
            <a:srcRect/>
            <a:stretch>
              <a:fillRect/>
            </a:stretch>
          </p:blipFill>
          <p:spPr bwMode="auto">
            <a:xfrm>
              <a:off x="6104484" y="2127167"/>
              <a:ext cx="1491852" cy="1119130"/>
            </a:xfrm>
            <a:prstGeom prst="rect">
              <a:avLst/>
            </a:prstGeom>
            <a:noFill/>
            <a:ln w="9525">
              <a:noFill/>
              <a:miter lim="800000"/>
              <a:headEnd/>
              <a:tailEnd/>
            </a:ln>
          </p:spPr>
        </p:pic>
        <p:pic>
          <p:nvPicPr>
            <p:cNvPr id="10" name="Picture 3" descr="F:\Hfji\Course\两相流检测技术\Pic\1-13010515412K17.jpg">
              <a:extLst>
                <a:ext uri="{FF2B5EF4-FFF2-40B4-BE49-F238E27FC236}">
                  <a16:creationId xmlns:a16="http://schemas.microsoft.com/office/drawing/2014/main" id="{216EFF80-6753-45E5-9059-0319A9275CF9}"/>
                </a:ext>
              </a:extLst>
            </p:cNvPr>
            <p:cNvPicPr>
              <a:picLocks noChangeAspect="1" noChangeArrowheads="1"/>
            </p:cNvPicPr>
            <p:nvPr/>
          </p:nvPicPr>
          <p:blipFill>
            <a:blip r:embed="rId7" cstate="print"/>
            <a:srcRect/>
            <a:stretch>
              <a:fillRect/>
            </a:stretch>
          </p:blipFill>
          <p:spPr bwMode="auto">
            <a:xfrm>
              <a:off x="7524328" y="2127167"/>
              <a:ext cx="1623527" cy="1119130"/>
            </a:xfrm>
            <a:prstGeom prst="rect">
              <a:avLst/>
            </a:prstGeom>
            <a:noFill/>
            <a:ln w="9525">
              <a:noFill/>
              <a:miter lim="800000"/>
              <a:headEnd/>
              <a:tailEnd/>
            </a:ln>
          </p:spPr>
        </p:pic>
      </p:grpSp>
      <p:grpSp>
        <p:nvGrpSpPr>
          <p:cNvPr id="11" name="组合 10">
            <a:extLst>
              <a:ext uri="{FF2B5EF4-FFF2-40B4-BE49-F238E27FC236}">
                <a16:creationId xmlns:a16="http://schemas.microsoft.com/office/drawing/2014/main" id="{D467FE8E-0AC0-45BE-B641-289FDBC9D8E9}"/>
              </a:ext>
            </a:extLst>
          </p:cNvPr>
          <p:cNvGrpSpPr/>
          <p:nvPr/>
        </p:nvGrpSpPr>
        <p:grpSpPr>
          <a:xfrm>
            <a:off x="5705" y="4941168"/>
            <a:ext cx="9121060" cy="1450624"/>
            <a:chOff x="5705" y="4391824"/>
            <a:chExt cx="9121060" cy="1450624"/>
          </a:xfrm>
        </p:grpSpPr>
        <p:pic>
          <p:nvPicPr>
            <p:cNvPr id="12" name="Picture 4" descr="F:\Hfji\Course\两相流检测技术\Pic\19300000942510131160612378935.jpg">
              <a:extLst>
                <a:ext uri="{FF2B5EF4-FFF2-40B4-BE49-F238E27FC236}">
                  <a16:creationId xmlns:a16="http://schemas.microsoft.com/office/drawing/2014/main" id="{BEA38B6B-3C5D-419C-88A7-83D62AF03EBF}"/>
                </a:ext>
              </a:extLst>
            </p:cNvPr>
            <p:cNvPicPr>
              <a:picLocks noChangeAspect="1" noChangeArrowheads="1"/>
            </p:cNvPicPr>
            <p:nvPr/>
          </p:nvPicPr>
          <p:blipFill>
            <a:blip r:embed="rId8" cstate="print"/>
            <a:srcRect/>
            <a:stretch>
              <a:fillRect/>
            </a:stretch>
          </p:blipFill>
          <p:spPr bwMode="auto">
            <a:xfrm>
              <a:off x="1519903" y="4391824"/>
              <a:ext cx="2074247" cy="1450624"/>
            </a:xfrm>
            <a:prstGeom prst="rect">
              <a:avLst/>
            </a:prstGeom>
            <a:noFill/>
            <a:ln w="9525">
              <a:noFill/>
              <a:miter lim="800000"/>
              <a:headEnd/>
              <a:tailEnd/>
            </a:ln>
          </p:spPr>
        </p:pic>
        <p:pic>
          <p:nvPicPr>
            <p:cNvPr id="13" name="Picture 2">
              <a:extLst>
                <a:ext uri="{FF2B5EF4-FFF2-40B4-BE49-F238E27FC236}">
                  <a16:creationId xmlns:a16="http://schemas.microsoft.com/office/drawing/2014/main" id="{0736833E-F207-4F0C-9CCA-937976B26C0E}"/>
                </a:ext>
              </a:extLst>
            </p:cNvPr>
            <p:cNvPicPr>
              <a:picLocks noChangeAspect="1" noChangeArrowheads="1"/>
            </p:cNvPicPr>
            <p:nvPr/>
          </p:nvPicPr>
          <p:blipFill>
            <a:blip r:embed="rId9" cstate="print"/>
            <a:srcRect/>
            <a:stretch>
              <a:fillRect/>
            </a:stretch>
          </p:blipFill>
          <p:spPr bwMode="auto">
            <a:xfrm>
              <a:off x="5705" y="4391824"/>
              <a:ext cx="1740748" cy="1450624"/>
            </a:xfrm>
            <a:prstGeom prst="rect">
              <a:avLst/>
            </a:prstGeom>
            <a:noFill/>
            <a:ln w="9525">
              <a:noFill/>
              <a:miter lim="800000"/>
              <a:headEnd/>
              <a:tailEnd/>
            </a:ln>
            <a:effectLst/>
          </p:spPr>
        </p:pic>
        <p:pic>
          <p:nvPicPr>
            <p:cNvPr id="14" name="Picture 3" descr="F:\Hfji\Course\两相流检测技术\Pic\634683703161862379.jpg">
              <a:extLst>
                <a:ext uri="{FF2B5EF4-FFF2-40B4-BE49-F238E27FC236}">
                  <a16:creationId xmlns:a16="http://schemas.microsoft.com/office/drawing/2014/main" id="{717087AA-328F-456E-890E-AA5A99DE5EDA}"/>
                </a:ext>
              </a:extLst>
            </p:cNvPr>
            <p:cNvPicPr>
              <a:picLocks noChangeAspect="1" noChangeArrowheads="1"/>
            </p:cNvPicPr>
            <p:nvPr/>
          </p:nvPicPr>
          <p:blipFill>
            <a:blip r:embed="rId10" cstate="print"/>
            <a:srcRect/>
            <a:stretch>
              <a:fillRect/>
            </a:stretch>
          </p:blipFill>
          <p:spPr bwMode="auto">
            <a:xfrm>
              <a:off x="7194550" y="4392736"/>
              <a:ext cx="1932215" cy="1449712"/>
            </a:xfrm>
            <a:prstGeom prst="rect">
              <a:avLst/>
            </a:prstGeom>
            <a:noFill/>
            <a:ln w="9525">
              <a:noFill/>
              <a:miter lim="800000"/>
              <a:headEnd/>
              <a:tailEnd/>
            </a:ln>
          </p:spPr>
        </p:pic>
        <p:pic>
          <p:nvPicPr>
            <p:cNvPr id="15" name="Picture 3" descr="F:\Hfji\Course\两相流检测技术\Pic\10534846_400673.jpg">
              <a:extLst>
                <a:ext uri="{FF2B5EF4-FFF2-40B4-BE49-F238E27FC236}">
                  <a16:creationId xmlns:a16="http://schemas.microsoft.com/office/drawing/2014/main" id="{4C4C1C52-928B-417E-AAE4-F0E63B7F82C2}"/>
                </a:ext>
              </a:extLst>
            </p:cNvPr>
            <p:cNvPicPr>
              <a:picLocks noChangeAspect="1" noChangeArrowheads="1"/>
            </p:cNvPicPr>
            <p:nvPr/>
          </p:nvPicPr>
          <p:blipFill>
            <a:blip r:embed="rId11" cstate="print"/>
            <a:srcRect/>
            <a:stretch>
              <a:fillRect/>
            </a:stretch>
          </p:blipFill>
          <p:spPr bwMode="auto">
            <a:xfrm>
              <a:off x="3594150" y="4391824"/>
              <a:ext cx="3600400" cy="1450624"/>
            </a:xfrm>
            <a:prstGeom prst="rect">
              <a:avLst/>
            </a:prstGeom>
            <a:noFill/>
            <a:ln w="9525">
              <a:noFill/>
              <a:miter lim="800000"/>
              <a:headEnd/>
              <a:tailEnd/>
            </a:ln>
          </p:spPr>
        </p:pic>
      </p:grpSp>
      <p:sp>
        <p:nvSpPr>
          <p:cNvPr id="16" name="标题 1">
            <a:extLst>
              <a:ext uri="{FF2B5EF4-FFF2-40B4-BE49-F238E27FC236}">
                <a16:creationId xmlns:a16="http://schemas.microsoft.com/office/drawing/2014/main" id="{35BC3DAB-E76D-4B03-A309-087F19EF7193}"/>
              </a:ext>
            </a:extLst>
          </p:cNvPr>
          <p:cNvSpPr>
            <a:spLocks noGrp="1"/>
          </p:cNvSpPr>
          <p:nvPr>
            <p:ph type="title"/>
          </p:nvPr>
        </p:nvSpPr>
        <p:spPr>
          <a:xfrm>
            <a:off x="1403350" y="0"/>
            <a:ext cx="5791200" cy="980728"/>
          </a:xfrm>
        </p:spPr>
        <p:txBody>
          <a:bodyPr/>
          <a:lstStyle/>
          <a:p>
            <a:r>
              <a:rPr lang="zh-CN" altLang="en-US" sz="3200" dirty="0"/>
              <a:t>复杂过程信息检测技术</a:t>
            </a:r>
            <a:br>
              <a:rPr lang="en-US" altLang="zh-CN" sz="3200" dirty="0"/>
            </a:br>
            <a:r>
              <a:rPr lang="en-US" altLang="zh-CN" sz="2000" dirty="0"/>
              <a:t>--</a:t>
            </a:r>
            <a:r>
              <a:rPr lang="zh-CN" altLang="en-US" sz="2000" dirty="0"/>
              <a:t>多相流参数检测技术</a:t>
            </a:r>
          </a:p>
        </p:txBody>
      </p:sp>
    </p:spTree>
    <p:extLst>
      <p:ext uri="{BB962C8B-B14F-4D97-AF65-F5344CB8AC3E}">
        <p14:creationId xmlns:p14="http://schemas.microsoft.com/office/powerpoint/2010/main" val="2467708209"/>
      </p:ext>
    </p:extLst>
  </p:cSld>
  <p:clrMapOvr>
    <a:masterClrMapping/>
  </p:clrMapOvr>
  <p:transition/>
</p:sld>
</file>

<file path=ppt/theme/theme1.xml><?xml version="1.0" encoding="utf-8"?>
<a:theme xmlns:a="http://schemas.openxmlformats.org/drawingml/2006/main" name="1_模板-2003-2-24-lcw">
  <a:themeElements>
    <a:clrScheme name="模板-2003-2-24-lc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模板-2003-2-24-lcw">
      <a:majorFont>
        <a:latin typeface="Times New Roman"/>
        <a:ea typeface="楷体_GB2312"/>
        <a:cs typeface=""/>
      </a:majorFont>
      <a:minorFont>
        <a:latin typeface="Times New Roman"/>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lnDef>
  </a:objectDefaults>
  <a:extraClrSchemeLst>
    <a:extraClrScheme>
      <a:clrScheme name="模板-2003-2-24-lc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模板-2003-2-24-lc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模板-2003-2-24-lc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模板-2003-2-24-lc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模板-2003-2-24-lc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模板-2003-2-24-lc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模板-2003-2-24-lc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8131</TotalTime>
  <Words>2747</Words>
  <Application>Microsoft Office PowerPoint</Application>
  <PresentationFormat>全屏显示(4:3)</PresentationFormat>
  <Paragraphs>280</Paragraphs>
  <Slides>52</Slides>
  <Notes>2</Notes>
  <HiddenSlides>0</HiddenSlides>
  <MMClips>4</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vt:i4>
      </vt:variant>
      <vt:variant>
        <vt:lpstr>幻灯片标题</vt:lpstr>
      </vt:variant>
      <vt:variant>
        <vt:i4>52</vt:i4>
      </vt:variant>
    </vt:vector>
  </HeadingPairs>
  <TitlesOfParts>
    <vt:vector size="69" baseType="lpstr">
      <vt:lpstr>等线</vt:lpstr>
      <vt:lpstr>仿宋_GB2312</vt:lpstr>
      <vt:lpstr>黑体</vt:lpstr>
      <vt:lpstr>华文中宋</vt:lpstr>
      <vt:lpstr>楷体_GB2312</vt:lpstr>
      <vt:lpstr>宋体</vt:lpstr>
      <vt:lpstr>微软雅黑</vt:lpstr>
      <vt:lpstr>Arial</vt:lpstr>
      <vt:lpstr>Arial Black</vt:lpstr>
      <vt:lpstr>Calibri</vt:lpstr>
      <vt:lpstr>Khmer UI</vt:lpstr>
      <vt:lpstr>Tahoma</vt:lpstr>
      <vt:lpstr>Times New Roman</vt:lpstr>
      <vt:lpstr>Wingdings</vt:lpstr>
      <vt:lpstr>1_模板-2003-2-24-lcw</vt:lpstr>
      <vt:lpstr>BMP 图象</vt:lpstr>
      <vt:lpstr>Visio</vt:lpstr>
      <vt:lpstr>2016级专业认知 --自动化仪表研究所</vt:lpstr>
      <vt:lpstr>PowerPoint 演示文稿</vt:lpstr>
      <vt:lpstr>提纲</vt:lpstr>
      <vt:lpstr>仪表所简介</vt:lpstr>
      <vt:lpstr>PowerPoint 演示文稿</vt:lpstr>
      <vt:lpstr>导师队伍</vt:lpstr>
      <vt:lpstr>研究方向、科研特色</vt:lpstr>
      <vt:lpstr>PowerPoint 演示文稿</vt:lpstr>
      <vt:lpstr>复杂过程信息检测技术 --多相流参数检测技术</vt:lpstr>
      <vt:lpstr>过程层析成像（Process Tomography）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水质检测和安全预警技术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天然气能量计量系统</vt:lpstr>
      <vt:lpstr>PowerPoint 演示文稿</vt:lpstr>
      <vt:lpstr>PowerPoint 演示文稿</vt:lpstr>
      <vt:lpstr>PowerPoint 演示文稿</vt:lpstr>
      <vt:lpstr>PowerPoint 演示文稿</vt:lpstr>
      <vt:lpstr>太赫兹（THz）检测技术</vt:lpstr>
      <vt:lpstr>PowerPoint 演示文稿</vt:lpstr>
      <vt:lpstr>PowerPoint 演示文稿</vt:lpstr>
      <vt:lpstr>PowerPoint 演示文稿</vt:lpstr>
      <vt:lpstr>PowerPoint 演示文稿</vt:lpstr>
      <vt:lpstr>非介入式压力检测</vt:lpstr>
      <vt:lpstr>PowerPoint 演示文稿</vt:lpstr>
      <vt:lpstr>PowerPoint 演示文稿</vt:lpstr>
      <vt:lpstr>复合无损检测技术</vt:lpstr>
      <vt:lpstr>PowerPoint 演示文稿</vt:lpstr>
      <vt:lpstr>PM2.5检测技术</vt:lpstr>
      <vt:lpstr>PowerPoint 演示文稿</vt:lpstr>
      <vt:lpstr>啤酒行业自动化</vt:lpstr>
      <vt:lpstr>资源配备</vt:lpstr>
      <vt:lpstr>PowerPoint 演示文稿</vt:lpstr>
      <vt:lpstr>PowerPoint 演示文稿</vt:lpstr>
      <vt:lpstr>PowerPoint 演示文稿</vt:lpstr>
      <vt:lpstr>欢迎各位同学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ZJU001</dc:creator>
  <cp:lastModifiedBy>Haifeng JI</cp:lastModifiedBy>
  <cp:revision>789</cp:revision>
  <dcterms:created xsi:type="dcterms:W3CDTF">2003-10-28T07:13:29Z</dcterms:created>
  <dcterms:modified xsi:type="dcterms:W3CDTF">2017-07-20T05:25:16Z</dcterms:modified>
</cp:coreProperties>
</file>